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82"/>
  </p:notesMasterIdLst>
  <p:sldIdLst>
    <p:sldId id="591" r:id="rId2"/>
    <p:sldId id="780" r:id="rId3"/>
    <p:sldId id="440" r:id="rId4"/>
    <p:sldId id="781" r:id="rId5"/>
    <p:sldId id="782" r:id="rId6"/>
    <p:sldId id="783" r:id="rId7"/>
    <p:sldId id="784" r:id="rId8"/>
    <p:sldId id="785" r:id="rId9"/>
    <p:sldId id="786" r:id="rId10"/>
    <p:sldId id="861" r:id="rId11"/>
    <p:sldId id="787" r:id="rId12"/>
    <p:sldId id="788" r:id="rId13"/>
    <p:sldId id="789" r:id="rId14"/>
    <p:sldId id="790" r:id="rId15"/>
    <p:sldId id="791" r:id="rId16"/>
    <p:sldId id="792" r:id="rId17"/>
    <p:sldId id="793" r:id="rId18"/>
    <p:sldId id="794" r:id="rId19"/>
    <p:sldId id="796" r:id="rId20"/>
    <p:sldId id="795" r:id="rId21"/>
    <p:sldId id="862" r:id="rId22"/>
    <p:sldId id="797" r:id="rId23"/>
    <p:sldId id="799" r:id="rId24"/>
    <p:sldId id="798" r:id="rId25"/>
    <p:sldId id="800" r:id="rId26"/>
    <p:sldId id="801" r:id="rId27"/>
    <p:sldId id="802" r:id="rId28"/>
    <p:sldId id="803" r:id="rId29"/>
    <p:sldId id="804" r:id="rId30"/>
    <p:sldId id="805" r:id="rId31"/>
    <p:sldId id="806" r:id="rId32"/>
    <p:sldId id="807" r:id="rId33"/>
    <p:sldId id="808" r:id="rId34"/>
    <p:sldId id="809" r:id="rId35"/>
    <p:sldId id="811" r:id="rId36"/>
    <p:sldId id="810" r:id="rId37"/>
    <p:sldId id="813" r:id="rId38"/>
    <p:sldId id="812" r:id="rId39"/>
    <p:sldId id="814" r:id="rId40"/>
    <p:sldId id="815" r:id="rId41"/>
    <p:sldId id="817" r:id="rId42"/>
    <p:sldId id="816" r:id="rId43"/>
    <p:sldId id="819" r:id="rId44"/>
    <p:sldId id="820" r:id="rId45"/>
    <p:sldId id="821" r:id="rId46"/>
    <p:sldId id="822" r:id="rId47"/>
    <p:sldId id="823" r:id="rId48"/>
    <p:sldId id="824" r:id="rId49"/>
    <p:sldId id="826" r:id="rId50"/>
    <p:sldId id="827" r:id="rId51"/>
    <p:sldId id="829" r:id="rId52"/>
    <p:sldId id="828" r:id="rId53"/>
    <p:sldId id="832" r:id="rId54"/>
    <p:sldId id="834" r:id="rId55"/>
    <p:sldId id="835" r:id="rId56"/>
    <p:sldId id="836" r:id="rId57"/>
    <p:sldId id="837" r:id="rId58"/>
    <p:sldId id="838" r:id="rId59"/>
    <p:sldId id="839" r:id="rId60"/>
    <p:sldId id="840" r:id="rId61"/>
    <p:sldId id="841" r:id="rId62"/>
    <p:sldId id="842" r:id="rId63"/>
    <p:sldId id="843" r:id="rId64"/>
    <p:sldId id="844" r:id="rId65"/>
    <p:sldId id="845" r:id="rId66"/>
    <p:sldId id="846" r:id="rId67"/>
    <p:sldId id="847" r:id="rId68"/>
    <p:sldId id="848" r:id="rId69"/>
    <p:sldId id="849" r:id="rId70"/>
    <p:sldId id="850" r:id="rId71"/>
    <p:sldId id="851" r:id="rId72"/>
    <p:sldId id="852" r:id="rId73"/>
    <p:sldId id="853" r:id="rId74"/>
    <p:sldId id="854" r:id="rId75"/>
    <p:sldId id="855" r:id="rId76"/>
    <p:sldId id="856" r:id="rId77"/>
    <p:sldId id="857" r:id="rId78"/>
    <p:sldId id="858" r:id="rId79"/>
    <p:sldId id="859" r:id="rId80"/>
    <p:sldId id="860" r:id="rId81"/>
  </p:sldIdLst>
  <p:sldSz cx="9144000" cy="5143500" type="screen16x9"/>
  <p:notesSz cx="6858000" cy="9144000"/>
  <p:defaultTextStyle>
    <a:defPPr>
      <a:defRPr lang="zh-CN"/>
    </a:defPPr>
    <a:lvl1pPr algn="l" rtl="0" fontAlgn="base">
      <a:spcBef>
        <a:spcPct val="0"/>
      </a:spcBef>
      <a:spcAft>
        <a:spcPct val="0"/>
      </a:spcAft>
      <a:defRPr b="1" kern="1200">
        <a:solidFill>
          <a:schemeClr val="tx1"/>
        </a:solidFill>
        <a:latin typeface="Arial Narrow" pitchFamily="34" charset="0"/>
        <a:ea typeface="宋体" pitchFamily="2" charset="-122"/>
        <a:cs typeface="+mn-cs"/>
      </a:defRPr>
    </a:lvl1pPr>
    <a:lvl2pPr marL="457200" algn="l" rtl="0" fontAlgn="base">
      <a:spcBef>
        <a:spcPct val="0"/>
      </a:spcBef>
      <a:spcAft>
        <a:spcPct val="0"/>
      </a:spcAft>
      <a:defRPr b="1" kern="1200">
        <a:solidFill>
          <a:schemeClr val="tx1"/>
        </a:solidFill>
        <a:latin typeface="Arial Narrow" pitchFamily="34" charset="0"/>
        <a:ea typeface="宋体" pitchFamily="2" charset="-122"/>
        <a:cs typeface="+mn-cs"/>
      </a:defRPr>
    </a:lvl2pPr>
    <a:lvl3pPr marL="914400" algn="l" rtl="0" fontAlgn="base">
      <a:spcBef>
        <a:spcPct val="0"/>
      </a:spcBef>
      <a:spcAft>
        <a:spcPct val="0"/>
      </a:spcAft>
      <a:defRPr b="1" kern="1200">
        <a:solidFill>
          <a:schemeClr val="tx1"/>
        </a:solidFill>
        <a:latin typeface="Arial Narrow" pitchFamily="34" charset="0"/>
        <a:ea typeface="宋体" pitchFamily="2" charset="-122"/>
        <a:cs typeface="+mn-cs"/>
      </a:defRPr>
    </a:lvl3pPr>
    <a:lvl4pPr marL="1371600" algn="l" rtl="0" fontAlgn="base">
      <a:spcBef>
        <a:spcPct val="0"/>
      </a:spcBef>
      <a:spcAft>
        <a:spcPct val="0"/>
      </a:spcAft>
      <a:defRPr b="1" kern="1200">
        <a:solidFill>
          <a:schemeClr val="tx1"/>
        </a:solidFill>
        <a:latin typeface="Arial Narrow" pitchFamily="34" charset="0"/>
        <a:ea typeface="宋体" pitchFamily="2" charset="-122"/>
        <a:cs typeface="+mn-cs"/>
      </a:defRPr>
    </a:lvl4pPr>
    <a:lvl5pPr marL="1828800" algn="l" rtl="0" fontAlgn="base">
      <a:spcBef>
        <a:spcPct val="0"/>
      </a:spcBef>
      <a:spcAft>
        <a:spcPct val="0"/>
      </a:spcAft>
      <a:defRPr b="1" kern="1200">
        <a:solidFill>
          <a:schemeClr val="tx1"/>
        </a:solidFill>
        <a:latin typeface="Arial Narrow" pitchFamily="34" charset="0"/>
        <a:ea typeface="宋体" pitchFamily="2" charset="-122"/>
        <a:cs typeface="+mn-cs"/>
      </a:defRPr>
    </a:lvl5pPr>
    <a:lvl6pPr marL="2286000" algn="l" defTabSz="914400" rtl="0" eaLnBrk="1" latinLnBrk="0" hangingPunct="1">
      <a:defRPr b="1" kern="1200">
        <a:solidFill>
          <a:schemeClr val="tx1"/>
        </a:solidFill>
        <a:latin typeface="Arial Narrow" pitchFamily="34" charset="0"/>
        <a:ea typeface="宋体" pitchFamily="2" charset="-122"/>
        <a:cs typeface="+mn-cs"/>
      </a:defRPr>
    </a:lvl6pPr>
    <a:lvl7pPr marL="2743200" algn="l" defTabSz="914400" rtl="0" eaLnBrk="1" latinLnBrk="0" hangingPunct="1">
      <a:defRPr b="1" kern="1200">
        <a:solidFill>
          <a:schemeClr val="tx1"/>
        </a:solidFill>
        <a:latin typeface="Arial Narrow" pitchFamily="34" charset="0"/>
        <a:ea typeface="宋体" pitchFamily="2" charset="-122"/>
        <a:cs typeface="+mn-cs"/>
      </a:defRPr>
    </a:lvl7pPr>
    <a:lvl8pPr marL="3200400" algn="l" defTabSz="914400" rtl="0" eaLnBrk="1" latinLnBrk="0" hangingPunct="1">
      <a:defRPr b="1" kern="1200">
        <a:solidFill>
          <a:schemeClr val="tx1"/>
        </a:solidFill>
        <a:latin typeface="Arial Narrow" pitchFamily="34" charset="0"/>
        <a:ea typeface="宋体" pitchFamily="2" charset="-122"/>
        <a:cs typeface="+mn-cs"/>
      </a:defRPr>
    </a:lvl8pPr>
    <a:lvl9pPr marL="3657600" algn="l" defTabSz="914400" rtl="0" eaLnBrk="1" latinLnBrk="0" hangingPunct="1">
      <a:defRPr b="1" kern="1200">
        <a:solidFill>
          <a:schemeClr val="tx1"/>
        </a:solidFill>
        <a:latin typeface="Arial Narrow"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66"/>
    <a:srgbClr val="006600"/>
    <a:srgbClr val="000066"/>
    <a:srgbClr val="0000FF"/>
    <a:srgbClr val="FF00FF"/>
    <a:srgbClr val="FF0000"/>
    <a:srgbClr val="33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58" autoAdjust="0"/>
    <p:restoredTop sz="92620" autoAdjust="0"/>
  </p:normalViewPr>
  <p:slideViewPr>
    <p:cSldViewPr>
      <p:cViewPr varScale="1">
        <p:scale>
          <a:sx n="103" d="100"/>
          <a:sy n="103" d="100"/>
        </p:scale>
        <p:origin x="-876" y="-96"/>
      </p:cViewPr>
      <p:guideLst>
        <p:guide orient="horz" pos="162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gridSpacing cx="73737788" cy="7373778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image" Target="../media/image101.emf"/><Relationship Id="rId1" Type="http://schemas.openxmlformats.org/officeDocument/2006/relationships/image" Target="../media/image100.emf"/><Relationship Id="rId4" Type="http://schemas.openxmlformats.org/officeDocument/2006/relationships/image" Target="../media/image10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12.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1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18.wmf"/><Relationship Id="rId1" Type="http://schemas.openxmlformats.org/officeDocument/2006/relationships/image" Target="../media/image112.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21.wmf"/><Relationship Id="rId1" Type="http://schemas.openxmlformats.org/officeDocument/2006/relationships/image" Target="../media/image112.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12.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12.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atin typeface="Verdana" pitchFamily="34" charset="0"/>
                <a:ea typeface="宋体" pitchFamily="2" charset="-122"/>
              </a:defRPr>
            </a:lvl1pPr>
          </a:lstStyle>
          <a:p>
            <a:pPr>
              <a:defRPr/>
            </a:pPr>
            <a:endParaRPr lang="en-US" altLang="zh-CN"/>
          </a:p>
        </p:txBody>
      </p:sp>
      <p:sp>
        <p:nvSpPr>
          <p:cNvPr id="1822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Verdana" pitchFamily="34" charset="0"/>
                <a:ea typeface="宋体" pitchFamily="2" charset="-122"/>
              </a:defRPr>
            </a:lvl1pPr>
          </a:lstStyle>
          <a:p>
            <a:pPr>
              <a:defRPr/>
            </a:pPr>
            <a:endParaRPr lang="en-US" altLang="zh-CN"/>
          </a:p>
        </p:txBody>
      </p:sp>
      <p:sp>
        <p:nvSpPr>
          <p:cNvPr id="829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822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822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atin typeface="Verdana" pitchFamily="34" charset="0"/>
                <a:ea typeface="宋体" pitchFamily="2" charset="-122"/>
              </a:defRPr>
            </a:lvl1pPr>
          </a:lstStyle>
          <a:p>
            <a:pPr>
              <a:defRPr/>
            </a:pPr>
            <a:endParaRPr lang="en-US" altLang="zh-CN"/>
          </a:p>
        </p:txBody>
      </p:sp>
      <p:sp>
        <p:nvSpPr>
          <p:cNvPr id="1822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Verdana" pitchFamily="34" charset="0"/>
                <a:ea typeface="宋体" pitchFamily="2" charset="-122"/>
              </a:defRPr>
            </a:lvl1pPr>
          </a:lstStyle>
          <a:p>
            <a:pPr>
              <a:defRPr/>
            </a:pPr>
            <a:fld id="{DFB84650-0668-4B61-86CB-EF1B211293AD}"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2AF75C37-6933-4142-B24C-A9890A3C11EC}" type="slidenum">
              <a:rPr lang="en-US" altLang="zh-CN" smtClean="0"/>
              <a:pPr/>
              <a:t>3</a:t>
            </a:fld>
            <a:endParaRPr lang="en-US" altLang="zh-CN" smtClean="0"/>
          </a:p>
        </p:txBody>
      </p:sp>
      <p:sp>
        <p:nvSpPr>
          <p:cNvPr id="83971" name="Rectangle 2"/>
          <p:cNvSpPr>
            <a:spLocks noGrp="1" noRot="1" noChangeAspect="1" noChangeArrowheads="1" noTextEdit="1"/>
          </p:cNvSpPr>
          <p:nvPr>
            <p:ph type="sldImg"/>
          </p:nvPr>
        </p:nvSpPr>
        <p:spPr>
          <a:xfrm>
            <a:off x="381000" y="685800"/>
            <a:ext cx="6096000" cy="3429000"/>
          </a:xfrm>
          <a:ln/>
        </p:spPr>
      </p:sp>
      <p:sp>
        <p:nvSpPr>
          <p:cNvPr id="83972" name="Rectangle 3"/>
          <p:cNvSpPr>
            <a:spLocks noGrp="1" noChangeArrowheads="1"/>
          </p:cNvSpPr>
          <p:nvPr>
            <p:ph type="body" idx="1"/>
          </p:nvPr>
        </p:nvSpPr>
        <p:spPr>
          <a:noFill/>
          <a:ln/>
        </p:spPr>
        <p:txBody>
          <a:bodyPr/>
          <a:lstStyle/>
          <a:p>
            <a:pPr eaLnBrk="1" hangingPunct="1"/>
            <a:r>
              <a:rPr lang="zh-CN" altLang="en-US" smtClean="0"/>
              <a:t>图中看出，谐波次数越高，幅值分量越小，对原波形的贡献越小，所以在一定条件下可忽略高次谐波。</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DFB84650-0668-4B61-86CB-EF1B211293AD}" type="slidenum">
              <a:rPr lang="en-US" altLang="zh-CN" smtClean="0"/>
              <a:pPr>
                <a:defRPr/>
              </a:pPr>
              <a:t>18</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1"/>
          <p:cNvSpPr>
            <a:spLocks noGrp="1" noRot="1" noChangeAspect="1" noTextEdit="1"/>
          </p:cNvSpPr>
          <p:nvPr>
            <p:ph type="sldImg"/>
          </p:nvPr>
        </p:nvSpPr>
        <p:spPr>
          <a:xfrm>
            <a:off x="381000" y="685800"/>
            <a:ext cx="6096000" cy="3429000"/>
          </a:xfrm>
          <a:ln/>
        </p:spPr>
      </p:sp>
      <p:sp>
        <p:nvSpPr>
          <p:cNvPr id="84995" name="备注占位符 2"/>
          <p:cNvSpPr>
            <a:spLocks noGrp="1"/>
          </p:cNvSpPr>
          <p:nvPr>
            <p:ph type="body" idx="1"/>
          </p:nvPr>
        </p:nvSpPr>
        <p:spPr>
          <a:noFill/>
          <a:ln/>
        </p:spPr>
        <p:txBody>
          <a:bodyPr/>
          <a:lstStyle/>
          <a:p>
            <a:endParaRPr lang="zh-CN" altLang="en-US" dirty="0" smtClean="0"/>
          </a:p>
        </p:txBody>
      </p:sp>
      <p:sp>
        <p:nvSpPr>
          <p:cNvPr id="84996" name="灯片编号占位符 3"/>
          <p:cNvSpPr>
            <a:spLocks noGrp="1"/>
          </p:cNvSpPr>
          <p:nvPr>
            <p:ph type="sldNum" sz="quarter" idx="5"/>
          </p:nvPr>
        </p:nvSpPr>
        <p:spPr>
          <a:noFill/>
        </p:spPr>
        <p:txBody>
          <a:bodyPr/>
          <a:lstStyle/>
          <a:p>
            <a:fld id="{10DBF00C-1156-4FAF-BDA2-F87C0E66868A}" type="slidenum">
              <a:rPr lang="en-US" altLang="zh-CN" smtClean="0"/>
              <a:pPr/>
              <a:t>20</a:t>
            </a:fld>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DFB84650-0668-4B61-86CB-EF1B211293AD}" type="slidenum">
              <a:rPr lang="en-US" altLang="zh-CN" smtClean="0"/>
              <a:pPr>
                <a:defRPr/>
              </a:pPr>
              <a:t>22</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DFB84650-0668-4B61-86CB-EF1B211293AD}" type="slidenum">
              <a:rPr lang="en-US" altLang="zh-CN" smtClean="0"/>
              <a:pPr>
                <a:defRPr/>
              </a:pPr>
              <a:t>28</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a:xfrm>
            <a:off x="381000" y="685800"/>
            <a:ext cx="6096000" cy="3429000"/>
          </a:xfrm>
          <a:ln/>
        </p:spPr>
      </p:sp>
      <p:sp>
        <p:nvSpPr>
          <p:cNvPr id="86019" name="备注占位符 2"/>
          <p:cNvSpPr>
            <a:spLocks noGrp="1"/>
          </p:cNvSpPr>
          <p:nvPr>
            <p:ph type="body" idx="1"/>
          </p:nvPr>
        </p:nvSpPr>
        <p:spPr>
          <a:noFill/>
          <a:ln/>
        </p:spPr>
        <p:txBody>
          <a:bodyPr/>
          <a:lstStyle/>
          <a:p>
            <a:endParaRPr lang="zh-CN" altLang="en-US" smtClean="0"/>
          </a:p>
        </p:txBody>
      </p:sp>
      <p:sp>
        <p:nvSpPr>
          <p:cNvPr id="86020" name="灯片编号占位符 3"/>
          <p:cNvSpPr>
            <a:spLocks noGrp="1"/>
          </p:cNvSpPr>
          <p:nvPr>
            <p:ph type="sldNum" sz="quarter" idx="5"/>
          </p:nvPr>
        </p:nvSpPr>
        <p:spPr>
          <a:noFill/>
        </p:spPr>
        <p:txBody>
          <a:bodyPr/>
          <a:lstStyle/>
          <a:p>
            <a:fld id="{6659B363-654E-4884-A156-8270E3328E28}" type="slidenum">
              <a:rPr lang="en-US" altLang="zh-CN" smtClean="0"/>
              <a:pPr/>
              <a:t>29</a:t>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1600200"/>
            <a:ext cx="7772400" cy="82154"/>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zh-CN" altLang="zh-CN" sz="2400" b="0">
              <a:latin typeface="Times New Roman" pitchFamily="18" charset="0"/>
            </a:endParaRPr>
          </a:p>
        </p:txBody>
      </p:sp>
      <p:pic>
        <p:nvPicPr>
          <p:cNvPr id="5" name="Picture 8" descr="前进">
            <a:hlinkClick r:id="" action="ppaction://hlinkshowjump?jump=nextslide"/>
          </p:cNvPr>
          <p:cNvPicPr>
            <a:picLocks noChangeAspect="1" noChangeArrowheads="1"/>
          </p:cNvPicPr>
          <p:nvPr userDrawn="1"/>
        </p:nvPicPr>
        <p:blipFill>
          <a:blip r:embed="rId2" cstate="print"/>
          <a:srcRect/>
          <a:stretch>
            <a:fillRect/>
          </a:stretch>
        </p:blipFill>
        <p:spPr bwMode="auto">
          <a:xfrm>
            <a:off x="7702551" y="4945856"/>
            <a:ext cx="619125" cy="128588"/>
          </a:xfrm>
          <a:prstGeom prst="rect">
            <a:avLst/>
          </a:prstGeom>
          <a:noFill/>
          <a:ln w="9525">
            <a:noFill/>
            <a:miter lim="800000"/>
            <a:headEnd/>
            <a:tailEnd/>
          </a:ln>
        </p:spPr>
      </p:pic>
      <p:pic>
        <p:nvPicPr>
          <p:cNvPr id="6" name="Picture 9" descr="播放">
            <a:hlinkClick r:id="" action="ppaction://hlinkshowjump?jump=endshow"/>
          </p:cNvPr>
          <p:cNvPicPr>
            <a:picLocks noChangeAspect="1" noChangeArrowheads="1"/>
          </p:cNvPicPr>
          <p:nvPr userDrawn="1"/>
        </p:nvPicPr>
        <p:blipFill>
          <a:blip r:embed="rId3" cstate="print"/>
          <a:srcRect/>
          <a:stretch>
            <a:fillRect/>
          </a:stretch>
        </p:blipFill>
        <p:spPr bwMode="auto">
          <a:xfrm>
            <a:off x="8386764" y="4945856"/>
            <a:ext cx="619125" cy="128588"/>
          </a:xfrm>
          <a:prstGeom prst="rect">
            <a:avLst/>
          </a:prstGeom>
          <a:noFill/>
          <a:ln w="9525">
            <a:noFill/>
            <a:miter lim="800000"/>
            <a:headEnd/>
            <a:tailEnd/>
          </a:ln>
        </p:spPr>
      </p:pic>
      <p:pic>
        <p:nvPicPr>
          <p:cNvPr id="7" name="Picture 10" descr="后退">
            <a:hlinkClick r:id="" action="ppaction://hlinkshowjump?jump=previousslide"/>
          </p:cNvPr>
          <p:cNvPicPr>
            <a:picLocks noChangeAspect="1" noChangeArrowheads="1"/>
          </p:cNvPicPr>
          <p:nvPr userDrawn="1"/>
        </p:nvPicPr>
        <p:blipFill>
          <a:blip r:embed="rId4" cstate="print"/>
          <a:srcRect/>
          <a:stretch>
            <a:fillRect/>
          </a:stretch>
        </p:blipFill>
        <p:spPr bwMode="auto">
          <a:xfrm>
            <a:off x="7018339" y="4945856"/>
            <a:ext cx="619125" cy="128588"/>
          </a:xfrm>
          <a:prstGeom prst="rect">
            <a:avLst/>
          </a:prstGeom>
          <a:noFill/>
          <a:ln w="9525">
            <a:noFill/>
            <a:miter lim="800000"/>
            <a:headEnd/>
            <a:tailEnd/>
          </a:ln>
        </p:spPr>
      </p:pic>
      <p:sp>
        <p:nvSpPr>
          <p:cNvPr id="93186" name="Rectangle 2"/>
          <p:cNvSpPr>
            <a:spLocks noGrp="1" noChangeArrowheads="1"/>
          </p:cNvSpPr>
          <p:nvPr>
            <p:ph type="ctrTitle"/>
          </p:nvPr>
        </p:nvSpPr>
        <p:spPr>
          <a:xfrm>
            <a:off x="685800" y="742950"/>
            <a:ext cx="7772400" cy="1028700"/>
          </a:xfrm>
        </p:spPr>
        <p:txBody>
          <a:bodyPr/>
          <a:lstStyle>
            <a:lvl1pPr>
              <a:defRPr sz="4000">
                <a:ea typeface="隶书" pitchFamily="49" charset="-122"/>
              </a:defRPr>
            </a:lvl1pPr>
          </a:lstStyle>
          <a:p>
            <a:r>
              <a:rPr lang="en-US" altLang="zh-CN"/>
              <a:t>abcd</a:t>
            </a:r>
          </a:p>
        </p:txBody>
      </p:sp>
      <p:sp>
        <p:nvSpPr>
          <p:cNvPr id="93187" name="Rectangle 3"/>
          <p:cNvSpPr>
            <a:spLocks noGrp="1" noChangeArrowheads="1"/>
          </p:cNvSpPr>
          <p:nvPr>
            <p:ph type="subTitle" idx="1"/>
          </p:nvPr>
        </p:nvSpPr>
        <p:spPr>
          <a:xfrm>
            <a:off x="684213" y="2356247"/>
            <a:ext cx="7010400" cy="1200150"/>
          </a:xfrm>
        </p:spPr>
        <p:txBody>
          <a:bodyPr/>
          <a:lstStyle>
            <a:lvl1pPr marL="0" indent="0">
              <a:buFont typeface="Wingdings" pitchFamily="2" charset="2"/>
              <a:buNone/>
              <a:defRPr sz="2800"/>
            </a:lvl1pPr>
          </a:lstStyle>
          <a:p>
            <a:r>
              <a:rPr lang="en-US" altLang="zh-CN"/>
              <a:t>abcdefg</a:t>
            </a:r>
          </a:p>
        </p:txBody>
      </p:sp>
      <p:sp>
        <p:nvSpPr>
          <p:cNvPr id="8" name="Rectangle 4"/>
          <p:cNvSpPr>
            <a:spLocks noGrp="1" noChangeArrowheads="1"/>
          </p:cNvSpPr>
          <p:nvPr>
            <p:ph type="dt" sz="half" idx="10"/>
          </p:nvPr>
        </p:nvSpPr>
        <p:spPr>
          <a:xfrm>
            <a:off x="685800" y="4686300"/>
            <a:ext cx="1905000" cy="342900"/>
          </a:xfrm>
        </p:spPr>
        <p:txBody>
          <a:bodyPr/>
          <a:lstStyle>
            <a:lvl1pPr>
              <a:defRPr/>
            </a:lvl1pPr>
          </a:lstStyle>
          <a:p>
            <a:pPr>
              <a:defRPr/>
            </a:pPr>
            <a:endParaRPr lang="en-US" altLang="zh-CN"/>
          </a:p>
        </p:txBody>
      </p:sp>
      <p:sp>
        <p:nvSpPr>
          <p:cNvPr id="9" name="Rectangle 5"/>
          <p:cNvSpPr>
            <a:spLocks noGrp="1" noChangeArrowheads="1"/>
          </p:cNvSpPr>
          <p:nvPr>
            <p:ph type="ftr" sz="quarter" idx="11"/>
          </p:nvPr>
        </p:nvSpPr>
        <p:spPr bwMode="auto">
          <a:xfrm>
            <a:off x="3124200" y="4686300"/>
            <a:ext cx="2895600" cy="3429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200" b="0">
                <a:latin typeface="Verdana" pitchFamily="34" charset="0"/>
                <a:ea typeface="宋体" pitchFamily="2" charset="-122"/>
              </a:defRPr>
            </a:lvl1pPr>
          </a:lstStyle>
          <a:p>
            <a:pPr>
              <a:defRPr/>
            </a:pPr>
            <a:endParaRPr lang="en-US" altLang="zh-CN"/>
          </a:p>
        </p:txBody>
      </p:sp>
      <p:sp>
        <p:nvSpPr>
          <p:cNvPr id="10" name="Rectangle 6"/>
          <p:cNvSpPr>
            <a:spLocks noGrp="1" noChangeArrowheads="1"/>
          </p:cNvSpPr>
          <p:nvPr>
            <p:ph type="sldNum" sz="quarter" idx="12"/>
          </p:nvPr>
        </p:nvSpPr>
        <p:spPr>
          <a:xfrm>
            <a:off x="6553200" y="4686300"/>
            <a:ext cx="1905000" cy="342900"/>
          </a:xfrm>
        </p:spPr>
        <p:txBody>
          <a:bodyPr/>
          <a:lstStyle>
            <a:lvl1pPr>
              <a:defRPr/>
            </a:lvl1pPr>
          </a:lstStyle>
          <a:p>
            <a:pPr>
              <a:defRPr/>
            </a:pPr>
            <a:fld id="{283E6B90-C97D-445C-BE68-B4DD1AB7FC83}" type="slidenum">
              <a:rPr lang="en-US" altLang="zh-CN"/>
              <a:pPr>
                <a:defRPr/>
              </a:pPr>
              <a:t>‹#›</a:t>
            </a:fld>
            <a:endParaRPr lang="en-US" altLang="zh-CN"/>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8"/>
          <p:cNvSpPr>
            <a:spLocks noGrp="1" noChangeArrowheads="1"/>
          </p:cNvSpPr>
          <p:nvPr>
            <p:ph type="sldNum" sz="quarter" idx="11"/>
          </p:nvPr>
        </p:nvSpPr>
        <p:spPr>
          <a:ln/>
        </p:spPr>
        <p:txBody>
          <a:bodyPr/>
          <a:lstStyle>
            <a:lvl1pPr>
              <a:defRPr/>
            </a:lvl1pPr>
          </a:lstStyle>
          <a:p>
            <a:pPr>
              <a:defRPr/>
            </a:pPr>
            <a:fld id="{1FF96AC2-DCC4-4566-B43A-F13AE8940223}" type="slidenum">
              <a:rPr lang="en-US" altLang="zh-CN"/>
              <a:pPr>
                <a:defRPr/>
              </a:pPr>
              <a:t>‹#›</a:t>
            </a:fld>
            <a:endParaRPr lang="en-US" altLang="zh-CN"/>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04000" y="195263"/>
            <a:ext cx="2008188" cy="422671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74676" y="195263"/>
            <a:ext cx="5876925" cy="422671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8"/>
          <p:cNvSpPr>
            <a:spLocks noGrp="1" noChangeArrowheads="1"/>
          </p:cNvSpPr>
          <p:nvPr>
            <p:ph type="sldNum" sz="quarter" idx="11"/>
          </p:nvPr>
        </p:nvSpPr>
        <p:spPr>
          <a:ln/>
        </p:spPr>
        <p:txBody>
          <a:bodyPr/>
          <a:lstStyle>
            <a:lvl1pPr>
              <a:defRPr/>
            </a:lvl1pPr>
          </a:lstStyle>
          <a:p>
            <a:pPr>
              <a:defRPr/>
            </a:pPr>
            <a:fld id="{FD3FC2CD-2556-4C04-8324-27979FF84F53}" type="slidenum">
              <a:rPr lang="en-US" altLang="zh-CN"/>
              <a:pPr>
                <a:defRPr/>
              </a:pPr>
              <a:t>‹#›</a:t>
            </a:fld>
            <a:endParaRPr lang="en-US" altLang="zh-CN"/>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574676" y="195263"/>
            <a:ext cx="8037513" cy="422671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8"/>
          <p:cNvSpPr>
            <a:spLocks noGrp="1" noChangeArrowheads="1"/>
          </p:cNvSpPr>
          <p:nvPr>
            <p:ph type="sldNum" sz="quarter" idx="11"/>
          </p:nvPr>
        </p:nvSpPr>
        <p:spPr>
          <a:ln/>
        </p:spPr>
        <p:txBody>
          <a:bodyPr/>
          <a:lstStyle>
            <a:lvl1pPr>
              <a:defRPr/>
            </a:lvl1pPr>
          </a:lstStyle>
          <a:p>
            <a:pPr>
              <a:defRPr/>
            </a:pPr>
            <a:fld id="{932ADE2D-D299-4155-B9E8-A5A3F1D5E7D0}" type="slidenum">
              <a:rPr lang="en-US" altLang="zh-CN"/>
              <a:pPr>
                <a:defRPr/>
              </a:pPr>
              <a:t>‹#›</a:t>
            </a:fld>
            <a:endParaRPr lang="en-US" altLang="zh-CN"/>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8"/>
          <p:cNvSpPr>
            <a:spLocks noGrp="1" noChangeArrowheads="1"/>
          </p:cNvSpPr>
          <p:nvPr>
            <p:ph type="sldNum" sz="quarter" idx="11"/>
          </p:nvPr>
        </p:nvSpPr>
        <p:spPr>
          <a:ln/>
        </p:spPr>
        <p:txBody>
          <a:bodyPr/>
          <a:lstStyle>
            <a:lvl1pPr>
              <a:defRPr/>
            </a:lvl1pPr>
          </a:lstStyle>
          <a:p>
            <a:pPr>
              <a:defRPr/>
            </a:pPr>
            <a:fld id="{928A3368-9338-4DDB-BCE4-C3DB43A4E7D6}" type="slidenum">
              <a:rPr lang="en-US" altLang="zh-CN"/>
              <a:pPr>
                <a:defRPr/>
              </a:pPr>
              <a:t>‹#›</a:t>
            </a:fld>
            <a:endParaRPr lang="en-US" altLang="zh-CN"/>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8"/>
          <p:cNvSpPr>
            <a:spLocks noGrp="1" noChangeArrowheads="1"/>
          </p:cNvSpPr>
          <p:nvPr>
            <p:ph type="sldNum" sz="quarter" idx="11"/>
          </p:nvPr>
        </p:nvSpPr>
        <p:spPr>
          <a:ln/>
        </p:spPr>
        <p:txBody>
          <a:bodyPr/>
          <a:lstStyle>
            <a:lvl1pPr>
              <a:defRPr/>
            </a:lvl1pPr>
          </a:lstStyle>
          <a:p>
            <a:pPr>
              <a:defRPr/>
            </a:pPr>
            <a:fld id="{A875227E-FE29-4FA9-9DD8-82FCE9DBB7D2}" type="slidenum">
              <a:rPr lang="en-US" altLang="zh-CN"/>
              <a:pPr>
                <a:defRPr/>
              </a:pPr>
              <a:t>‹#›</a:t>
            </a:fld>
            <a:endParaRPr lang="en-US" altLang="zh-CN"/>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11188" y="1221581"/>
            <a:ext cx="39243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7888" y="1221581"/>
            <a:ext cx="39243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1"/>
          </p:nvPr>
        </p:nvSpPr>
        <p:spPr>
          <a:ln/>
        </p:spPr>
        <p:txBody>
          <a:bodyPr/>
          <a:lstStyle>
            <a:lvl1pPr>
              <a:defRPr/>
            </a:lvl1pPr>
          </a:lstStyle>
          <a:p>
            <a:pPr>
              <a:defRPr/>
            </a:pPr>
            <a:fld id="{31F39EF5-3F2B-49A9-AE0D-F3D7DCEC9BE9}" type="slidenum">
              <a:rPr lang="en-US" altLang="zh-CN"/>
              <a:pPr>
                <a:defRPr/>
              </a:pPr>
              <a:t>‹#›</a:t>
            </a:fld>
            <a:endParaRPr lang="en-US" altLang="zh-CN"/>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8"/>
          <p:cNvSpPr>
            <a:spLocks noGrp="1" noChangeArrowheads="1"/>
          </p:cNvSpPr>
          <p:nvPr>
            <p:ph type="sldNum" sz="quarter" idx="11"/>
          </p:nvPr>
        </p:nvSpPr>
        <p:spPr>
          <a:ln/>
        </p:spPr>
        <p:txBody>
          <a:bodyPr/>
          <a:lstStyle>
            <a:lvl1pPr>
              <a:defRPr/>
            </a:lvl1pPr>
          </a:lstStyle>
          <a:p>
            <a:pPr>
              <a:defRPr/>
            </a:pPr>
            <a:fld id="{ACF2A4F8-F821-47AB-9FE8-66E35F0E60F0}" type="slidenum">
              <a:rPr lang="en-US" altLang="zh-CN"/>
              <a:pPr>
                <a:defRPr/>
              </a:pPr>
              <a:t>‹#›</a:t>
            </a:fld>
            <a:endParaRPr lang="en-US" altLang="zh-CN"/>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8"/>
          <p:cNvSpPr>
            <a:spLocks noGrp="1" noChangeArrowheads="1"/>
          </p:cNvSpPr>
          <p:nvPr>
            <p:ph type="sldNum" sz="quarter" idx="11"/>
          </p:nvPr>
        </p:nvSpPr>
        <p:spPr>
          <a:ln/>
        </p:spPr>
        <p:txBody>
          <a:bodyPr/>
          <a:lstStyle>
            <a:lvl1pPr>
              <a:defRPr/>
            </a:lvl1pPr>
          </a:lstStyle>
          <a:p>
            <a:pPr>
              <a:defRPr/>
            </a:pPr>
            <a:fld id="{65CF99E8-6C75-4CFC-B151-84845B92F2B7}" type="slidenum">
              <a:rPr lang="en-US" altLang="zh-CN"/>
              <a:pPr>
                <a:defRPr/>
              </a:pPr>
              <a:t>‹#›</a:t>
            </a:fld>
            <a:endParaRPr lang="en-US" altLang="zh-CN"/>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8"/>
          <p:cNvSpPr>
            <a:spLocks noGrp="1" noChangeArrowheads="1"/>
          </p:cNvSpPr>
          <p:nvPr>
            <p:ph type="sldNum" sz="quarter" idx="11"/>
          </p:nvPr>
        </p:nvSpPr>
        <p:spPr>
          <a:ln/>
        </p:spPr>
        <p:txBody>
          <a:bodyPr/>
          <a:lstStyle>
            <a:lvl1pPr>
              <a:defRPr/>
            </a:lvl1pPr>
          </a:lstStyle>
          <a:p>
            <a:pPr>
              <a:defRPr/>
            </a:pPr>
            <a:fld id="{3B4F8E81-A0D1-4187-AFBA-E6153FD3CEBD}" type="slidenum">
              <a:rPr lang="en-US" altLang="zh-CN"/>
              <a:pPr>
                <a:defRPr/>
              </a:pPr>
              <a:t>‹#›</a:t>
            </a:fld>
            <a:endParaRPr lang="en-US" altLang="zh-CN"/>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1"/>
          </p:nvPr>
        </p:nvSpPr>
        <p:spPr>
          <a:ln/>
        </p:spPr>
        <p:txBody>
          <a:bodyPr/>
          <a:lstStyle>
            <a:lvl1pPr>
              <a:defRPr/>
            </a:lvl1pPr>
          </a:lstStyle>
          <a:p>
            <a:pPr>
              <a:defRPr/>
            </a:pPr>
            <a:fld id="{DA2FAA3E-67C8-478C-84DC-C28A7CE51E19}" type="slidenum">
              <a:rPr lang="en-US" altLang="zh-CN"/>
              <a:pPr>
                <a:defRPr/>
              </a:pPr>
              <a:t>‹#›</a:t>
            </a:fld>
            <a:endParaRPr lang="en-US" altLang="zh-CN"/>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1"/>
          </p:nvPr>
        </p:nvSpPr>
        <p:spPr>
          <a:ln/>
        </p:spPr>
        <p:txBody>
          <a:bodyPr/>
          <a:lstStyle>
            <a:lvl1pPr>
              <a:defRPr/>
            </a:lvl1pPr>
          </a:lstStyle>
          <a:p>
            <a:pPr>
              <a:defRPr/>
            </a:pPr>
            <a:fld id="{140DF0ED-C5FB-478F-AF4B-9F7B6F2D864E}" type="slidenum">
              <a:rPr lang="en-US" altLang="zh-CN"/>
              <a:pPr>
                <a:defRPr/>
              </a:pPr>
              <a:t>‹#›</a:t>
            </a:fld>
            <a:endParaRPr lang="en-US" altLang="zh-CN"/>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rgbClr val="E0E0E0"/>
          </a:fgClr>
          <a:bgClr>
            <a:schemeClr val="bg1"/>
          </a:bgClr>
        </a:patt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574675" y="195262"/>
            <a:ext cx="8001000" cy="5667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r>
              <a:rPr lang="en-US" altLang="zh-CN" smtClean="0"/>
              <a:t>abcd</a:t>
            </a:r>
          </a:p>
        </p:txBody>
      </p:sp>
      <p:sp>
        <p:nvSpPr>
          <p:cNvPr id="30723" name="Rectangle 3"/>
          <p:cNvSpPr>
            <a:spLocks noGrp="1" noChangeArrowheads="1"/>
          </p:cNvSpPr>
          <p:nvPr>
            <p:ph type="body" idx="1"/>
          </p:nvPr>
        </p:nvSpPr>
        <p:spPr bwMode="auto">
          <a:xfrm>
            <a:off x="611188" y="1221581"/>
            <a:ext cx="8001000" cy="32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r>
              <a:rPr lang="en-US" altLang="zh-CN" smtClean="0"/>
              <a:t>abvd</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92164" name="AutoShape 4"/>
          <p:cNvSpPr>
            <a:spLocks noChangeArrowheads="1"/>
          </p:cNvSpPr>
          <p:nvPr/>
        </p:nvSpPr>
        <p:spPr bwMode="auto">
          <a:xfrm>
            <a:off x="609600" y="789385"/>
            <a:ext cx="7958138" cy="82153"/>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zh-CN" altLang="zh-CN" sz="2400" b="0">
              <a:latin typeface="Times New Roman" pitchFamily="18" charset="0"/>
            </a:endParaRPr>
          </a:p>
        </p:txBody>
      </p:sp>
      <p:sp>
        <p:nvSpPr>
          <p:cNvPr id="92165" name="Line 5"/>
          <p:cNvSpPr>
            <a:spLocks noChangeShapeType="1"/>
          </p:cNvSpPr>
          <p:nvPr/>
        </p:nvSpPr>
        <p:spPr bwMode="auto">
          <a:xfrm flipV="1">
            <a:off x="609600" y="4731544"/>
            <a:ext cx="7924800" cy="0"/>
          </a:xfrm>
          <a:prstGeom prst="line">
            <a:avLst/>
          </a:prstGeom>
          <a:noFill/>
          <a:ln w="3175">
            <a:solidFill>
              <a:schemeClr val="accent2"/>
            </a:solidFill>
            <a:round/>
            <a:headEnd/>
            <a:tailEnd/>
          </a:ln>
          <a:effectLst/>
        </p:spPr>
        <p:txBody>
          <a:bodyPr/>
          <a:lstStyle/>
          <a:p>
            <a:pPr algn="ctr">
              <a:defRPr/>
            </a:pPr>
            <a:endParaRPr lang="zh-CN" altLang="en-US"/>
          </a:p>
        </p:txBody>
      </p:sp>
      <p:sp>
        <p:nvSpPr>
          <p:cNvPr id="92166" name="Rectangle 6"/>
          <p:cNvSpPr>
            <a:spLocks noGrp="1" noChangeArrowheads="1"/>
          </p:cNvSpPr>
          <p:nvPr>
            <p:ph type="dt" sz="half" idx="2"/>
          </p:nvPr>
        </p:nvSpPr>
        <p:spPr bwMode="auto">
          <a:xfrm>
            <a:off x="609600" y="4683919"/>
            <a:ext cx="19812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atin typeface="Verdana" pitchFamily="34" charset="0"/>
                <a:ea typeface="宋体" pitchFamily="2" charset="-122"/>
              </a:defRPr>
            </a:lvl1pPr>
          </a:lstStyle>
          <a:p>
            <a:pPr>
              <a:defRPr/>
            </a:pPr>
            <a:endParaRPr lang="en-US" altLang="zh-CN"/>
          </a:p>
        </p:txBody>
      </p:sp>
      <p:sp>
        <p:nvSpPr>
          <p:cNvPr id="92168" name="Rectangle 8"/>
          <p:cNvSpPr>
            <a:spLocks noGrp="1" noChangeArrowheads="1"/>
          </p:cNvSpPr>
          <p:nvPr>
            <p:ph type="sldNum" sz="quarter" idx="4"/>
          </p:nvPr>
        </p:nvSpPr>
        <p:spPr bwMode="auto">
          <a:xfrm>
            <a:off x="6553200" y="4683919"/>
            <a:ext cx="19812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Verdana" pitchFamily="34" charset="0"/>
                <a:ea typeface="宋体" pitchFamily="2" charset="-122"/>
              </a:defRPr>
            </a:lvl1pPr>
          </a:lstStyle>
          <a:p>
            <a:pPr>
              <a:defRPr/>
            </a:pPr>
            <a:fld id="{A2DE9F8D-2693-42B1-954E-7FB6C1F0CC7C}" type="slidenum">
              <a:rPr lang="en-US" altLang="zh-CN"/>
              <a:pPr>
                <a:defRPr/>
              </a:pPr>
              <a:t>‹#›</a:t>
            </a:fld>
            <a:endParaRPr lang="en-US" altLang="zh-CN"/>
          </a:p>
        </p:txBody>
      </p:sp>
      <p:pic>
        <p:nvPicPr>
          <p:cNvPr id="30728" name="Picture 12" descr="前进">
            <a:hlinkClick r:id="" action="ppaction://hlinkshowjump?jump=nextslide"/>
          </p:cNvPr>
          <p:cNvPicPr>
            <a:picLocks noChangeAspect="1" noChangeArrowheads="1"/>
          </p:cNvPicPr>
          <p:nvPr/>
        </p:nvPicPr>
        <p:blipFill>
          <a:blip r:embed="rId14" cstate="print"/>
          <a:srcRect/>
          <a:stretch>
            <a:fillRect/>
          </a:stretch>
        </p:blipFill>
        <p:spPr bwMode="auto">
          <a:xfrm>
            <a:off x="7702551" y="4945856"/>
            <a:ext cx="619125" cy="128588"/>
          </a:xfrm>
          <a:prstGeom prst="rect">
            <a:avLst/>
          </a:prstGeom>
          <a:noFill/>
          <a:ln w="9525">
            <a:noFill/>
            <a:miter lim="800000"/>
            <a:headEnd/>
            <a:tailEnd/>
          </a:ln>
        </p:spPr>
      </p:pic>
      <p:pic>
        <p:nvPicPr>
          <p:cNvPr id="30729" name="Picture 13" descr="播放">
            <a:hlinkClick r:id="" action="ppaction://hlinkshowjump?jump=endshow"/>
          </p:cNvPr>
          <p:cNvPicPr>
            <a:picLocks noChangeAspect="1" noChangeArrowheads="1"/>
          </p:cNvPicPr>
          <p:nvPr/>
        </p:nvPicPr>
        <p:blipFill>
          <a:blip r:embed="rId15" cstate="print"/>
          <a:srcRect/>
          <a:stretch>
            <a:fillRect/>
          </a:stretch>
        </p:blipFill>
        <p:spPr bwMode="auto">
          <a:xfrm>
            <a:off x="8386764" y="4945856"/>
            <a:ext cx="619125" cy="128588"/>
          </a:xfrm>
          <a:prstGeom prst="rect">
            <a:avLst/>
          </a:prstGeom>
          <a:noFill/>
          <a:ln w="9525">
            <a:noFill/>
            <a:miter lim="800000"/>
            <a:headEnd/>
            <a:tailEnd/>
          </a:ln>
        </p:spPr>
      </p:pic>
      <p:pic>
        <p:nvPicPr>
          <p:cNvPr id="30730" name="Picture 14" descr="后退">
            <a:hlinkClick r:id="" action="ppaction://hlinkshowjump?jump=previousslide"/>
          </p:cNvPr>
          <p:cNvPicPr>
            <a:picLocks noChangeAspect="1" noChangeArrowheads="1"/>
          </p:cNvPicPr>
          <p:nvPr/>
        </p:nvPicPr>
        <p:blipFill>
          <a:blip r:embed="rId16" cstate="print"/>
          <a:srcRect/>
          <a:stretch>
            <a:fillRect/>
          </a:stretch>
        </p:blipFill>
        <p:spPr bwMode="auto">
          <a:xfrm>
            <a:off x="7018339" y="4945856"/>
            <a:ext cx="619125" cy="128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8"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Lst>
  <p:transition>
    <p:random/>
  </p:transition>
  <p:timing>
    <p:tnLst>
      <p:par>
        <p:cTn id="1" dur="indefinite" restart="never" nodeType="tmRoot"/>
      </p:par>
    </p:tnLst>
  </p:timing>
  <p:txStyles>
    <p:title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Arial Narrow" pitchFamily="34" charset="0"/>
          <a:ea typeface="楷体_GB2312" pitchFamily="49" charset="-122"/>
        </a:defRPr>
      </a:lvl2pPr>
      <a:lvl3pPr algn="l" rtl="0" eaLnBrk="0" fontAlgn="base" hangingPunct="0">
        <a:spcBef>
          <a:spcPct val="0"/>
        </a:spcBef>
        <a:spcAft>
          <a:spcPct val="0"/>
        </a:spcAft>
        <a:defRPr sz="3800" b="1">
          <a:solidFill>
            <a:schemeClr val="tx2"/>
          </a:solidFill>
          <a:latin typeface="Arial Narrow" pitchFamily="34" charset="0"/>
          <a:ea typeface="楷体_GB2312" pitchFamily="49" charset="-122"/>
        </a:defRPr>
      </a:lvl3pPr>
      <a:lvl4pPr algn="l" rtl="0" eaLnBrk="0" fontAlgn="base" hangingPunct="0">
        <a:spcBef>
          <a:spcPct val="0"/>
        </a:spcBef>
        <a:spcAft>
          <a:spcPct val="0"/>
        </a:spcAft>
        <a:defRPr sz="3800" b="1">
          <a:solidFill>
            <a:schemeClr val="tx2"/>
          </a:solidFill>
          <a:latin typeface="Arial Narrow" pitchFamily="34" charset="0"/>
          <a:ea typeface="楷体_GB2312" pitchFamily="49" charset="-122"/>
        </a:defRPr>
      </a:lvl4pPr>
      <a:lvl5pPr algn="l" rtl="0" eaLnBrk="0" fontAlgn="base" hangingPunct="0">
        <a:spcBef>
          <a:spcPct val="0"/>
        </a:spcBef>
        <a:spcAft>
          <a:spcPct val="0"/>
        </a:spcAft>
        <a:defRPr sz="3800" b="1">
          <a:solidFill>
            <a:schemeClr val="tx2"/>
          </a:solidFill>
          <a:latin typeface="Arial Narrow" pitchFamily="34" charset="0"/>
          <a:ea typeface="楷体_GB2312" pitchFamily="49" charset="-122"/>
        </a:defRPr>
      </a:lvl5pPr>
      <a:lvl6pPr marL="457200" algn="l" rtl="0" fontAlgn="base">
        <a:spcBef>
          <a:spcPct val="0"/>
        </a:spcBef>
        <a:spcAft>
          <a:spcPct val="0"/>
        </a:spcAft>
        <a:defRPr sz="3800" b="1">
          <a:solidFill>
            <a:schemeClr val="tx2"/>
          </a:solidFill>
          <a:latin typeface="Arial Narrow" pitchFamily="34" charset="0"/>
          <a:ea typeface="楷体_GB2312" pitchFamily="49" charset="-122"/>
        </a:defRPr>
      </a:lvl6pPr>
      <a:lvl7pPr marL="914400" algn="l" rtl="0" fontAlgn="base">
        <a:spcBef>
          <a:spcPct val="0"/>
        </a:spcBef>
        <a:spcAft>
          <a:spcPct val="0"/>
        </a:spcAft>
        <a:defRPr sz="3800" b="1">
          <a:solidFill>
            <a:schemeClr val="tx2"/>
          </a:solidFill>
          <a:latin typeface="Arial Narrow" pitchFamily="34" charset="0"/>
          <a:ea typeface="楷体_GB2312" pitchFamily="49" charset="-122"/>
        </a:defRPr>
      </a:lvl7pPr>
      <a:lvl8pPr marL="1371600" algn="l" rtl="0" fontAlgn="base">
        <a:spcBef>
          <a:spcPct val="0"/>
        </a:spcBef>
        <a:spcAft>
          <a:spcPct val="0"/>
        </a:spcAft>
        <a:defRPr sz="3800" b="1">
          <a:solidFill>
            <a:schemeClr val="tx2"/>
          </a:solidFill>
          <a:latin typeface="Arial Narrow" pitchFamily="34" charset="0"/>
          <a:ea typeface="楷体_GB2312" pitchFamily="49" charset="-122"/>
        </a:defRPr>
      </a:lvl8pPr>
      <a:lvl9pPr marL="1828800" algn="l" rtl="0" fontAlgn="base">
        <a:spcBef>
          <a:spcPct val="0"/>
        </a:spcBef>
        <a:spcAft>
          <a:spcPct val="0"/>
        </a:spcAft>
        <a:defRPr sz="3800" b="1">
          <a:solidFill>
            <a:schemeClr val="tx2"/>
          </a:solidFill>
          <a:latin typeface="Arial Narrow" pitchFamily="34" charset="0"/>
          <a:ea typeface="楷体_GB2312" pitchFamily="49" charset="-122"/>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b="1">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3000" b="1">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sz="2800" b="1">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sz="2400" b="1">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sz="2400" b="1">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sz="2400" b="1">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sz="2400" b="1">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sz="2400" b="1">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sz="24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Office_PowerPoint____1.sld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Office_PowerPoint____2.sldx"/><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8.png"/><Relationship Id="rId4" Type="http://schemas.openxmlformats.org/officeDocument/2006/relationships/oleObject" Target="../embeddings/oleObject8.bin"/></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audio" Target="../media/audio1.wav"/><Relationship Id="rId7" Type="http://schemas.openxmlformats.org/officeDocument/2006/relationships/slide" Target="slide46.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22.xml"/><Relationship Id="rId11" Type="http://schemas.openxmlformats.org/officeDocument/2006/relationships/slide" Target="slide78.xml"/><Relationship Id="rId5" Type="http://schemas.openxmlformats.org/officeDocument/2006/relationships/slide" Target="slide12.xml"/><Relationship Id="rId10" Type="http://schemas.openxmlformats.org/officeDocument/2006/relationships/slide" Target="slide71.xml"/><Relationship Id="rId4" Type="http://schemas.openxmlformats.org/officeDocument/2006/relationships/slide" Target="slide4.xml"/><Relationship Id="rId9" Type="http://schemas.openxmlformats.org/officeDocument/2006/relationships/slide" Target="slide6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oleObject" Target="../embeddings/oleObject16.bin"/></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57.png"/><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oleObject" Target="../embeddings/oleObject22.bin"/><Relationship Id="rId4" Type="http://schemas.openxmlformats.org/officeDocument/2006/relationships/image" Target="../media/image68.png"/></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oleObject" Target="../embeddings/oleObject23.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74.png"/><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4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oleObject" Target="../embeddings/oleObject26.bin"/></Relationships>
</file>

<file path=ppt/slides/_rels/slide4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1.jpeg"/><Relationship Id="rId7"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28.bin"/><Relationship Id="rId5" Type="http://schemas.openxmlformats.org/officeDocument/2006/relationships/image" Target="../media/image82.png"/><Relationship Id="rId4" Type="http://schemas.openxmlformats.org/officeDocument/2006/relationships/oleObject" Target="../embeddings/oleObject27.bin"/></Relationships>
</file>

<file path=ppt/slides/_rels/slide4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30.bin"/><Relationship Id="rId5" Type="http://schemas.openxmlformats.org/officeDocument/2006/relationships/image" Target="../media/image85.png"/><Relationship Id="rId4" Type="http://schemas.openxmlformats.org/officeDocument/2006/relationships/image" Target="../media/image84.png"/></Relationships>
</file>

<file path=ppt/slides/_rels/slide4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5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oleObject" Target="../embeddings/oleObject33.bin"/></Relationships>
</file>

<file path=ppt/slides/_rels/slide5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36.bin"/><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6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38.bin"/><Relationship Id="rId5" Type="http://schemas.openxmlformats.org/officeDocument/2006/relationships/image" Target="../media/image114.png"/><Relationship Id="rId4" Type="http://schemas.openxmlformats.org/officeDocument/2006/relationships/image" Target="../media/image113.png"/></Relationships>
</file>

<file path=ppt/slides/_rels/slide7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oleObject" Target="../embeddings/oleObject39.bin"/><Relationship Id="rId4" Type="http://schemas.openxmlformats.org/officeDocument/2006/relationships/image" Target="../media/image116.png"/></Relationships>
</file>

<file path=ppt/slides/_rels/slide7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oleObject41.bin"/><Relationship Id="rId5" Type="http://schemas.openxmlformats.org/officeDocument/2006/relationships/image" Target="../media/image119.png"/><Relationship Id="rId4" Type="http://schemas.openxmlformats.org/officeDocument/2006/relationships/oleObject" Target="../embeddings/oleObject40.bin"/></Relationships>
</file>

<file path=ppt/slides/_rels/slide7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43.bin"/><Relationship Id="rId5" Type="http://schemas.openxmlformats.org/officeDocument/2006/relationships/image" Target="../media/image122.png"/><Relationship Id="rId4" Type="http://schemas.openxmlformats.org/officeDocument/2006/relationships/slide" Target="slide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123.png"/><Relationship Id="rId4" Type="http://schemas.openxmlformats.org/officeDocument/2006/relationships/slide" Target="slide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28.vml"/><Relationship Id="rId4" Type="http://schemas.openxmlformats.org/officeDocument/2006/relationships/image" Target="../media/image1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image" Target="../media/image1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3"/>
          <p:cNvSpPr>
            <a:spLocks noChangeArrowheads="1"/>
          </p:cNvSpPr>
          <p:nvPr/>
        </p:nvSpPr>
        <p:spPr bwMode="auto">
          <a:xfrm>
            <a:off x="1000125" y="428625"/>
            <a:ext cx="6929438" cy="1446550"/>
          </a:xfrm>
          <a:prstGeom prst="rect">
            <a:avLst/>
          </a:prstGeom>
          <a:noFill/>
          <a:ln w="9525">
            <a:noFill/>
            <a:miter lim="800000"/>
            <a:headEnd/>
            <a:tailEnd/>
          </a:ln>
        </p:spPr>
        <p:txBody>
          <a:bodyPr>
            <a:spAutoFit/>
          </a:bodyPr>
          <a:lstStyle/>
          <a:p>
            <a:pPr algn="ctr"/>
            <a:r>
              <a:rPr lang="en-US" altLang="zh-CN" sz="4400"/>
              <a:t>《</a:t>
            </a:r>
            <a:r>
              <a:rPr lang="zh-CN" altLang="en-US" sz="4400"/>
              <a:t>硬件电路设计与电子工艺</a:t>
            </a:r>
            <a:r>
              <a:rPr lang="en-US" altLang="zh-CN" sz="4400"/>
              <a:t/>
            </a:r>
            <a:br>
              <a:rPr lang="en-US" altLang="zh-CN" sz="4400"/>
            </a:br>
            <a:r>
              <a:rPr lang="zh-CN" altLang="en-US" sz="4400"/>
              <a:t>基础</a:t>
            </a:r>
            <a:r>
              <a:rPr lang="en-US" altLang="zh-CN" sz="4400"/>
              <a:t>》</a:t>
            </a:r>
            <a:endParaRPr lang="zh-CN" altLang="en-US" sz="4400"/>
          </a:p>
        </p:txBody>
      </p:sp>
      <p:sp>
        <p:nvSpPr>
          <p:cNvPr id="32771" name="TextBox 4"/>
          <p:cNvSpPr txBox="1">
            <a:spLocks noChangeArrowheads="1"/>
          </p:cNvSpPr>
          <p:nvPr/>
        </p:nvSpPr>
        <p:spPr bwMode="auto">
          <a:xfrm>
            <a:off x="1428750" y="2893219"/>
            <a:ext cx="6572250" cy="584775"/>
          </a:xfrm>
          <a:prstGeom prst="rect">
            <a:avLst/>
          </a:prstGeom>
          <a:noFill/>
          <a:ln w="9525">
            <a:noFill/>
            <a:miter lim="800000"/>
            <a:headEnd/>
            <a:tailEnd/>
          </a:ln>
        </p:spPr>
        <p:txBody>
          <a:bodyPr>
            <a:spAutoFit/>
          </a:bodyPr>
          <a:lstStyle/>
          <a:p>
            <a:pPr algn="ctr"/>
            <a:r>
              <a:rPr lang="zh-CN" altLang="en-US" sz="3200">
                <a:latin typeface="华文楷体" pitchFamily="2" charset="-122"/>
                <a:ea typeface="华文楷体" pitchFamily="2" charset="-122"/>
              </a:rPr>
              <a:t>西南科技大学：曹文 ，刘春梅</a:t>
            </a: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145588" cy="5143500"/>
        </p:xfrm>
        <a:graphic>
          <a:graphicData uri="http://schemas.openxmlformats.org/presentationml/2006/ole">
            <p:oleObj spid="_x0000_s99330" name="幻灯片" r:id="rId3" imgW="4113000" imgH="2313000" progId="PowerPoint.Slide.12">
              <p:embed/>
            </p:oleObj>
          </a:graphicData>
        </a:graphic>
      </p:graphicFrame>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矩形 2"/>
          <p:cNvSpPr>
            <a:spLocks noChangeArrowheads="1"/>
          </p:cNvSpPr>
          <p:nvPr/>
        </p:nvSpPr>
        <p:spPr bwMode="auto">
          <a:xfrm>
            <a:off x="571472" y="321469"/>
            <a:ext cx="3254417" cy="523220"/>
          </a:xfrm>
          <a:prstGeom prst="rect">
            <a:avLst/>
          </a:prstGeom>
          <a:noFill/>
          <a:ln w="9525">
            <a:noFill/>
            <a:miter lim="800000"/>
            <a:headEnd/>
            <a:tailEnd/>
          </a:ln>
        </p:spPr>
        <p:txBody>
          <a:bodyPr wrap="none">
            <a:spAutoFit/>
          </a:bodyPr>
          <a:lstStyle/>
          <a:p>
            <a:r>
              <a:rPr lang="en-US" altLang="zh-CN" sz="2800" kern="0" dirty="0">
                <a:solidFill>
                  <a:srgbClr val="FF0000"/>
                </a:solidFill>
                <a:latin typeface="+mj-ea"/>
                <a:ea typeface="+mj-ea"/>
              </a:rPr>
              <a:t>3.2  </a:t>
            </a:r>
            <a:r>
              <a:rPr lang="zh-CN" altLang="en-US" sz="2800" kern="0" dirty="0">
                <a:solidFill>
                  <a:srgbClr val="FF0000"/>
                </a:solidFill>
                <a:latin typeface="+mj-ea"/>
                <a:ea typeface="+mj-ea"/>
              </a:rPr>
              <a:t>集成运放基础</a:t>
            </a:r>
          </a:p>
        </p:txBody>
      </p:sp>
      <p:sp>
        <p:nvSpPr>
          <p:cNvPr id="43011" name="矩形 5"/>
          <p:cNvSpPr>
            <a:spLocks noChangeArrowheads="1"/>
          </p:cNvSpPr>
          <p:nvPr/>
        </p:nvSpPr>
        <p:spPr bwMode="auto">
          <a:xfrm>
            <a:off x="500063" y="857238"/>
            <a:ext cx="8001000" cy="1200329"/>
          </a:xfrm>
          <a:prstGeom prst="rect">
            <a:avLst/>
          </a:prstGeom>
          <a:noFill/>
          <a:ln w="9525">
            <a:noFill/>
            <a:miter lim="800000"/>
            <a:headEnd/>
            <a:tailEnd/>
          </a:ln>
        </p:spPr>
        <p:txBody>
          <a:bodyPr>
            <a:spAutoFit/>
          </a:bodyPr>
          <a:lstStyle/>
          <a:p>
            <a:pPr>
              <a:defRPr/>
            </a:pPr>
            <a:r>
              <a:rPr lang="zh-CN" altLang="en-US" sz="2400" dirty="0" smtClean="0">
                <a:solidFill>
                  <a:srgbClr val="0000CC"/>
                </a:solidFill>
                <a:latin typeface="+mn-ea"/>
                <a:ea typeface="+mn-ea"/>
              </a:rPr>
              <a:t>    集成</a:t>
            </a:r>
            <a:r>
              <a:rPr lang="zh-CN" altLang="en-US" sz="2400" dirty="0">
                <a:solidFill>
                  <a:srgbClr val="0000CC"/>
                </a:solidFill>
                <a:latin typeface="+mn-ea"/>
                <a:ea typeface="+mn-ea"/>
              </a:rPr>
              <a:t>运放是一种具有很高电压放大倍数（增益）的线性集成器件，内部采用多级直接耦合的电路结构，具有集成度高、使用方便等优点，但</a:t>
            </a:r>
            <a:r>
              <a:rPr lang="zh-CN" altLang="en-US" sz="2400" dirty="0" smtClean="0">
                <a:solidFill>
                  <a:srgbClr val="0000CC"/>
                </a:solidFill>
                <a:latin typeface="+mn-ea"/>
                <a:ea typeface="+mn-ea"/>
              </a:rPr>
              <a:t>存在输出</a:t>
            </a:r>
            <a:r>
              <a:rPr lang="zh-CN" altLang="en-US" sz="2400" dirty="0">
                <a:solidFill>
                  <a:srgbClr val="0000CC"/>
                </a:solidFill>
                <a:latin typeface="+mn-ea"/>
                <a:ea typeface="+mn-ea"/>
              </a:rPr>
              <a:t>漂移（零漂</a:t>
            </a:r>
            <a:r>
              <a:rPr lang="en-US" altLang="zh-CN" sz="2400" dirty="0">
                <a:solidFill>
                  <a:srgbClr val="0000CC"/>
                </a:solidFill>
                <a:latin typeface="+mn-ea"/>
                <a:ea typeface="+mn-ea"/>
              </a:rPr>
              <a:t>/</a:t>
            </a:r>
            <a:r>
              <a:rPr lang="zh-CN" altLang="en-US" sz="2400" dirty="0">
                <a:solidFill>
                  <a:srgbClr val="0000CC"/>
                </a:solidFill>
                <a:latin typeface="+mn-ea"/>
                <a:ea typeface="+mn-ea"/>
              </a:rPr>
              <a:t>温漂）。</a:t>
            </a:r>
          </a:p>
        </p:txBody>
      </p:sp>
      <p:sp>
        <p:nvSpPr>
          <p:cNvPr id="43012" name="Rectangle 70">
            <a:hlinkClick r:id="rId2" action="ppaction://hlinksldjump"/>
          </p:cNvPr>
          <p:cNvSpPr>
            <a:spLocks noChangeArrowheads="1"/>
          </p:cNvSpPr>
          <p:nvPr/>
        </p:nvSpPr>
        <p:spPr bwMode="auto">
          <a:xfrm>
            <a:off x="500063" y="2038647"/>
            <a:ext cx="7391400" cy="461665"/>
          </a:xfrm>
          <a:prstGeom prst="rect">
            <a:avLst/>
          </a:prstGeom>
          <a:noFill/>
          <a:ln w="9525">
            <a:noFill/>
            <a:miter lim="800000"/>
            <a:headEnd/>
            <a:tailEnd/>
          </a:ln>
        </p:spPr>
        <p:txBody>
          <a:bodyPr>
            <a:spAutoFit/>
          </a:bodyPr>
          <a:lstStyle/>
          <a:p>
            <a:r>
              <a:rPr lang="zh-CN" altLang="en-US" sz="2400" dirty="0" smtClean="0">
                <a:ea typeface="黑体" pitchFamily="2" charset="-122"/>
              </a:rPr>
              <a:t>        集成电路</a:t>
            </a:r>
            <a:r>
              <a:rPr lang="zh-CN" altLang="en-US" sz="2400" dirty="0">
                <a:ea typeface="黑体" pitchFamily="2" charset="-122"/>
              </a:rPr>
              <a:t>运算放大器的内部组成单元</a:t>
            </a:r>
          </a:p>
        </p:txBody>
      </p:sp>
      <p:pic>
        <p:nvPicPr>
          <p:cNvPr id="43013" name="Picture 78" descr="未标题-1 拷贝"/>
          <p:cNvPicPr>
            <a:picLocks noChangeAspect="1" noChangeArrowheads="1"/>
          </p:cNvPicPr>
          <p:nvPr/>
        </p:nvPicPr>
        <p:blipFill>
          <a:blip r:embed="rId3" cstate="print"/>
          <a:srcRect/>
          <a:stretch>
            <a:fillRect/>
          </a:stretch>
        </p:blipFill>
        <p:spPr bwMode="auto">
          <a:xfrm>
            <a:off x="357188" y="2558668"/>
            <a:ext cx="8697912" cy="2156222"/>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wipe(down)">
                                      <p:cBhvr>
                                        <p:cTn id="7" dur="500"/>
                                        <p:tgtEl>
                                          <p:spTgt spid="430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3012"/>
                                        </p:tgtEl>
                                        <p:attrNameLst>
                                          <p:attrName>style.visibility</p:attrName>
                                        </p:attrNameLst>
                                      </p:cBhvr>
                                      <p:to>
                                        <p:strVal val="visible"/>
                                      </p:to>
                                    </p:set>
                                    <p:animEffect transition="in" filter="wipe(down)">
                                      <p:cBhvr>
                                        <p:cTn id="12" dur="500"/>
                                        <p:tgtEl>
                                          <p:spTgt spid="43012"/>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43013"/>
                                        </p:tgtEl>
                                        <p:attrNameLst>
                                          <p:attrName>style.visibility</p:attrName>
                                        </p:attrNameLst>
                                      </p:cBhvr>
                                      <p:to>
                                        <p:strVal val="visible"/>
                                      </p:to>
                                    </p:set>
                                    <p:animEffect transition="in" filter="wipe(down)">
                                      <p:cBhvr>
                                        <p:cTn id="16" dur="5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P spid="430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2" name="Picture 4"/>
          <p:cNvPicPr>
            <a:picLocks noChangeAspect="1" noChangeArrowheads="1"/>
          </p:cNvPicPr>
          <p:nvPr/>
        </p:nvPicPr>
        <p:blipFill>
          <a:blip r:embed="rId2" cstate="print"/>
          <a:srcRect/>
          <a:stretch>
            <a:fillRect/>
          </a:stretch>
        </p:blipFill>
        <p:spPr bwMode="auto">
          <a:xfrm>
            <a:off x="5072064" y="1071563"/>
            <a:ext cx="2428875" cy="1745456"/>
          </a:xfrm>
          <a:prstGeom prst="rect">
            <a:avLst/>
          </a:prstGeom>
          <a:noFill/>
          <a:ln w="9525">
            <a:noFill/>
            <a:miter lim="800000"/>
            <a:headEnd/>
            <a:tailEnd/>
          </a:ln>
        </p:spPr>
      </p:pic>
      <p:pic>
        <p:nvPicPr>
          <p:cNvPr id="109573" name="Picture 5"/>
          <p:cNvPicPr>
            <a:picLocks noChangeAspect="1" noChangeArrowheads="1"/>
          </p:cNvPicPr>
          <p:nvPr/>
        </p:nvPicPr>
        <p:blipFill>
          <a:blip r:embed="rId3" cstate="print"/>
          <a:srcRect t="11151" b="13629"/>
          <a:stretch>
            <a:fillRect/>
          </a:stretch>
        </p:blipFill>
        <p:spPr bwMode="auto">
          <a:xfrm>
            <a:off x="4572000" y="3144762"/>
            <a:ext cx="3500438" cy="1335288"/>
          </a:xfrm>
          <a:prstGeom prst="rect">
            <a:avLst/>
          </a:prstGeom>
          <a:noFill/>
          <a:ln w="9525">
            <a:noFill/>
            <a:miter lim="800000"/>
            <a:headEnd/>
            <a:tailEnd/>
          </a:ln>
        </p:spPr>
      </p:pic>
      <p:pic>
        <p:nvPicPr>
          <p:cNvPr id="109575" name="Picture 7"/>
          <p:cNvPicPr>
            <a:picLocks noChangeAspect="1" noChangeArrowheads="1"/>
          </p:cNvPicPr>
          <p:nvPr/>
        </p:nvPicPr>
        <p:blipFill>
          <a:blip r:embed="rId4" cstate="print"/>
          <a:srcRect l="3732" t="7744" r="3732" b="4646"/>
          <a:stretch>
            <a:fillRect/>
          </a:stretch>
        </p:blipFill>
        <p:spPr bwMode="auto">
          <a:xfrm>
            <a:off x="509205" y="3035666"/>
            <a:ext cx="3767905" cy="1611613"/>
          </a:xfrm>
          <a:prstGeom prst="rect">
            <a:avLst/>
          </a:prstGeom>
          <a:noFill/>
          <a:ln w="9525">
            <a:noFill/>
            <a:miter lim="800000"/>
            <a:headEnd/>
            <a:tailEnd/>
          </a:ln>
        </p:spPr>
      </p:pic>
      <p:pic>
        <p:nvPicPr>
          <p:cNvPr id="109576" name="Picture 8"/>
          <p:cNvPicPr>
            <a:picLocks noChangeAspect="1" noChangeArrowheads="1"/>
          </p:cNvPicPr>
          <p:nvPr/>
        </p:nvPicPr>
        <p:blipFill>
          <a:blip r:embed="rId5" cstate="print"/>
          <a:srcRect l="13099"/>
          <a:stretch>
            <a:fillRect/>
          </a:stretch>
        </p:blipFill>
        <p:spPr bwMode="auto">
          <a:xfrm>
            <a:off x="1142976" y="1125141"/>
            <a:ext cx="2674930" cy="1571625"/>
          </a:xfrm>
          <a:prstGeom prst="rect">
            <a:avLst/>
          </a:prstGeom>
          <a:noFill/>
          <a:ln w="9525">
            <a:noFill/>
            <a:miter lim="800000"/>
            <a:headEnd/>
            <a:tailEnd/>
          </a:ln>
        </p:spPr>
      </p:pic>
      <p:sp>
        <p:nvSpPr>
          <p:cNvPr id="41990" name="矩形 5"/>
          <p:cNvSpPr>
            <a:spLocks noChangeArrowheads="1"/>
          </p:cNvSpPr>
          <p:nvPr/>
        </p:nvSpPr>
        <p:spPr bwMode="auto">
          <a:xfrm>
            <a:off x="642938" y="321469"/>
            <a:ext cx="3254417" cy="523220"/>
          </a:xfrm>
          <a:prstGeom prst="rect">
            <a:avLst/>
          </a:prstGeom>
          <a:noFill/>
          <a:ln w="9525">
            <a:noFill/>
            <a:miter lim="800000"/>
            <a:headEnd/>
            <a:tailEnd/>
          </a:ln>
        </p:spPr>
        <p:txBody>
          <a:bodyPr wrap="none">
            <a:spAutoFit/>
          </a:bodyPr>
          <a:lstStyle/>
          <a:p>
            <a:r>
              <a:rPr lang="en-US" altLang="zh-CN" sz="2800" kern="0" dirty="0">
                <a:solidFill>
                  <a:srgbClr val="FF0000"/>
                </a:solidFill>
                <a:latin typeface="+mj-ea"/>
                <a:ea typeface="+mj-ea"/>
              </a:rPr>
              <a:t>3.2  </a:t>
            </a:r>
            <a:r>
              <a:rPr lang="zh-CN" altLang="en-US" sz="2800" kern="0" dirty="0">
                <a:solidFill>
                  <a:srgbClr val="FF0000"/>
                </a:solidFill>
                <a:latin typeface="+mj-ea"/>
                <a:ea typeface="+mj-ea"/>
              </a:rPr>
              <a:t>集成运放基础</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9576"/>
                                        </p:tgtEl>
                                        <p:attrNameLst>
                                          <p:attrName>style.visibility</p:attrName>
                                        </p:attrNameLst>
                                      </p:cBhvr>
                                      <p:to>
                                        <p:strVal val="visible"/>
                                      </p:to>
                                    </p:set>
                                    <p:animEffect transition="in" filter="box(in)">
                                      <p:cBhvr>
                                        <p:cTn id="7" dur="500"/>
                                        <p:tgtEl>
                                          <p:spTgt spid="109576"/>
                                        </p:tgtEl>
                                      </p:cBhvr>
                                    </p:animEffect>
                                  </p:childTnLst>
                                </p:cTn>
                              </p:par>
                              <p:par>
                                <p:cTn id="8" presetID="4" presetClass="entr" presetSubtype="16" fill="hold" nodeType="withEffect">
                                  <p:stCondLst>
                                    <p:cond delay="0"/>
                                  </p:stCondLst>
                                  <p:childTnLst>
                                    <p:set>
                                      <p:cBhvr>
                                        <p:cTn id="9" dur="1" fill="hold">
                                          <p:stCondLst>
                                            <p:cond delay="0"/>
                                          </p:stCondLst>
                                        </p:cTn>
                                        <p:tgtEl>
                                          <p:spTgt spid="109575"/>
                                        </p:tgtEl>
                                        <p:attrNameLst>
                                          <p:attrName>style.visibility</p:attrName>
                                        </p:attrNameLst>
                                      </p:cBhvr>
                                      <p:to>
                                        <p:strVal val="visible"/>
                                      </p:to>
                                    </p:set>
                                    <p:animEffect transition="in" filter="box(in)">
                                      <p:cBhvr>
                                        <p:cTn id="10" dur="500"/>
                                        <p:tgtEl>
                                          <p:spTgt spid="10957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09572"/>
                                        </p:tgtEl>
                                        <p:attrNameLst>
                                          <p:attrName>style.visibility</p:attrName>
                                        </p:attrNameLst>
                                      </p:cBhvr>
                                      <p:to>
                                        <p:strVal val="visible"/>
                                      </p:to>
                                    </p:set>
                                    <p:animEffect transition="in" filter="box(in)">
                                      <p:cBhvr>
                                        <p:cTn id="15" dur="500"/>
                                        <p:tgtEl>
                                          <p:spTgt spid="109572"/>
                                        </p:tgtEl>
                                      </p:cBhvr>
                                    </p:animEffect>
                                  </p:childTnLst>
                                </p:cTn>
                              </p:par>
                              <p:par>
                                <p:cTn id="16" presetID="4" presetClass="entr" presetSubtype="16" fill="hold" nodeType="withEffect">
                                  <p:stCondLst>
                                    <p:cond delay="0"/>
                                  </p:stCondLst>
                                  <p:childTnLst>
                                    <p:set>
                                      <p:cBhvr>
                                        <p:cTn id="17" dur="1" fill="hold">
                                          <p:stCondLst>
                                            <p:cond delay="0"/>
                                          </p:stCondLst>
                                        </p:cTn>
                                        <p:tgtEl>
                                          <p:spTgt spid="109573"/>
                                        </p:tgtEl>
                                        <p:attrNameLst>
                                          <p:attrName>style.visibility</p:attrName>
                                        </p:attrNameLst>
                                      </p:cBhvr>
                                      <p:to>
                                        <p:strVal val="visible"/>
                                      </p:to>
                                    </p:set>
                                    <p:animEffect transition="in" filter="box(in)">
                                      <p:cBhvr>
                                        <p:cTn id="18" dur="500"/>
                                        <p:tgtEl>
                                          <p:spTgt spid="109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矩形 2"/>
          <p:cNvSpPr>
            <a:spLocks noChangeArrowheads="1"/>
          </p:cNvSpPr>
          <p:nvPr/>
        </p:nvSpPr>
        <p:spPr bwMode="auto">
          <a:xfrm>
            <a:off x="642938" y="321469"/>
            <a:ext cx="3254417" cy="523220"/>
          </a:xfrm>
          <a:prstGeom prst="rect">
            <a:avLst/>
          </a:prstGeom>
          <a:noFill/>
          <a:ln w="9525">
            <a:noFill/>
            <a:miter lim="800000"/>
            <a:headEnd/>
            <a:tailEnd/>
          </a:ln>
        </p:spPr>
        <p:txBody>
          <a:bodyPr wrap="none">
            <a:spAutoFit/>
          </a:bodyPr>
          <a:lstStyle/>
          <a:p>
            <a:r>
              <a:rPr lang="en-US" altLang="zh-CN" sz="2800" kern="0" dirty="0">
                <a:solidFill>
                  <a:srgbClr val="FF0000"/>
                </a:solidFill>
                <a:latin typeface="+mj-ea"/>
                <a:ea typeface="+mj-ea"/>
              </a:rPr>
              <a:t>3.2  </a:t>
            </a:r>
            <a:r>
              <a:rPr lang="zh-CN" altLang="en-US" sz="2800" kern="0" dirty="0">
                <a:solidFill>
                  <a:srgbClr val="FF0000"/>
                </a:solidFill>
                <a:latin typeface="+mj-ea"/>
                <a:ea typeface="+mj-ea"/>
              </a:rPr>
              <a:t>集成运放基础</a:t>
            </a:r>
          </a:p>
        </p:txBody>
      </p:sp>
      <p:sp>
        <p:nvSpPr>
          <p:cNvPr id="44035" name="Rectangle 5">
            <a:hlinkClick r:id="rId2" action="ppaction://hlinksldjump"/>
          </p:cNvPr>
          <p:cNvSpPr>
            <a:spLocks noChangeArrowheads="1"/>
          </p:cNvSpPr>
          <p:nvPr/>
        </p:nvSpPr>
        <p:spPr bwMode="auto">
          <a:xfrm>
            <a:off x="685800" y="1085851"/>
            <a:ext cx="7391400" cy="461665"/>
          </a:xfrm>
          <a:prstGeom prst="rect">
            <a:avLst/>
          </a:prstGeom>
          <a:noFill/>
          <a:ln w="9525">
            <a:noFill/>
            <a:miter lim="800000"/>
            <a:headEnd/>
            <a:tailEnd/>
          </a:ln>
        </p:spPr>
        <p:txBody>
          <a:bodyPr>
            <a:spAutoFit/>
          </a:bodyPr>
          <a:lstStyle/>
          <a:p>
            <a:r>
              <a:rPr lang="zh-CN" altLang="en-US" sz="2400" dirty="0">
                <a:ea typeface="黑体" pitchFamily="2" charset="-122"/>
              </a:rPr>
              <a:t>集成电路运算放大器的逻辑符号</a:t>
            </a:r>
          </a:p>
        </p:txBody>
      </p:sp>
      <p:sp>
        <p:nvSpPr>
          <p:cNvPr id="44036" name="Rectangle 9"/>
          <p:cNvSpPr>
            <a:spLocks noChangeArrowheads="1"/>
          </p:cNvSpPr>
          <p:nvPr/>
        </p:nvSpPr>
        <p:spPr bwMode="auto">
          <a:xfrm>
            <a:off x="857224" y="3504010"/>
            <a:ext cx="7077078" cy="400110"/>
          </a:xfrm>
          <a:prstGeom prst="rect">
            <a:avLst/>
          </a:prstGeom>
          <a:noFill/>
          <a:ln w="12700" cap="sq">
            <a:noFill/>
            <a:miter lim="800000"/>
            <a:headEnd type="none" w="sm" len="sm"/>
            <a:tailEnd type="none" w="sm" len="sm"/>
          </a:ln>
        </p:spPr>
        <p:txBody>
          <a:bodyPr wrap="square">
            <a:spAutoFit/>
          </a:bodyPr>
          <a:lstStyle/>
          <a:p>
            <a:pPr>
              <a:spcBef>
                <a:spcPct val="20000"/>
              </a:spcBef>
              <a:buClr>
                <a:srgbClr val="0000FF"/>
              </a:buClr>
              <a:buSzPct val="85000"/>
              <a:buFont typeface="Monotype Sorts"/>
              <a:buNone/>
            </a:pPr>
            <a:r>
              <a:rPr lang="zh-CN" altLang="en-US" sz="2000" dirty="0">
                <a:solidFill>
                  <a:srgbClr val="000000"/>
                </a:solidFill>
              </a:rPr>
              <a:t>（</a:t>
            </a:r>
            <a:r>
              <a:rPr lang="en-US" altLang="zh-CN" sz="2000" dirty="0">
                <a:solidFill>
                  <a:srgbClr val="000000"/>
                </a:solidFill>
              </a:rPr>
              <a:t>a</a:t>
            </a:r>
            <a:r>
              <a:rPr lang="zh-CN" altLang="en-US" sz="2000" dirty="0" smtClean="0">
                <a:solidFill>
                  <a:srgbClr val="000000"/>
                </a:solidFill>
              </a:rPr>
              <a:t>）</a:t>
            </a:r>
            <a:r>
              <a:rPr lang="en-US" altLang="zh-CN" sz="2000" dirty="0" smtClean="0">
                <a:solidFill>
                  <a:srgbClr val="000000"/>
                </a:solidFill>
              </a:rPr>
              <a:t>GB</a:t>
            </a:r>
            <a:r>
              <a:rPr lang="zh-CN" altLang="en-US" sz="2000" dirty="0" smtClean="0">
                <a:solidFill>
                  <a:srgbClr val="000000"/>
                </a:solidFill>
              </a:rPr>
              <a:t>国标规定的运放符号        （</a:t>
            </a:r>
            <a:r>
              <a:rPr lang="en-US" altLang="zh-CN" sz="2000" dirty="0">
                <a:solidFill>
                  <a:srgbClr val="000000"/>
                </a:solidFill>
              </a:rPr>
              <a:t>b</a:t>
            </a:r>
            <a:r>
              <a:rPr lang="zh-CN" altLang="en-US" sz="2000" dirty="0">
                <a:solidFill>
                  <a:srgbClr val="000000"/>
                </a:solidFill>
              </a:rPr>
              <a:t>）国内外</a:t>
            </a:r>
            <a:r>
              <a:rPr lang="zh-CN" altLang="en-US" sz="2000" dirty="0" smtClean="0">
                <a:solidFill>
                  <a:srgbClr val="000000"/>
                </a:solidFill>
              </a:rPr>
              <a:t>常用的运放符号</a:t>
            </a:r>
            <a:endParaRPr lang="zh-CN" altLang="en-US" sz="2000" dirty="0">
              <a:solidFill>
                <a:srgbClr val="000000"/>
              </a:solidFill>
            </a:endParaRPr>
          </a:p>
        </p:txBody>
      </p:sp>
      <p:pic>
        <p:nvPicPr>
          <p:cNvPr id="44037" name="Picture 12" descr="未标题-2 拷贝"/>
          <p:cNvPicPr>
            <a:picLocks noChangeAspect="1" noChangeArrowheads="1"/>
          </p:cNvPicPr>
          <p:nvPr/>
        </p:nvPicPr>
        <p:blipFill>
          <a:blip r:embed="rId3" cstate="print"/>
          <a:srcRect/>
          <a:stretch>
            <a:fillRect/>
          </a:stretch>
        </p:blipFill>
        <p:spPr bwMode="auto">
          <a:xfrm>
            <a:off x="1357314" y="1768078"/>
            <a:ext cx="6276975" cy="1528763"/>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矩形 2"/>
          <p:cNvSpPr>
            <a:spLocks noChangeArrowheads="1"/>
          </p:cNvSpPr>
          <p:nvPr/>
        </p:nvSpPr>
        <p:spPr bwMode="auto">
          <a:xfrm>
            <a:off x="571472" y="321469"/>
            <a:ext cx="7223452" cy="523220"/>
          </a:xfrm>
          <a:prstGeom prst="rect">
            <a:avLst/>
          </a:prstGeom>
          <a:noFill/>
          <a:ln w="9525">
            <a:noFill/>
            <a:miter lim="800000"/>
            <a:headEnd/>
            <a:tailEnd/>
          </a:ln>
        </p:spPr>
        <p:txBody>
          <a:bodyPr wrap="none">
            <a:spAutoFit/>
          </a:bodyPr>
          <a:lstStyle/>
          <a:p>
            <a:r>
              <a:rPr lang="en-US" altLang="zh-CN" sz="2800" kern="0" dirty="0">
                <a:solidFill>
                  <a:srgbClr val="FF0000"/>
                </a:solidFill>
                <a:latin typeface="+mj-ea"/>
                <a:ea typeface="+mj-ea"/>
              </a:rPr>
              <a:t>3.2.1  </a:t>
            </a:r>
            <a:r>
              <a:rPr lang="zh-CN" altLang="en-US" sz="2800" kern="0" dirty="0">
                <a:solidFill>
                  <a:srgbClr val="FF0000"/>
                </a:solidFill>
                <a:latin typeface="+mj-ea"/>
                <a:ea typeface="+mj-ea"/>
              </a:rPr>
              <a:t>集成运放电路的实用分析方法及步骤</a:t>
            </a:r>
          </a:p>
        </p:txBody>
      </p:sp>
      <p:sp>
        <p:nvSpPr>
          <p:cNvPr id="45059" name="Rectangle 5">
            <a:hlinkClick r:id="rId2" action="ppaction://hlinksldjump"/>
          </p:cNvPr>
          <p:cNvSpPr>
            <a:spLocks noChangeArrowheads="1"/>
          </p:cNvSpPr>
          <p:nvPr/>
        </p:nvSpPr>
        <p:spPr bwMode="auto">
          <a:xfrm>
            <a:off x="571500" y="1017985"/>
            <a:ext cx="7391400" cy="461665"/>
          </a:xfrm>
          <a:prstGeom prst="rect">
            <a:avLst/>
          </a:prstGeom>
          <a:noFill/>
          <a:ln w="9525">
            <a:noFill/>
            <a:miter lim="800000"/>
            <a:headEnd/>
            <a:tailEnd/>
          </a:ln>
        </p:spPr>
        <p:txBody>
          <a:bodyPr>
            <a:spAutoFit/>
          </a:bodyPr>
          <a:lstStyle/>
          <a:p>
            <a:r>
              <a:rPr lang="en-US" altLang="zh-CN" sz="2400" dirty="0"/>
              <a:t>1</a:t>
            </a:r>
            <a:r>
              <a:rPr lang="zh-CN" altLang="en-US" sz="2400" dirty="0"/>
              <a:t>．将集成运放视为理想运放，满足以下特征：</a:t>
            </a:r>
          </a:p>
        </p:txBody>
      </p:sp>
      <p:sp>
        <p:nvSpPr>
          <p:cNvPr id="10" name="Rectangle 11"/>
          <p:cNvSpPr>
            <a:spLocks noChangeArrowheads="1"/>
          </p:cNvSpPr>
          <p:nvPr/>
        </p:nvSpPr>
        <p:spPr bwMode="auto">
          <a:xfrm>
            <a:off x="714375" y="1446610"/>
            <a:ext cx="6357938" cy="584775"/>
          </a:xfrm>
          <a:prstGeom prst="rect">
            <a:avLst/>
          </a:prstGeom>
          <a:noFill/>
          <a:ln w="12700" cap="sq">
            <a:noFill/>
            <a:miter lim="800000"/>
            <a:headEnd type="none" w="sm" len="sm"/>
            <a:tailEnd type="none" w="sm" len="sm"/>
          </a:ln>
        </p:spPr>
        <p:txBody>
          <a:bodyPr>
            <a:spAutoFit/>
          </a:bodyPr>
          <a:lstStyle/>
          <a:p>
            <a:pPr>
              <a:spcBef>
                <a:spcPct val="20000"/>
              </a:spcBef>
              <a:buClr>
                <a:srgbClr val="0000FF"/>
              </a:buClr>
              <a:buSzPct val="85000"/>
            </a:pPr>
            <a:r>
              <a:rPr lang="zh-CN" altLang="en-US" sz="2400" dirty="0">
                <a:solidFill>
                  <a:srgbClr val="000000"/>
                </a:solidFill>
              </a:rPr>
              <a:t>▲</a:t>
            </a:r>
            <a:r>
              <a:rPr lang="zh-CN" altLang="en-US" sz="2400" dirty="0">
                <a:solidFill>
                  <a:srgbClr val="000000"/>
                </a:solidFill>
                <a:latin typeface="+mn-ea"/>
                <a:ea typeface="+mn-ea"/>
              </a:rPr>
              <a:t>开环电压增益</a:t>
            </a:r>
            <a:r>
              <a:rPr lang="en-US" sz="3200" dirty="0">
                <a:solidFill>
                  <a:srgbClr val="FF0000"/>
                </a:solidFill>
                <a:latin typeface="+mn-ea"/>
                <a:ea typeface="+mn-ea"/>
              </a:rPr>
              <a:t>→∞</a:t>
            </a:r>
            <a:r>
              <a:rPr lang="zh-CN" altLang="en-US" sz="2400" dirty="0">
                <a:solidFill>
                  <a:srgbClr val="FF0000"/>
                </a:solidFill>
                <a:latin typeface="+mn-ea"/>
                <a:ea typeface="+mn-ea"/>
              </a:rPr>
              <a:t>（很高）</a:t>
            </a:r>
          </a:p>
        </p:txBody>
      </p:sp>
      <p:sp>
        <p:nvSpPr>
          <p:cNvPr id="11" name="Rectangle 12"/>
          <p:cNvSpPr>
            <a:spLocks noChangeArrowheads="1"/>
          </p:cNvSpPr>
          <p:nvPr/>
        </p:nvSpPr>
        <p:spPr bwMode="auto">
          <a:xfrm>
            <a:off x="714348" y="1928809"/>
            <a:ext cx="8429652" cy="584775"/>
          </a:xfrm>
          <a:prstGeom prst="rect">
            <a:avLst/>
          </a:prstGeom>
          <a:noFill/>
          <a:ln w="12700" cap="sq">
            <a:noFill/>
            <a:miter lim="800000"/>
            <a:headEnd type="none" w="sm" len="sm"/>
            <a:tailEnd type="none" w="sm" len="sm"/>
          </a:ln>
        </p:spPr>
        <p:txBody>
          <a:bodyPr>
            <a:spAutoFit/>
          </a:bodyPr>
          <a:lstStyle/>
          <a:p>
            <a:pPr marL="0" lvl="8">
              <a:spcBef>
                <a:spcPct val="20000"/>
              </a:spcBef>
              <a:buClr>
                <a:srgbClr val="FF0000"/>
              </a:buClr>
              <a:buSzPct val="85000"/>
              <a:defRPr/>
            </a:pPr>
            <a:r>
              <a:rPr lang="zh-CN" altLang="en-US" sz="2400" dirty="0">
                <a:solidFill>
                  <a:srgbClr val="000000"/>
                </a:solidFill>
              </a:rPr>
              <a:t>▲</a:t>
            </a:r>
            <a:r>
              <a:rPr lang="zh-CN" altLang="en-US" sz="2400" dirty="0">
                <a:latin typeface="+mn-ea"/>
                <a:ea typeface="+mn-ea"/>
              </a:rPr>
              <a:t>输入阻抗</a:t>
            </a:r>
            <a:r>
              <a:rPr lang="en-US" sz="2400" dirty="0">
                <a:latin typeface="+mn-ea"/>
                <a:ea typeface="+mn-ea"/>
              </a:rPr>
              <a:t> </a:t>
            </a:r>
            <a:r>
              <a:rPr lang="en-US" sz="3200" dirty="0">
                <a:solidFill>
                  <a:srgbClr val="FF0000"/>
                </a:solidFill>
                <a:latin typeface="+mn-ea"/>
                <a:ea typeface="+mn-ea"/>
              </a:rPr>
              <a:t>→∞</a:t>
            </a:r>
            <a:r>
              <a:rPr lang="zh-CN" altLang="en-US" sz="2400" dirty="0">
                <a:solidFill>
                  <a:srgbClr val="FF0000"/>
                </a:solidFill>
                <a:latin typeface="+mn-ea"/>
                <a:ea typeface="+mn-ea"/>
              </a:rPr>
              <a:t> （很大） </a:t>
            </a:r>
            <a:r>
              <a:rPr lang="zh-CN" altLang="en-US" sz="2400" dirty="0" smtClean="0">
                <a:latin typeface="+mn-ea"/>
                <a:ea typeface="+mn-ea"/>
              </a:rPr>
              <a:t>，输入电流</a:t>
            </a:r>
            <a:r>
              <a:rPr lang="en-US" sz="2400" dirty="0" smtClean="0">
                <a:latin typeface="+mn-ea"/>
                <a:ea typeface="+mn-ea"/>
              </a:rPr>
              <a:t> </a:t>
            </a:r>
            <a:r>
              <a:rPr lang="en-US" sz="2400" dirty="0">
                <a:solidFill>
                  <a:srgbClr val="FF0000"/>
                </a:solidFill>
                <a:latin typeface="+mn-ea"/>
                <a:ea typeface="+mn-ea"/>
              </a:rPr>
              <a:t>→0</a:t>
            </a:r>
            <a:r>
              <a:rPr lang="zh-CN" altLang="en-US" sz="2400" dirty="0">
                <a:solidFill>
                  <a:srgbClr val="FF0000"/>
                </a:solidFill>
                <a:latin typeface="+mn-ea"/>
                <a:ea typeface="+mn-ea"/>
              </a:rPr>
              <a:t>（虚断）</a:t>
            </a:r>
          </a:p>
        </p:txBody>
      </p:sp>
      <p:sp>
        <p:nvSpPr>
          <p:cNvPr id="12" name="Rectangle 13"/>
          <p:cNvSpPr>
            <a:spLocks noChangeArrowheads="1"/>
          </p:cNvSpPr>
          <p:nvPr/>
        </p:nvSpPr>
        <p:spPr bwMode="auto">
          <a:xfrm>
            <a:off x="714376" y="2518172"/>
            <a:ext cx="5000625" cy="461665"/>
          </a:xfrm>
          <a:prstGeom prst="rect">
            <a:avLst/>
          </a:prstGeom>
          <a:noFill/>
          <a:ln w="12700" cap="sq">
            <a:noFill/>
            <a:miter lim="800000"/>
            <a:headEnd type="none" w="sm" len="sm"/>
            <a:tailEnd type="none" w="sm" len="sm"/>
          </a:ln>
        </p:spPr>
        <p:txBody>
          <a:bodyPr>
            <a:spAutoFit/>
          </a:bodyPr>
          <a:lstStyle/>
          <a:p>
            <a:pPr>
              <a:spcBef>
                <a:spcPct val="20000"/>
              </a:spcBef>
              <a:buClr>
                <a:srgbClr val="FF0000"/>
              </a:buClr>
              <a:buSzPct val="85000"/>
            </a:pPr>
            <a:r>
              <a:rPr lang="zh-CN" altLang="en-US" sz="2400" dirty="0">
                <a:solidFill>
                  <a:srgbClr val="000000"/>
                </a:solidFill>
              </a:rPr>
              <a:t>▲</a:t>
            </a:r>
            <a:r>
              <a:rPr lang="zh-CN" altLang="en-US" sz="2400" dirty="0">
                <a:solidFill>
                  <a:srgbClr val="000000"/>
                </a:solidFill>
                <a:latin typeface="+mn-ea"/>
                <a:ea typeface="+mn-ea"/>
              </a:rPr>
              <a:t>输出电阻</a:t>
            </a:r>
            <a:r>
              <a:rPr lang="en-US" sz="2400" dirty="0">
                <a:solidFill>
                  <a:srgbClr val="FF0000"/>
                </a:solidFill>
                <a:latin typeface="+mn-ea"/>
                <a:ea typeface="+mn-ea"/>
              </a:rPr>
              <a:t>→</a:t>
            </a:r>
            <a:r>
              <a:rPr lang="en-US" altLang="zh-CN" sz="2400" dirty="0">
                <a:solidFill>
                  <a:srgbClr val="FF0000"/>
                </a:solidFill>
                <a:latin typeface="+mn-ea"/>
                <a:ea typeface="+mn-ea"/>
              </a:rPr>
              <a:t>0</a:t>
            </a:r>
            <a:r>
              <a:rPr lang="zh-CN" altLang="en-US" sz="2400" dirty="0">
                <a:solidFill>
                  <a:srgbClr val="000000"/>
                </a:solidFill>
                <a:latin typeface="+mn-ea"/>
                <a:ea typeface="+mn-ea"/>
              </a:rPr>
              <a:t>    </a:t>
            </a:r>
            <a:r>
              <a:rPr lang="en-US" altLang="zh-CN" sz="2400" dirty="0">
                <a:solidFill>
                  <a:srgbClr val="000000"/>
                </a:solidFill>
                <a:latin typeface="+mn-ea"/>
                <a:ea typeface="+mn-ea"/>
              </a:rPr>
              <a:t> </a:t>
            </a:r>
            <a:r>
              <a:rPr lang="zh-CN" altLang="en-US" sz="2400" dirty="0">
                <a:solidFill>
                  <a:srgbClr val="FF0000"/>
                </a:solidFill>
                <a:latin typeface="+mn-ea"/>
                <a:ea typeface="+mn-ea"/>
              </a:rPr>
              <a:t>（很小） </a:t>
            </a:r>
          </a:p>
        </p:txBody>
      </p:sp>
      <p:sp>
        <p:nvSpPr>
          <p:cNvPr id="14" name="Rectangle 13"/>
          <p:cNvSpPr>
            <a:spLocks noChangeArrowheads="1"/>
          </p:cNvSpPr>
          <p:nvPr/>
        </p:nvSpPr>
        <p:spPr bwMode="auto">
          <a:xfrm>
            <a:off x="714376" y="2946797"/>
            <a:ext cx="5000625" cy="584775"/>
          </a:xfrm>
          <a:prstGeom prst="rect">
            <a:avLst/>
          </a:prstGeom>
          <a:noFill/>
          <a:ln w="12700" cap="sq">
            <a:noFill/>
            <a:miter lim="800000"/>
            <a:headEnd type="none" w="sm" len="sm"/>
            <a:tailEnd type="none" w="sm" len="sm"/>
          </a:ln>
        </p:spPr>
        <p:txBody>
          <a:bodyPr>
            <a:spAutoFit/>
          </a:bodyPr>
          <a:lstStyle/>
          <a:p>
            <a:pPr>
              <a:spcBef>
                <a:spcPct val="20000"/>
              </a:spcBef>
              <a:buClr>
                <a:srgbClr val="FF0000"/>
              </a:buClr>
              <a:buSzPct val="85000"/>
            </a:pPr>
            <a:r>
              <a:rPr lang="zh-CN" altLang="en-US" sz="2400" dirty="0">
                <a:solidFill>
                  <a:srgbClr val="000000"/>
                </a:solidFill>
              </a:rPr>
              <a:t>▲</a:t>
            </a:r>
            <a:r>
              <a:rPr lang="zh-CN" altLang="en-US" sz="2400" dirty="0">
                <a:latin typeface="+mn-ea"/>
                <a:ea typeface="+mn-ea"/>
              </a:rPr>
              <a:t>运放的带宽</a:t>
            </a:r>
            <a:r>
              <a:rPr lang="en-US" sz="2400" dirty="0">
                <a:latin typeface="+mn-ea"/>
                <a:ea typeface="+mn-ea"/>
              </a:rPr>
              <a:t> </a:t>
            </a:r>
            <a:r>
              <a:rPr lang="en-US" sz="3200" dirty="0">
                <a:solidFill>
                  <a:srgbClr val="FF0000"/>
                </a:solidFill>
                <a:latin typeface="+mn-ea"/>
                <a:ea typeface="+mn-ea"/>
              </a:rPr>
              <a:t>→∞</a:t>
            </a:r>
            <a:r>
              <a:rPr lang="zh-CN" altLang="en-US" sz="3200" dirty="0">
                <a:solidFill>
                  <a:srgbClr val="FF0000"/>
                </a:solidFill>
                <a:latin typeface="+mn-ea"/>
                <a:ea typeface="+mn-ea"/>
              </a:rPr>
              <a:t> </a:t>
            </a:r>
            <a:r>
              <a:rPr lang="zh-CN" altLang="en-US" sz="2400" dirty="0">
                <a:solidFill>
                  <a:srgbClr val="FF0000"/>
                </a:solidFill>
                <a:latin typeface="+mn-ea"/>
                <a:ea typeface="+mn-ea"/>
              </a:rPr>
              <a:t>（很大） </a:t>
            </a:r>
          </a:p>
        </p:txBody>
      </p:sp>
      <p:sp>
        <p:nvSpPr>
          <p:cNvPr id="15" name="Rectangle 13"/>
          <p:cNvSpPr>
            <a:spLocks noChangeArrowheads="1"/>
          </p:cNvSpPr>
          <p:nvPr/>
        </p:nvSpPr>
        <p:spPr bwMode="auto">
          <a:xfrm>
            <a:off x="714376" y="3575448"/>
            <a:ext cx="7286625" cy="461665"/>
          </a:xfrm>
          <a:prstGeom prst="rect">
            <a:avLst/>
          </a:prstGeom>
          <a:noFill/>
          <a:ln w="12700" cap="sq">
            <a:noFill/>
            <a:miter lim="800000"/>
            <a:headEnd type="none" w="sm" len="sm"/>
            <a:tailEnd type="none" w="sm" len="sm"/>
          </a:ln>
        </p:spPr>
        <p:txBody>
          <a:bodyPr>
            <a:spAutoFit/>
          </a:bodyPr>
          <a:lstStyle/>
          <a:p>
            <a:pPr>
              <a:spcBef>
                <a:spcPct val="20000"/>
              </a:spcBef>
              <a:buClr>
                <a:srgbClr val="FF0000"/>
              </a:buClr>
              <a:buSzPct val="85000"/>
            </a:pPr>
            <a:r>
              <a:rPr lang="zh-CN" altLang="en-US" sz="2400" dirty="0">
                <a:solidFill>
                  <a:srgbClr val="000000"/>
                </a:solidFill>
              </a:rPr>
              <a:t>▲</a:t>
            </a:r>
            <a:r>
              <a:rPr lang="zh-CN" altLang="en-US" sz="2400" dirty="0">
                <a:latin typeface="+mn-ea"/>
                <a:ea typeface="+mn-ea"/>
              </a:rPr>
              <a:t>失调电压、失调电流、零点漂移、噪声</a:t>
            </a:r>
            <a:r>
              <a:rPr lang="en-US" sz="2400" dirty="0">
                <a:solidFill>
                  <a:srgbClr val="FF0000"/>
                </a:solidFill>
                <a:latin typeface="+mn-ea"/>
                <a:ea typeface="+mn-ea"/>
              </a:rPr>
              <a:t>→</a:t>
            </a:r>
            <a:r>
              <a:rPr lang="en-US" altLang="zh-CN" sz="2400" dirty="0">
                <a:solidFill>
                  <a:srgbClr val="FF0000"/>
                </a:solidFill>
                <a:latin typeface="+mn-ea"/>
                <a:ea typeface="+mn-ea"/>
              </a:rPr>
              <a:t>0</a:t>
            </a:r>
            <a:r>
              <a:rPr lang="zh-CN" altLang="en-US" sz="2400" dirty="0">
                <a:solidFill>
                  <a:srgbClr val="FF0000"/>
                </a:solidFill>
                <a:latin typeface="+mn-ea"/>
                <a:ea typeface="+mn-ea"/>
              </a:rPr>
              <a:t> （很小）</a:t>
            </a:r>
            <a:endParaRPr lang="zh-CN" altLang="en-US" sz="2400" dirty="0">
              <a:solidFill>
                <a:srgbClr val="000000"/>
              </a:solidFill>
              <a:latin typeface="+mn-ea"/>
              <a:ea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Righ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downRigh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trips(downRigh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Righ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12" grpId="0" autoUpdateAnimBg="0"/>
      <p:bldP spid="14" grpId="0" autoUpdateAnimBg="0"/>
      <p:bldP spid="1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矩形 2"/>
          <p:cNvSpPr>
            <a:spLocks noChangeArrowheads="1"/>
          </p:cNvSpPr>
          <p:nvPr/>
        </p:nvSpPr>
        <p:spPr bwMode="auto">
          <a:xfrm>
            <a:off x="642939" y="321469"/>
            <a:ext cx="7223452" cy="523220"/>
          </a:xfrm>
          <a:prstGeom prst="rect">
            <a:avLst/>
          </a:prstGeom>
          <a:noFill/>
          <a:ln w="9525">
            <a:noFill/>
            <a:miter lim="800000"/>
            <a:headEnd/>
            <a:tailEnd/>
          </a:ln>
        </p:spPr>
        <p:txBody>
          <a:bodyPr wrap="none">
            <a:spAutoFit/>
          </a:bodyPr>
          <a:lstStyle/>
          <a:p>
            <a:r>
              <a:rPr lang="en-US" altLang="zh-CN" sz="2800" kern="0" dirty="0">
                <a:solidFill>
                  <a:srgbClr val="FF0000"/>
                </a:solidFill>
                <a:latin typeface="+mj-ea"/>
                <a:ea typeface="+mj-ea"/>
              </a:rPr>
              <a:t>3.2.1  </a:t>
            </a:r>
            <a:r>
              <a:rPr lang="zh-CN" altLang="en-US" sz="2800" kern="0" dirty="0">
                <a:solidFill>
                  <a:srgbClr val="FF0000"/>
                </a:solidFill>
                <a:latin typeface="+mj-ea"/>
                <a:ea typeface="+mj-ea"/>
              </a:rPr>
              <a:t>集成运放电路的实用分析方法及步骤</a:t>
            </a:r>
          </a:p>
        </p:txBody>
      </p:sp>
      <p:sp>
        <p:nvSpPr>
          <p:cNvPr id="46083" name="Rectangle 5">
            <a:hlinkClick r:id="rId2" action="ppaction://hlinksldjump"/>
          </p:cNvPr>
          <p:cNvSpPr>
            <a:spLocks noChangeArrowheads="1"/>
          </p:cNvSpPr>
          <p:nvPr/>
        </p:nvSpPr>
        <p:spPr bwMode="auto">
          <a:xfrm>
            <a:off x="571500" y="857238"/>
            <a:ext cx="7391400" cy="461665"/>
          </a:xfrm>
          <a:prstGeom prst="rect">
            <a:avLst/>
          </a:prstGeom>
          <a:noFill/>
          <a:ln w="9525">
            <a:noFill/>
            <a:miter lim="800000"/>
            <a:headEnd/>
            <a:tailEnd/>
          </a:ln>
        </p:spPr>
        <p:txBody>
          <a:bodyPr>
            <a:spAutoFit/>
          </a:bodyPr>
          <a:lstStyle/>
          <a:p>
            <a:r>
              <a:rPr lang="en-US" altLang="zh-CN" sz="2400" dirty="0"/>
              <a:t>2</a:t>
            </a:r>
            <a:r>
              <a:rPr lang="zh-CN" altLang="en-US" sz="2400" dirty="0"/>
              <a:t>．根据反馈极性选择不同的分析方法</a:t>
            </a:r>
          </a:p>
        </p:txBody>
      </p:sp>
      <p:sp>
        <p:nvSpPr>
          <p:cNvPr id="10" name="Rectangle 11"/>
          <p:cNvSpPr>
            <a:spLocks noChangeArrowheads="1"/>
          </p:cNvSpPr>
          <p:nvPr/>
        </p:nvSpPr>
        <p:spPr bwMode="auto">
          <a:xfrm>
            <a:off x="714375" y="1285866"/>
            <a:ext cx="6929438" cy="461665"/>
          </a:xfrm>
          <a:prstGeom prst="rect">
            <a:avLst/>
          </a:prstGeom>
          <a:noFill/>
          <a:ln w="12700" cap="sq">
            <a:noFill/>
            <a:miter lim="800000"/>
            <a:headEnd type="none" w="sm" len="sm"/>
            <a:tailEnd type="none" w="sm" len="sm"/>
          </a:ln>
        </p:spPr>
        <p:txBody>
          <a:bodyPr>
            <a:spAutoFit/>
          </a:bodyPr>
          <a:lstStyle/>
          <a:p>
            <a:r>
              <a:rPr lang="en-US" altLang="zh-CN" sz="2400" dirty="0">
                <a:solidFill>
                  <a:srgbClr val="0000CC"/>
                </a:solidFill>
                <a:latin typeface="+mn-ea"/>
                <a:ea typeface="+mn-ea"/>
                <a:sym typeface="Wingdings" pitchFamily="2" charset="2"/>
              </a:rPr>
              <a:t></a:t>
            </a:r>
            <a:r>
              <a:rPr lang="en-US" altLang="zh-CN" sz="2400" baseline="-25000" dirty="0">
                <a:solidFill>
                  <a:srgbClr val="0000CC"/>
                </a:solidFill>
                <a:latin typeface="+mn-ea"/>
                <a:ea typeface="+mn-ea"/>
              </a:rPr>
              <a:t>  </a:t>
            </a:r>
            <a:r>
              <a:rPr lang="zh-CN" altLang="en-US" sz="2400" dirty="0">
                <a:solidFill>
                  <a:srgbClr val="0000CC"/>
                </a:solidFill>
                <a:latin typeface="+mn-ea"/>
                <a:ea typeface="+mn-ea"/>
              </a:rPr>
              <a:t>当反馈极性为负反馈时，运放工作在线性</a:t>
            </a:r>
            <a:r>
              <a:rPr lang="zh-CN" altLang="en-US" sz="2400" dirty="0" smtClean="0">
                <a:solidFill>
                  <a:srgbClr val="0000CC"/>
                </a:solidFill>
                <a:latin typeface="+mn-ea"/>
                <a:ea typeface="+mn-ea"/>
              </a:rPr>
              <a:t>状态；</a:t>
            </a:r>
            <a:endParaRPr lang="zh-CN" altLang="en-US" sz="2400" dirty="0">
              <a:solidFill>
                <a:srgbClr val="0000CC"/>
              </a:solidFill>
              <a:latin typeface="+mn-ea"/>
              <a:ea typeface="+mn-ea"/>
            </a:endParaRPr>
          </a:p>
        </p:txBody>
      </p:sp>
      <p:sp>
        <p:nvSpPr>
          <p:cNvPr id="11" name="Rectangle 12"/>
          <p:cNvSpPr>
            <a:spLocks noChangeArrowheads="1"/>
          </p:cNvSpPr>
          <p:nvPr/>
        </p:nvSpPr>
        <p:spPr bwMode="auto">
          <a:xfrm>
            <a:off x="714348" y="1669315"/>
            <a:ext cx="7358114" cy="830997"/>
          </a:xfrm>
          <a:prstGeom prst="rect">
            <a:avLst/>
          </a:prstGeom>
          <a:noFill/>
          <a:ln w="12700" cap="sq">
            <a:noFill/>
            <a:miter lim="800000"/>
            <a:headEnd type="none" w="sm" len="sm"/>
            <a:tailEnd type="none" w="sm" len="sm"/>
          </a:ln>
        </p:spPr>
        <p:txBody>
          <a:bodyPr>
            <a:spAutoFit/>
          </a:bodyPr>
          <a:lstStyle/>
          <a:p>
            <a:pPr marL="0" lvl="8">
              <a:spcBef>
                <a:spcPct val="20000"/>
              </a:spcBef>
              <a:buClr>
                <a:srgbClr val="FF0000"/>
              </a:buClr>
              <a:buSzPct val="85000"/>
              <a:defRPr/>
            </a:pPr>
            <a:r>
              <a:rPr lang="zh-CN" altLang="en-US" sz="2400" dirty="0" smtClean="0"/>
              <a:t>        </a:t>
            </a:r>
            <a:r>
              <a:rPr lang="zh-CN" altLang="en-US" sz="2400" dirty="0" smtClean="0">
                <a:latin typeface="+mn-ea"/>
                <a:ea typeface="+mn-ea"/>
              </a:rPr>
              <a:t>根据</a:t>
            </a:r>
            <a:r>
              <a:rPr lang="zh-CN" altLang="en-US" sz="2400" u="sng" dirty="0" smtClean="0">
                <a:solidFill>
                  <a:srgbClr val="000066"/>
                </a:solidFill>
                <a:latin typeface="+mn-ea"/>
                <a:ea typeface="+mn-ea"/>
              </a:rPr>
              <a:t>“虚短”</a:t>
            </a:r>
            <a:r>
              <a:rPr lang="zh-CN" altLang="en-US" sz="2400" dirty="0" smtClean="0">
                <a:latin typeface="+mn-ea"/>
                <a:ea typeface="+mn-ea"/>
              </a:rPr>
              <a:t> 可知，</a:t>
            </a:r>
            <a:r>
              <a:rPr lang="zh-CN" altLang="en-US" sz="2400" dirty="0">
                <a:latin typeface="+mn-ea"/>
                <a:ea typeface="+mn-ea"/>
              </a:rPr>
              <a:t>同相输入端“</a:t>
            </a:r>
            <a:r>
              <a:rPr lang="en-US" altLang="zh-CN" sz="2400" dirty="0">
                <a:latin typeface="+mn-ea"/>
                <a:ea typeface="+mn-ea"/>
              </a:rPr>
              <a:t>p</a:t>
            </a:r>
            <a:r>
              <a:rPr lang="zh-CN" altLang="en-US" sz="2400" dirty="0">
                <a:latin typeface="+mn-ea"/>
                <a:ea typeface="+mn-ea"/>
              </a:rPr>
              <a:t>”与反相输入端“</a:t>
            </a:r>
            <a:r>
              <a:rPr lang="en-US" altLang="zh-CN" sz="2400" dirty="0">
                <a:latin typeface="+mn-ea"/>
                <a:ea typeface="+mn-ea"/>
              </a:rPr>
              <a:t>n</a:t>
            </a:r>
            <a:r>
              <a:rPr lang="zh-CN" altLang="en-US" sz="2400" dirty="0">
                <a:latin typeface="+mn-ea"/>
                <a:ea typeface="+mn-ea"/>
              </a:rPr>
              <a:t>”的电位相等：</a:t>
            </a:r>
            <a:endParaRPr lang="zh-CN" altLang="en-US" sz="2400" dirty="0">
              <a:solidFill>
                <a:srgbClr val="FF0000"/>
              </a:solidFill>
              <a:latin typeface="+mn-ea"/>
              <a:ea typeface="+mn-ea"/>
            </a:endParaRPr>
          </a:p>
        </p:txBody>
      </p:sp>
      <p:sp>
        <p:nvSpPr>
          <p:cNvPr id="14" name="Rectangle 13"/>
          <p:cNvSpPr>
            <a:spLocks noChangeArrowheads="1"/>
          </p:cNvSpPr>
          <p:nvPr/>
        </p:nvSpPr>
        <p:spPr bwMode="auto">
          <a:xfrm>
            <a:off x="714348" y="2571750"/>
            <a:ext cx="6786563" cy="461665"/>
          </a:xfrm>
          <a:prstGeom prst="rect">
            <a:avLst/>
          </a:prstGeom>
          <a:noFill/>
          <a:ln w="12700" cap="sq">
            <a:noFill/>
            <a:miter lim="800000"/>
            <a:headEnd type="none" w="sm" len="sm"/>
            <a:tailEnd type="none" w="sm" len="sm"/>
          </a:ln>
        </p:spPr>
        <p:txBody>
          <a:bodyPr>
            <a:spAutoFit/>
          </a:bodyPr>
          <a:lstStyle/>
          <a:p>
            <a:pPr>
              <a:spcBef>
                <a:spcPct val="20000"/>
              </a:spcBef>
              <a:buClr>
                <a:srgbClr val="FF0000"/>
              </a:buClr>
              <a:buSzPct val="85000"/>
            </a:pPr>
            <a:r>
              <a:rPr lang="zh-CN" altLang="en-US" sz="2400" dirty="0" smtClean="0"/>
              <a:t>        </a:t>
            </a:r>
            <a:r>
              <a:rPr lang="zh-CN" altLang="en-US" sz="2400" dirty="0" smtClean="0">
                <a:latin typeface="+mn-ea"/>
                <a:ea typeface="+mn-ea"/>
              </a:rPr>
              <a:t>根据</a:t>
            </a:r>
            <a:r>
              <a:rPr lang="zh-CN" altLang="en-US" sz="2400" u="sng" dirty="0" smtClean="0">
                <a:solidFill>
                  <a:srgbClr val="000066"/>
                </a:solidFill>
                <a:latin typeface="+mn-ea"/>
                <a:ea typeface="+mn-ea"/>
              </a:rPr>
              <a:t>“虚断”</a:t>
            </a:r>
            <a:r>
              <a:rPr lang="zh-CN" altLang="en-US" sz="2400" dirty="0">
                <a:latin typeface="+mn-ea"/>
                <a:ea typeface="+mn-ea"/>
              </a:rPr>
              <a:t>可知</a:t>
            </a:r>
            <a:r>
              <a:rPr lang="zh-CN" altLang="en-US" sz="2400" dirty="0" smtClean="0">
                <a:latin typeface="+mn-ea"/>
                <a:ea typeface="+mn-ea"/>
              </a:rPr>
              <a:t>，流入运</a:t>
            </a:r>
            <a:r>
              <a:rPr lang="zh-CN" altLang="en-US" sz="2400" dirty="0">
                <a:latin typeface="+mn-ea"/>
                <a:ea typeface="+mn-ea"/>
              </a:rPr>
              <a:t>放</a:t>
            </a:r>
            <a:r>
              <a:rPr lang="zh-CN" altLang="en-US" sz="2400" dirty="0" smtClean="0">
                <a:latin typeface="+mn-ea"/>
                <a:ea typeface="+mn-ea"/>
              </a:rPr>
              <a:t>的电流为</a:t>
            </a:r>
            <a:r>
              <a:rPr lang="en-US" altLang="zh-CN" sz="2400" dirty="0">
                <a:latin typeface="+mn-ea"/>
                <a:ea typeface="+mn-ea"/>
              </a:rPr>
              <a:t>0</a:t>
            </a:r>
            <a:r>
              <a:rPr lang="zh-CN" altLang="en-US" sz="2400" dirty="0">
                <a:latin typeface="+mn-ea"/>
                <a:ea typeface="+mn-ea"/>
              </a:rPr>
              <a:t>：</a:t>
            </a:r>
            <a:endParaRPr lang="zh-CN" altLang="en-US" sz="2400" dirty="0">
              <a:solidFill>
                <a:srgbClr val="FF0000"/>
              </a:solidFill>
              <a:latin typeface="+mn-ea"/>
              <a:ea typeface="+mn-ea"/>
            </a:endParaRPr>
          </a:p>
        </p:txBody>
      </p:sp>
      <p:sp>
        <p:nvSpPr>
          <p:cNvPr id="15" name="Rectangle 13"/>
          <p:cNvSpPr>
            <a:spLocks noChangeArrowheads="1"/>
          </p:cNvSpPr>
          <p:nvPr/>
        </p:nvSpPr>
        <p:spPr bwMode="auto">
          <a:xfrm>
            <a:off x="714375" y="3500444"/>
            <a:ext cx="7786688" cy="830997"/>
          </a:xfrm>
          <a:prstGeom prst="rect">
            <a:avLst/>
          </a:prstGeom>
          <a:noFill/>
          <a:ln w="12700" cap="sq">
            <a:noFill/>
            <a:miter lim="800000"/>
            <a:headEnd type="none" w="sm" len="sm"/>
            <a:tailEnd type="none" w="sm" len="sm"/>
          </a:ln>
        </p:spPr>
        <p:txBody>
          <a:bodyPr>
            <a:spAutoFit/>
          </a:bodyPr>
          <a:lstStyle/>
          <a:p>
            <a:r>
              <a:rPr lang="en-US" altLang="en-US" sz="2400" dirty="0">
                <a:solidFill>
                  <a:srgbClr val="0000CC"/>
                </a:solidFill>
                <a:latin typeface="+mn-ea"/>
                <a:ea typeface="+mn-ea"/>
                <a:sym typeface="Wingdings" pitchFamily="2" charset="2"/>
              </a:rPr>
              <a:t></a:t>
            </a:r>
            <a:r>
              <a:rPr lang="en-US" altLang="en-US" sz="2400" dirty="0">
                <a:solidFill>
                  <a:srgbClr val="0000CC"/>
                </a:solidFill>
                <a:latin typeface="+mn-ea"/>
                <a:ea typeface="+mn-ea"/>
              </a:rPr>
              <a:t>  </a:t>
            </a:r>
            <a:r>
              <a:rPr lang="zh-CN" altLang="en-US" sz="2400" dirty="0">
                <a:solidFill>
                  <a:srgbClr val="0000CC"/>
                </a:solidFill>
                <a:latin typeface="+mn-ea"/>
                <a:ea typeface="+mn-ea"/>
              </a:rPr>
              <a:t>当没有反馈通路、反馈极性为正反馈时，运放工作在非线性</a:t>
            </a:r>
            <a:r>
              <a:rPr lang="zh-CN" altLang="en-US" sz="2400" dirty="0" smtClean="0">
                <a:solidFill>
                  <a:srgbClr val="0000CC"/>
                </a:solidFill>
                <a:latin typeface="+mn-ea"/>
                <a:ea typeface="+mn-ea"/>
              </a:rPr>
              <a:t>状态，输出只有</a:t>
            </a:r>
            <a:r>
              <a:rPr lang="en-US" altLang="zh-CN" sz="2400" dirty="0" smtClean="0">
                <a:solidFill>
                  <a:srgbClr val="0000CC"/>
                </a:solidFill>
                <a:latin typeface="+mn-ea"/>
                <a:ea typeface="+mn-ea"/>
              </a:rPr>
              <a:t>+</a:t>
            </a:r>
            <a:r>
              <a:rPr lang="zh-CN" altLang="en-US" sz="2400" dirty="0" smtClean="0">
                <a:solidFill>
                  <a:srgbClr val="0000CC"/>
                </a:solidFill>
                <a:latin typeface="+mn-ea"/>
                <a:ea typeface="+mn-ea"/>
              </a:rPr>
              <a:t>饱和、</a:t>
            </a:r>
            <a:r>
              <a:rPr lang="en-US" altLang="zh-CN" sz="2400" dirty="0" smtClean="0">
                <a:solidFill>
                  <a:srgbClr val="0000CC"/>
                </a:solidFill>
                <a:latin typeface="+mn-ea"/>
                <a:ea typeface="+mn-ea"/>
              </a:rPr>
              <a:t>-</a:t>
            </a:r>
            <a:r>
              <a:rPr lang="zh-CN" altLang="en-US" sz="2400" dirty="0" smtClean="0">
                <a:solidFill>
                  <a:srgbClr val="0000CC"/>
                </a:solidFill>
                <a:latin typeface="+mn-ea"/>
                <a:ea typeface="+mn-ea"/>
              </a:rPr>
              <a:t>饱和两种电压值；</a:t>
            </a:r>
            <a:endParaRPr lang="zh-CN" altLang="en-US" sz="2400" dirty="0">
              <a:solidFill>
                <a:srgbClr val="0000CC"/>
              </a:solidFill>
              <a:latin typeface="+mn-ea"/>
              <a:ea typeface="+mn-ea"/>
            </a:endParaRPr>
          </a:p>
        </p:txBody>
      </p:sp>
      <p:sp>
        <p:nvSpPr>
          <p:cNvPr id="46088"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46089"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46090"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46091"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46092" name="矩形 16"/>
          <p:cNvSpPr>
            <a:spLocks noChangeArrowheads="1"/>
          </p:cNvSpPr>
          <p:nvPr/>
        </p:nvSpPr>
        <p:spPr bwMode="auto">
          <a:xfrm>
            <a:off x="4186251" y="1861436"/>
            <a:ext cx="2314575" cy="636777"/>
          </a:xfrm>
          <a:prstGeom prst="rect">
            <a:avLst/>
          </a:prstGeom>
          <a:noFill/>
          <a:ln w="9525">
            <a:noFill/>
            <a:miter lim="800000"/>
            <a:headEnd/>
            <a:tailEnd/>
          </a:ln>
        </p:spPr>
        <p:txBody>
          <a:bodyPr>
            <a:spAutoFit/>
          </a:bodyPr>
          <a:lstStyle/>
          <a:p>
            <a:pPr>
              <a:lnSpc>
                <a:spcPct val="140000"/>
              </a:lnSpc>
              <a:buClr>
                <a:srgbClr val="FF0000"/>
              </a:buClr>
              <a:buSzPct val="85000"/>
            </a:pPr>
            <a:r>
              <a:rPr lang="en-US" altLang="zh-CN" sz="2800" i="1" dirty="0" err="1">
                <a:solidFill>
                  <a:srgbClr val="FF0000"/>
                </a:solidFill>
                <a:latin typeface="Book Antiqua" pitchFamily="18" charset="0"/>
                <a:ea typeface="华康简宋"/>
                <a:cs typeface="华康简宋"/>
              </a:rPr>
              <a:t>v</a:t>
            </a:r>
            <a:r>
              <a:rPr lang="en-US" altLang="zh-CN" sz="2800" baseline="-30000" dirty="0" err="1">
                <a:solidFill>
                  <a:srgbClr val="FF0000"/>
                </a:solidFill>
                <a:ea typeface="华康简宋"/>
                <a:cs typeface="华康简宋"/>
              </a:rPr>
              <a:t>p</a:t>
            </a:r>
            <a:r>
              <a:rPr lang="en-US" altLang="zh-CN" sz="2800" dirty="0" err="1">
                <a:solidFill>
                  <a:srgbClr val="FF0000"/>
                </a:solidFill>
                <a:latin typeface="宋体" pitchFamily="2" charset="-122"/>
              </a:rPr>
              <a:t>≈</a:t>
            </a:r>
            <a:r>
              <a:rPr lang="en-US" altLang="zh-CN" sz="2800" i="1" dirty="0" err="1">
                <a:solidFill>
                  <a:srgbClr val="FF0000"/>
                </a:solidFill>
                <a:latin typeface="Book Antiqua" pitchFamily="18" charset="0"/>
                <a:ea typeface="华康简宋"/>
                <a:cs typeface="华康简宋"/>
              </a:rPr>
              <a:t>v</a:t>
            </a:r>
            <a:r>
              <a:rPr lang="en-US" altLang="zh-CN" sz="2800" baseline="-30000" dirty="0" err="1">
                <a:solidFill>
                  <a:srgbClr val="FF0000"/>
                </a:solidFill>
                <a:ea typeface="华康简宋"/>
                <a:cs typeface="华康简宋"/>
              </a:rPr>
              <a:t>n</a:t>
            </a:r>
            <a:endParaRPr lang="en-US" altLang="zh-CN" sz="2800" dirty="0">
              <a:solidFill>
                <a:srgbClr val="FF0000"/>
              </a:solidFill>
              <a:ea typeface="华康简宋"/>
              <a:cs typeface="华康简宋"/>
            </a:endParaRPr>
          </a:p>
        </p:txBody>
      </p:sp>
      <p:sp>
        <p:nvSpPr>
          <p:cNvPr id="46093" name="矩形 17"/>
          <p:cNvSpPr>
            <a:spLocks noChangeArrowheads="1"/>
          </p:cNvSpPr>
          <p:nvPr/>
        </p:nvSpPr>
        <p:spPr bwMode="auto">
          <a:xfrm>
            <a:off x="3507632" y="2804476"/>
            <a:ext cx="1850186" cy="624530"/>
          </a:xfrm>
          <a:prstGeom prst="rect">
            <a:avLst/>
          </a:prstGeom>
          <a:noFill/>
          <a:ln w="9525">
            <a:noFill/>
            <a:miter lim="800000"/>
            <a:headEnd/>
            <a:tailEnd/>
          </a:ln>
        </p:spPr>
        <p:txBody>
          <a:bodyPr wrap="none">
            <a:spAutoFit/>
          </a:bodyPr>
          <a:lstStyle/>
          <a:p>
            <a:pPr>
              <a:lnSpc>
                <a:spcPct val="140000"/>
              </a:lnSpc>
              <a:buClr>
                <a:srgbClr val="FF0000"/>
              </a:buClr>
              <a:buSzPct val="85000"/>
            </a:pPr>
            <a:r>
              <a:rPr lang="zh-CN" altLang="en-US" sz="2800" dirty="0">
                <a:solidFill>
                  <a:srgbClr val="000000"/>
                </a:solidFill>
                <a:latin typeface="Times New Roman" pitchFamily="18" charset="0"/>
                <a:ea typeface="华康简宋"/>
                <a:cs typeface="Times New Roman" pitchFamily="18" charset="0"/>
              </a:rPr>
              <a:t>  </a:t>
            </a:r>
            <a:r>
              <a:rPr lang="en-US" altLang="zh-CN" sz="2800" i="1" dirty="0" err="1">
                <a:solidFill>
                  <a:srgbClr val="FF0000"/>
                </a:solidFill>
                <a:latin typeface="Times New Roman" pitchFamily="18" charset="0"/>
                <a:ea typeface="华康简宋"/>
                <a:cs typeface="Times New Roman" pitchFamily="18" charset="0"/>
              </a:rPr>
              <a:t>i</a:t>
            </a:r>
            <a:r>
              <a:rPr lang="en-US" altLang="zh-CN" sz="2800" baseline="-30000" dirty="0" err="1">
                <a:solidFill>
                  <a:srgbClr val="FF0000"/>
                </a:solidFill>
                <a:latin typeface="Times New Roman" pitchFamily="18" charset="0"/>
                <a:ea typeface="华康简宋"/>
                <a:cs typeface="Times New Roman" pitchFamily="18" charset="0"/>
              </a:rPr>
              <a:t>p</a:t>
            </a:r>
            <a:r>
              <a:rPr lang="zh-CN" altLang="en-US" sz="2800" dirty="0">
                <a:solidFill>
                  <a:srgbClr val="FF0000"/>
                </a:solidFill>
                <a:latin typeface="Times New Roman" pitchFamily="18" charset="0"/>
                <a:ea typeface="华康简宋"/>
                <a:cs typeface="Times New Roman" pitchFamily="18" charset="0"/>
              </a:rPr>
              <a:t>＝</a:t>
            </a:r>
            <a:r>
              <a:rPr lang="en-US" altLang="zh-CN" sz="2800" dirty="0">
                <a:solidFill>
                  <a:srgbClr val="FF0000"/>
                </a:solidFill>
                <a:latin typeface="Times New Roman" pitchFamily="18" charset="0"/>
                <a:ea typeface="华康简宋"/>
                <a:cs typeface="Times New Roman" pitchFamily="18" charset="0"/>
              </a:rPr>
              <a:t>-</a:t>
            </a:r>
            <a:r>
              <a:rPr lang="en-US" altLang="zh-CN" sz="2800" i="1" dirty="0">
                <a:solidFill>
                  <a:srgbClr val="FF0000"/>
                </a:solidFill>
                <a:latin typeface="Times New Roman" pitchFamily="18" charset="0"/>
                <a:ea typeface="华康简宋"/>
                <a:cs typeface="Times New Roman" pitchFamily="18" charset="0"/>
              </a:rPr>
              <a:t>i</a:t>
            </a:r>
            <a:r>
              <a:rPr lang="en-US" altLang="zh-CN" sz="2800" baseline="-30000" dirty="0">
                <a:solidFill>
                  <a:srgbClr val="FF0000"/>
                </a:solidFill>
                <a:latin typeface="Times New Roman" pitchFamily="18" charset="0"/>
                <a:ea typeface="华康简宋"/>
                <a:cs typeface="Times New Roman" pitchFamily="18" charset="0"/>
              </a:rPr>
              <a:t>n</a:t>
            </a:r>
            <a:r>
              <a:rPr lang="zh-CN" altLang="en-US" sz="2800" dirty="0">
                <a:solidFill>
                  <a:srgbClr val="FF0000"/>
                </a:solidFill>
                <a:latin typeface="Times New Roman" pitchFamily="18" charset="0"/>
                <a:ea typeface="华康简宋"/>
                <a:cs typeface="Times New Roman" pitchFamily="18" charset="0"/>
              </a:rPr>
              <a:t>＝</a:t>
            </a:r>
            <a:r>
              <a:rPr lang="en-US" altLang="zh-CN" sz="2800" dirty="0">
                <a:solidFill>
                  <a:srgbClr val="FF0000"/>
                </a:solidFill>
                <a:latin typeface="Times New Roman" pitchFamily="18" charset="0"/>
                <a:ea typeface="华康简宋"/>
                <a:cs typeface="Times New Roman" pitchFamily="18" charset="0"/>
              </a:rPr>
              <a:t>0</a:t>
            </a:r>
          </a:p>
        </p:txBody>
      </p:sp>
      <p:sp>
        <p:nvSpPr>
          <p:cNvPr id="19" name="Rectangle 13"/>
          <p:cNvSpPr>
            <a:spLocks noChangeArrowheads="1"/>
          </p:cNvSpPr>
          <p:nvPr/>
        </p:nvSpPr>
        <p:spPr bwMode="auto">
          <a:xfrm>
            <a:off x="714375" y="4284003"/>
            <a:ext cx="7786688" cy="430887"/>
          </a:xfrm>
          <a:prstGeom prst="rect">
            <a:avLst/>
          </a:prstGeom>
          <a:noFill/>
          <a:ln w="12700" cap="sq">
            <a:noFill/>
            <a:miter lim="800000"/>
            <a:headEnd type="none" w="sm" len="sm"/>
            <a:tailEnd type="none" w="sm" len="sm"/>
          </a:ln>
        </p:spPr>
        <p:txBody>
          <a:bodyPr>
            <a:spAutoFit/>
          </a:bodyPr>
          <a:lstStyle/>
          <a:p>
            <a:pPr>
              <a:defRPr/>
            </a:pPr>
            <a:r>
              <a:rPr lang="en-US" sz="2200" u="sng" dirty="0">
                <a:latin typeface="+mn-ea"/>
                <a:ea typeface="+mn-ea"/>
                <a:sym typeface="Wingdings"/>
              </a:rPr>
              <a:t></a:t>
            </a:r>
            <a:r>
              <a:rPr lang="zh-CN" altLang="en-US" sz="2200" u="sng" dirty="0">
                <a:latin typeface="+mn-ea"/>
                <a:ea typeface="+mn-ea"/>
              </a:rPr>
              <a:t>提示：无论工作在线性或非线性状态</a:t>
            </a:r>
            <a:r>
              <a:rPr lang="zh-CN" altLang="en-US" sz="2200" u="sng" dirty="0" smtClean="0">
                <a:latin typeface="+mn-ea"/>
                <a:ea typeface="+mn-ea"/>
              </a:rPr>
              <a:t>，运放输入端电流≡</a:t>
            </a:r>
            <a:r>
              <a:rPr lang="en-US" sz="2200" u="sng" dirty="0" smtClean="0">
                <a:latin typeface="+mn-ea"/>
                <a:ea typeface="+mn-ea"/>
              </a:rPr>
              <a:t>0</a:t>
            </a:r>
            <a:r>
              <a:rPr lang="zh-CN" altLang="en-US" sz="2200" u="sng" dirty="0">
                <a:latin typeface="+mn-ea"/>
                <a:ea typeface="+mn-ea"/>
              </a:rPr>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092"/>
                                        </p:tgtEl>
                                        <p:attrNameLst>
                                          <p:attrName>style.visibility</p:attrName>
                                        </p:attrNameLst>
                                      </p:cBhvr>
                                      <p:to>
                                        <p:strVal val="visible"/>
                                      </p:to>
                                    </p:set>
                                    <p:animEffect transition="in" filter="wipe(left)">
                                      <p:cBhvr>
                                        <p:cTn id="17" dur="500"/>
                                        <p:tgtEl>
                                          <p:spTgt spid="4609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6093"/>
                                        </p:tgtEl>
                                        <p:attrNameLst>
                                          <p:attrName>style.visibility</p:attrName>
                                        </p:attrNameLst>
                                      </p:cBhvr>
                                      <p:to>
                                        <p:strVal val="visible"/>
                                      </p:to>
                                    </p:set>
                                    <p:animEffect transition="in" filter="wipe(left)">
                                      <p:cBhvr>
                                        <p:cTn id="27" dur="500"/>
                                        <p:tgtEl>
                                          <p:spTgt spid="4609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P spid="46092" grpId="0"/>
      <p:bldP spid="46093"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矩形 2"/>
          <p:cNvSpPr>
            <a:spLocks noChangeArrowheads="1"/>
          </p:cNvSpPr>
          <p:nvPr/>
        </p:nvSpPr>
        <p:spPr bwMode="auto">
          <a:xfrm>
            <a:off x="642939" y="321469"/>
            <a:ext cx="7223452" cy="523220"/>
          </a:xfrm>
          <a:prstGeom prst="rect">
            <a:avLst/>
          </a:prstGeom>
          <a:noFill/>
          <a:ln w="9525">
            <a:noFill/>
            <a:miter lim="800000"/>
            <a:headEnd/>
            <a:tailEnd/>
          </a:ln>
        </p:spPr>
        <p:txBody>
          <a:bodyPr wrap="none">
            <a:spAutoFit/>
          </a:bodyPr>
          <a:lstStyle/>
          <a:p>
            <a:r>
              <a:rPr lang="en-US" altLang="zh-CN" sz="2800" kern="0" dirty="0">
                <a:solidFill>
                  <a:srgbClr val="FF0000"/>
                </a:solidFill>
                <a:latin typeface="+mj-ea"/>
                <a:ea typeface="+mj-ea"/>
              </a:rPr>
              <a:t>3.2.1  </a:t>
            </a:r>
            <a:r>
              <a:rPr lang="zh-CN" altLang="en-US" sz="2800" kern="0" dirty="0">
                <a:solidFill>
                  <a:srgbClr val="FF0000"/>
                </a:solidFill>
                <a:latin typeface="+mj-ea"/>
                <a:ea typeface="+mj-ea"/>
              </a:rPr>
              <a:t>集成运放电路的实用分析方法及步骤</a:t>
            </a:r>
          </a:p>
        </p:txBody>
      </p:sp>
      <p:sp>
        <p:nvSpPr>
          <p:cNvPr id="1028" name="Rectangle 5">
            <a:hlinkClick r:id="rId3" action="ppaction://hlinksldjump"/>
          </p:cNvPr>
          <p:cNvSpPr>
            <a:spLocks noChangeArrowheads="1"/>
          </p:cNvSpPr>
          <p:nvPr/>
        </p:nvSpPr>
        <p:spPr bwMode="auto">
          <a:xfrm>
            <a:off x="571500" y="857238"/>
            <a:ext cx="7391400" cy="461665"/>
          </a:xfrm>
          <a:prstGeom prst="rect">
            <a:avLst/>
          </a:prstGeom>
          <a:noFill/>
          <a:ln w="9525">
            <a:noFill/>
            <a:miter lim="800000"/>
            <a:headEnd/>
            <a:tailEnd/>
          </a:ln>
        </p:spPr>
        <p:txBody>
          <a:bodyPr>
            <a:spAutoFit/>
          </a:bodyPr>
          <a:lstStyle/>
          <a:p>
            <a:r>
              <a:rPr lang="en-US" altLang="zh-CN" sz="2400" dirty="0"/>
              <a:t>3</a:t>
            </a:r>
            <a:r>
              <a:rPr lang="zh-CN" altLang="en-US" sz="2400" dirty="0"/>
              <a:t>．实际运放在使用</a:t>
            </a:r>
            <a:r>
              <a:rPr lang="zh-CN" altLang="en-US" sz="2400" dirty="0" smtClean="0"/>
              <a:t>时具备的主要特征：</a:t>
            </a:r>
            <a:endParaRPr lang="zh-CN" altLang="en-US" sz="2400" dirty="0"/>
          </a:p>
        </p:txBody>
      </p:sp>
      <p:sp>
        <p:nvSpPr>
          <p:cNvPr id="11" name="Rectangle 12"/>
          <p:cNvSpPr>
            <a:spLocks noChangeArrowheads="1"/>
          </p:cNvSpPr>
          <p:nvPr/>
        </p:nvSpPr>
        <p:spPr bwMode="auto">
          <a:xfrm>
            <a:off x="642910" y="2071684"/>
            <a:ext cx="8001056" cy="830997"/>
          </a:xfrm>
          <a:prstGeom prst="rect">
            <a:avLst/>
          </a:prstGeom>
          <a:noFill/>
          <a:ln w="12700" cap="sq">
            <a:noFill/>
            <a:miter lim="800000"/>
            <a:headEnd type="none" w="sm" len="sm"/>
            <a:tailEnd type="none" w="sm" len="sm"/>
          </a:ln>
        </p:spPr>
        <p:txBody>
          <a:bodyPr>
            <a:spAutoFit/>
          </a:bodyPr>
          <a:lstStyle/>
          <a:p>
            <a:pPr marL="0" lvl="8">
              <a:spcBef>
                <a:spcPct val="20000"/>
              </a:spcBef>
              <a:buClr>
                <a:srgbClr val="FF0000"/>
              </a:buClr>
              <a:buSzPct val="85000"/>
              <a:defRPr/>
            </a:pPr>
            <a:r>
              <a:rPr lang="zh-CN" altLang="en-US" sz="2400" dirty="0"/>
              <a:t>（</a:t>
            </a:r>
            <a:r>
              <a:rPr lang="en-US" sz="2400" dirty="0"/>
              <a:t>2</a:t>
            </a:r>
            <a:r>
              <a:rPr lang="zh-CN" altLang="en-US" sz="2400" dirty="0"/>
              <a:t>）</a:t>
            </a:r>
            <a:r>
              <a:rPr lang="zh-CN" altLang="en-US" sz="2400" dirty="0">
                <a:latin typeface="+mn-ea"/>
                <a:ea typeface="+mn-ea"/>
              </a:rPr>
              <a:t>输出阻抗在</a:t>
            </a:r>
            <a:r>
              <a:rPr lang="zh-CN" altLang="en-US" sz="2400" dirty="0" smtClean="0">
                <a:latin typeface="+mn-ea"/>
                <a:ea typeface="+mn-ea"/>
              </a:rPr>
              <a:t>几十至几百</a:t>
            </a:r>
            <a:r>
              <a:rPr lang="en-US" altLang="zh-CN" sz="2400" dirty="0" smtClean="0">
                <a:latin typeface="+mn-ea"/>
                <a:ea typeface="+mn-ea"/>
              </a:rPr>
              <a:t>Ω</a:t>
            </a:r>
            <a:r>
              <a:rPr lang="zh-CN" altLang="en-US" sz="2400" dirty="0" smtClean="0">
                <a:latin typeface="+mn-ea"/>
                <a:ea typeface="+mn-ea"/>
              </a:rPr>
              <a:t>之间</a:t>
            </a:r>
            <a:r>
              <a:rPr lang="zh-CN" altLang="en-US" sz="2400" dirty="0">
                <a:latin typeface="+mn-ea"/>
                <a:ea typeface="+mn-ea"/>
              </a:rPr>
              <a:t>，</a:t>
            </a:r>
            <a:r>
              <a:rPr lang="zh-CN" altLang="en-US" sz="2400" dirty="0">
                <a:solidFill>
                  <a:srgbClr val="C00000"/>
                </a:solidFill>
                <a:latin typeface="+mn-ea"/>
                <a:ea typeface="+mn-ea"/>
              </a:rPr>
              <a:t>不建议直接用于驱动</a:t>
            </a:r>
            <a:r>
              <a:rPr lang="zh-CN" altLang="en-US" sz="2400" dirty="0" smtClean="0">
                <a:solidFill>
                  <a:srgbClr val="C00000"/>
                </a:solidFill>
                <a:latin typeface="+mn-ea"/>
                <a:ea typeface="+mn-ea"/>
              </a:rPr>
              <a:t>负载元器件</a:t>
            </a:r>
            <a:r>
              <a:rPr lang="zh-CN" altLang="en-US" sz="2400" dirty="0" smtClean="0">
                <a:latin typeface="+mn-ea"/>
                <a:ea typeface="+mn-ea"/>
              </a:rPr>
              <a:t>。</a:t>
            </a:r>
            <a:endParaRPr lang="zh-CN" altLang="en-US" sz="2400" dirty="0">
              <a:solidFill>
                <a:srgbClr val="FF0000"/>
              </a:solidFill>
              <a:latin typeface="+mn-ea"/>
              <a:ea typeface="+mn-ea"/>
            </a:endParaRPr>
          </a:p>
        </p:txBody>
      </p:sp>
      <p:sp>
        <p:nvSpPr>
          <p:cNvPr id="14" name="Rectangle 13"/>
          <p:cNvSpPr>
            <a:spLocks noChangeArrowheads="1"/>
          </p:cNvSpPr>
          <p:nvPr/>
        </p:nvSpPr>
        <p:spPr bwMode="auto">
          <a:xfrm>
            <a:off x="642939" y="2800181"/>
            <a:ext cx="8143875" cy="1200329"/>
          </a:xfrm>
          <a:prstGeom prst="rect">
            <a:avLst/>
          </a:prstGeom>
          <a:noFill/>
          <a:ln w="12700" cap="sq">
            <a:noFill/>
            <a:miter lim="800000"/>
            <a:headEnd type="none" w="sm" len="sm"/>
            <a:tailEnd type="none" w="sm" len="sm"/>
          </a:ln>
        </p:spPr>
        <p:txBody>
          <a:bodyPr>
            <a:spAutoFit/>
          </a:bodyPr>
          <a:lstStyle/>
          <a:p>
            <a:r>
              <a:rPr lang="zh-CN" altLang="en-US" sz="2400" dirty="0"/>
              <a:t>（</a:t>
            </a:r>
            <a:r>
              <a:rPr lang="en-US" altLang="zh-CN" sz="2400" dirty="0"/>
              <a:t>3</a:t>
            </a:r>
            <a:r>
              <a:rPr lang="zh-CN" altLang="en-US" sz="2400" dirty="0"/>
              <a:t>）</a:t>
            </a:r>
            <a:r>
              <a:rPr lang="zh-CN" altLang="en-US" sz="2400" dirty="0">
                <a:latin typeface="+mn-ea"/>
                <a:ea typeface="+mn-ea"/>
              </a:rPr>
              <a:t>即使输入信号为</a:t>
            </a:r>
            <a:r>
              <a:rPr lang="en-US" altLang="zh-CN" sz="2400" dirty="0">
                <a:latin typeface="+mn-ea"/>
                <a:ea typeface="+mn-ea"/>
              </a:rPr>
              <a:t>0</a:t>
            </a:r>
            <a:r>
              <a:rPr lang="zh-CN" altLang="en-US" sz="2400" dirty="0">
                <a:latin typeface="+mn-ea"/>
                <a:ea typeface="+mn-ea"/>
              </a:rPr>
              <a:t>（如直接接地），集成运放通电工作时，其输出端也会产生无规律的输出，因此当集成运放被用于较高精度的直流放大时，</a:t>
            </a:r>
            <a:r>
              <a:rPr lang="zh-CN" altLang="en-US" sz="2400" dirty="0">
                <a:solidFill>
                  <a:srgbClr val="C00000"/>
                </a:solidFill>
                <a:latin typeface="+mn-ea"/>
                <a:ea typeface="+mn-ea"/>
              </a:rPr>
              <a:t>原则上需要</a:t>
            </a:r>
            <a:r>
              <a:rPr lang="zh-CN" altLang="en-US" sz="2400" dirty="0" smtClean="0">
                <a:solidFill>
                  <a:srgbClr val="C00000"/>
                </a:solidFill>
                <a:latin typeface="+mn-ea"/>
                <a:ea typeface="+mn-ea"/>
              </a:rPr>
              <a:t>调</a:t>
            </a:r>
            <a:r>
              <a:rPr lang="zh-CN" altLang="en-US" sz="2400" dirty="0">
                <a:solidFill>
                  <a:srgbClr val="C00000"/>
                </a:solidFill>
                <a:latin typeface="+mn-ea"/>
                <a:ea typeface="+mn-ea"/>
              </a:rPr>
              <a:t>零</a:t>
            </a:r>
            <a:r>
              <a:rPr lang="zh-CN" altLang="en-US" sz="2400" dirty="0">
                <a:latin typeface="+mn-ea"/>
                <a:ea typeface="+mn-ea"/>
              </a:rPr>
              <a:t>。</a:t>
            </a:r>
          </a:p>
        </p:txBody>
      </p:sp>
      <p:sp>
        <p:nvSpPr>
          <p:cNvPr id="15" name="Rectangle 13"/>
          <p:cNvSpPr>
            <a:spLocks noChangeArrowheads="1"/>
          </p:cNvSpPr>
          <p:nvPr/>
        </p:nvSpPr>
        <p:spPr bwMode="auto">
          <a:xfrm>
            <a:off x="642939" y="3929072"/>
            <a:ext cx="8143875" cy="830997"/>
          </a:xfrm>
          <a:prstGeom prst="rect">
            <a:avLst/>
          </a:prstGeom>
          <a:noFill/>
          <a:ln w="12700" cap="sq">
            <a:noFill/>
            <a:miter lim="800000"/>
            <a:headEnd type="none" w="sm" len="sm"/>
            <a:tailEnd type="none" w="sm" len="sm"/>
          </a:ln>
        </p:spPr>
        <p:txBody>
          <a:bodyPr>
            <a:spAutoFit/>
          </a:bodyPr>
          <a:lstStyle/>
          <a:p>
            <a:r>
              <a:rPr lang="zh-CN" altLang="en-US" sz="2400" dirty="0"/>
              <a:t>（</a:t>
            </a:r>
            <a:r>
              <a:rPr lang="en-US" altLang="zh-CN" sz="2400" dirty="0"/>
              <a:t>4</a:t>
            </a:r>
            <a:r>
              <a:rPr lang="zh-CN" altLang="en-US" sz="2400" dirty="0"/>
              <a:t>）</a:t>
            </a:r>
            <a:r>
              <a:rPr lang="zh-CN" altLang="en-US" sz="2400" dirty="0">
                <a:latin typeface="+mn-ea"/>
                <a:ea typeface="+mn-ea"/>
              </a:rPr>
              <a:t>集成运放</a:t>
            </a:r>
            <a:r>
              <a:rPr lang="zh-CN" altLang="en-US" sz="2400" dirty="0">
                <a:solidFill>
                  <a:srgbClr val="C00000"/>
                </a:solidFill>
                <a:latin typeface="+mn-ea"/>
                <a:ea typeface="+mn-ea"/>
              </a:rPr>
              <a:t>在精度、带宽、速度、价格等实际指标</a:t>
            </a:r>
            <a:r>
              <a:rPr lang="zh-CN" altLang="en-US" sz="2400" dirty="0">
                <a:latin typeface="+mn-ea"/>
                <a:ea typeface="+mn-ea"/>
              </a:rPr>
              <a:t>之间往往很难取得一致。</a:t>
            </a:r>
          </a:p>
        </p:txBody>
      </p:sp>
      <p:sp>
        <p:nvSpPr>
          <p:cNvPr id="1033"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034"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1035"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1036"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1037"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pSp>
        <p:nvGrpSpPr>
          <p:cNvPr id="16" name="组合 15"/>
          <p:cNvGrpSpPr/>
          <p:nvPr/>
        </p:nvGrpSpPr>
        <p:grpSpPr>
          <a:xfrm>
            <a:off x="642938" y="1285866"/>
            <a:ext cx="8001000" cy="830997"/>
            <a:chOff x="642938" y="1285866"/>
            <a:chExt cx="8001000" cy="830997"/>
          </a:xfrm>
        </p:grpSpPr>
        <p:sp>
          <p:nvSpPr>
            <p:cNvPr id="10" name="Rectangle 11"/>
            <p:cNvSpPr>
              <a:spLocks noChangeArrowheads="1"/>
            </p:cNvSpPr>
            <p:nvPr/>
          </p:nvSpPr>
          <p:spPr bwMode="auto">
            <a:xfrm>
              <a:off x="642938" y="1285866"/>
              <a:ext cx="8001000" cy="830997"/>
            </a:xfrm>
            <a:prstGeom prst="rect">
              <a:avLst/>
            </a:prstGeom>
            <a:noFill/>
            <a:ln w="12700" cap="sq">
              <a:noFill/>
              <a:miter lim="800000"/>
              <a:headEnd type="none" w="sm" len="sm"/>
              <a:tailEnd type="none" w="sm" len="sm"/>
            </a:ln>
          </p:spPr>
          <p:txBody>
            <a:bodyPr>
              <a:spAutoFit/>
            </a:bodyPr>
            <a:lstStyle/>
            <a:p>
              <a:r>
                <a:rPr lang="zh-CN" altLang="en-US" sz="2400" dirty="0">
                  <a:latin typeface="+mn-ea"/>
                  <a:ea typeface="+mn-ea"/>
                </a:rPr>
                <a:t>（</a:t>
              </a:r>
              <a:r>
                <a:rPr lang="en-US" altLang="zh-CN" sz="2400" dirty="0">
                  <a:latin typeface="+mn-ea"/>
                  <a:ea typeface="+mn-ea"/>
                </a:rPr>
                <a:t>1</a:t>
              </a:r>
              <a:r>
                <a:rPr lang="zh-CN" altLang="en-US" sz="2400" dirty="0">
                  <a:latin typeface="+mn-ea"/>
                  <a:ea typeface="+mn-ea"/>
                </a:rPr>
                <a:t>）输入阻抗在</a:t>
              </a:r>
              <a:r>
                <a:rPr lang="en-US" sz="2400" dirty="0">
                  <a:latin typeface="+mn-ea"/>
                  <a:ea typeface="+mn-ea"/>
                </a:rPr>
                <a:t>    </a:t>
              </a:r>
              <a:r>
                <a:rPr lang="en-US" altLang="zh-CN" sz="2400" dirty="0" smtClean="0">
                  <a:latin typeface="+mn-ea"/>
                  <a:ea typeface="+mn-ea"/>
                </a:rPr>
                <a:t>Ω</a:t>
              </a:r>
              <a:r>
                <a:rPr lang="zh-CN" altLang="en-US" sz="2400" dirty="0">
                  <a:latin typeface="+mn-ea"/>
                  <a:ea typeface="+mn-ea"/>
                </a:rPr>
                <a:t>以上，</a:t>
              </a:r>
              <a:r>
                <a:rPr lang="zh-CN" altLang="en-US" sz="2400" dirty="0">
                  <a:latin typeface="+mn-ea"/>
                  <a:ea typeface="+mn-ea"/>
                </a:rPr>
                <a:t>对输入信号或多或少具有一定的</a:t>
              </a:r>
              <a:r>
                <a:rPr lang="zh-CN" altLang="en-US" sz="2400" dirty="0">
                  <a:solidFill>
                    <a:srgbClr val="C00000"/>
                  </a:solidFill>
                  <a:latin typeface="+mn-ea"/>
                  <a:ea typeface="+mn-ea"/>
                </a:rPr>
                <a:t>衰减或消耗。</a:t>
              </a:r>
            </a:p>
          </p:txBody>
        </p:sp>
        <p:graphicFrame>
          <p:nvGraphicFramePr>
            <p:cNvPr id="1026" name="Object 1"/>
            <p:cNvGraphicFramePr>
              <a:graphicFrameLocks noChangeAspect="1"/>
            </p:cNvGraphicFramePr>
            <p:nvPr/>
          </p:nvGraphicFramePr>
          <p:xfrm>
            <a:off x="3071812" y="1305563"/>
            <a:ext cx="571493" cy="408931"/>
          </p:xfrm>
          <a:graphic>
            <a:graphicData uri="http://schemas.openxmlformats.org/presentationml/2006/ole">
              <p:oleObj spid="_x0000_s1026" r:id="rId4" imgW="203112" imgH="190417" progId="Equation.DSMT4">
                <p:embed/>
              </p:oleObj>
            </a:graphicData>
          </a:graphic>
        </p:graphicFrame>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8"/>
          <p:cNvGrpSpPr>
            <a:grpSpLocks/>
          </p:cNvGrpSpPr>
          <p:nvPr/>
        </p:nvGrpSpPr>
        <p:grpSpPr bwMode="auto">
          <a:xfrm>
            <a:off x="5786465" y="1410891"/>
            <a:ext cx="2357435" cy="1660925"/>
            <a:chOff x="5286380" y="1785926"/>
            <a:chExt cx="2714644" cy="2571768"/>
          </a:xfrm>
        </p:grpSpPr>
        <p:sp>
          <p:nvSpPr>
            <p:cNvPr id="47118" name="矩形 17"/>
            <p:cNvSpPr>
              <a:spLocks noChangeArrowheads="1"/>
            </p:cNvSpPr>
            <p:nvPr/>
          </p:nvSpPr>
          <p:spPr bwMode="auto">
            <a:xfrm>
              <a:off x="5286380" y="1785926"/>
              <a:ext cx="2714644" cy="2571768"/>
            </a:xfrm>
            <a:prstGeom prst="rect">
              <a:avLst/>
            </a:prstGeom>
            <a:solidFill>
              <a:schemeClr val="bg1"/>
            </a:solidFill>
            <a:ln w="9525" algn="ctr">
              <a:solidFill>
                <a:schemeClr val="tx1"/>
              </a:solidFill>
              <a:round/>
              <a:headEnd/>
              <a:tailEnd/>
            </a:ln>
          </p:spPr>
          <p:txBody>
            <a:bodyPr wrap="none"/>
            <a:lstStyle/>
            <a:p>
              <a:pPr algn="ctr"/>
              <a:endParaRPr lang="zh-CN" altLang="en-US"/>
            </a:p>
          </p:txBody>
        </p:sp>
        <p:pic>
          <p:nvPicPr>
            <p:cNvPr id="47119" name="Picture 3" descr="3T2T1"/>
            <p:cNvPicPr>
              <a:picLocks noChangeAspect="1" noChangeArrowheads="1"/>
            </p:cNvPicPr>
            <p:nvPr/>
          </p:nvPicPr>
          <p:blipFill>
            <a:blip r:embed="rId2" cstate="print"/>
            <a:srcRect/>
            <a:stretch>
              <a:fillRect/>
            </a:stretch>
          </p:blipFill>
          <p:spPr bwMode="auto">
            <a:xfrm>
              <a:off x="5429250" y="1857375"/>
              <a:ext cx="2357438" cy="2459038"/>
            </a:xfrm>
            <a:prstGeom prst="rect">
              <a:avLst/>
            </a:prstGeom>
            <a:noFill/>
            <a:ln w="9525">
              <a:noFill/>
              <a:miter lim="800000"/>
              <a:headEnd/>
              <a:tailEnd/>
            </a:ln>
          </p:spPr>
        </p:pic>
      </p:grpSp>
      <p:sp>
        <p:nvSpPr>
          <p:cNvPr id="47106" name="矩形 2"/>
          <p:cNvSpPr>
            <a:spLocks noChangeArrowheads="1"/>
          </p:cNvSpPr>
          <p:nvPr/>
        </p:nvSpPr>
        <p:spPr bwMode="auto">
          <a:xfrm>
            <a:off x="642938" y="321469"/>
            <a:ext cx="4698722" cy="523220"/>
          </a:xfrm>
          <a:prstGeom prst="rect">
            <a:avLst/>
          </a:prstGeom>
          <a:noFill/>
          <a:ln w="9525">
            <a:noFill/>
            <a:miter lim="800000"/>
            <a:headEnd/>
            <a:tailEnd/>
          </a:ln>
        </p:spPr>
        <p:txBody>
          <a:bodyPr wrap="none">
            <a:spAutoFit/>
          </a:bodyPr>
          <a:lstStyle/>
          <a:p>
            <a:r>
              <a:rPr lang="en-US" altLang="zh-CN" sz="2800" kern="0" dirty="0">
                <a:solidFill>
                  <a:srgbClr val="FF0000"/>
                </a:solidFill>
                <a:latin typeface="+mj-ea"/>
                <a:ea typeface="+mj-ea"/>
              </a:rPr>
              <a:t>3.2.2  </a:t>
            </a:r>
            <a:r>
              <a:rPr lang="zh-CN" altLang="en-US" sz="2800" kern="0" dirty="0">
                <a:solidFill>
                  <a:srgbClr val="FF0000"/>
                </a:solidFill>
                <a:latin typeface="+mj-ea"/>
                <a:ea typeface="+mj-ea"/>
              </a:rPr>
              <a:t>集成运放的电源供电</a:t>
            </a:r>
          </a:p>
        </p:txBody>
      </p:sp>
      <p:sp>
        <p:nvSpPr>
          <p:cNvPr id="47107" name="Rectangle 5">
            <a:hlinkClick r:id="rId3" action="ppaction://hlinksldjump"/>
          </p:cNvPr>
          <p:cNvSpPr>
            <a:spLocks noChangeArrowheads="1"/>
          </p:cNvSpPr>
          <p:nvPr/>
        </p:nvSpPr>
        <p:spPr bwMode="auto">
          <a:xfrm>
            <a:off x="214282" y="812059"/>
            <a:ext cx="8072438" cy="830997"/>
          </a:xfrm>
          <a:prstGeom prst="rect">
            <a:avLst/>
          </a:prstGeom>
          <a:noFill/>
          <a:ln w="9525">
            <a:noFill/>
            <a:miter lim="800000"/>
            <a:headEnd/>
            <a:tailEnd/>
          </a:ln>
        </p:spPr>
        <p:txBody>
          <a:bodyPr>
            <a:spAutoFit/>
          </a:bodyPr>
          <a:lstStyle/>
          <a:p>
            <a:pPr>
              <a:defRPr/>
            </a:pPr>
            <a:r>
              <a:rPr lang="zh-CN" altLang="en-US" sz="2400" dirty="0" smtClean="0">
                <a:solidFill>
                  <a:srgbClr val="0000CC"/>
                </a:solidFill>
                <a:latin typeface="+mn-ea"/>
                <a:ea typeface="+mn-ea"/>
              </a:rPr>
              <a:t>    集成</a:t>
            </a:r>
            <a:r>
              <a:rPr lang="zh-CN" altLang="en-US" sz="2400" dirty="0">
                <a:solidFill>
                  <a:srgbClr val="0000CC"/>
                </a:solidFill>
                <a:latin typeface="+mn-ea"/>
                <a:ea typeface="+mn-ea"/>
              </a:rPr>
              <a:t>运</a:t>
            </a:r>
            <a:r>
              <a:rPr lang="zh-CN" altLang="en-US" sz="2400" dirty="0" smtClean="0">
                <a:solidFill>
                  <a:srgbClr val="0000CC"/>
                </a:solidFill>
                <a:latin typeface="+mn-ea"/>
                <a:ea typeface="+mn-ea"/>
              </a:rPr>
              <a:t>放常用的供电电压包括</a:t>
            </a:r>
            <a:r>
              <a:rPr lang="en-US" altLang="zh-CN" sz="2400" dirty="0">
                <a:solidFill>
                  <a:srgbClr val="0000CC"/>
                </a:solidFill>
                <a:latin typeface="+mn-ea"/>
                <a:ea typeface="+mn-ea"/>
              </a:rPr>
              <a:t>±18V</a:t>
            </a:r>
            <a:r>
              <a:rPr lang="zh-CN" altLang="en-US" sz="2400" dirty="0">
                <a:solidFill>
                  <a:srgbClr val="0000CC"/>
                </a:solidFill>
                <a:latin typeface="+mn-ea"/>
                <a:ea typeface="+mn-ea"/>
              </a:rPr>
              <a:t>、</a:t>
            </a:r>
            <a:r>
              <a:rPr lang="en-US" altLang="zh-CN" sz="2400" dirty="0">
                <a:solidFill>
                  <a:srgbClr val="0000CC"/>
                </a:solidFill>
                <a:latin typeface="+mn-ea"/>
                <a:ea typeface="+mn-ea"/>
              </a:rPr>
              <a:t>±15V</a:t>
            </a:r>
            <a:r>
              <a:rPr lang="zh-CN" altLang="en-US" sz="2400" dirty="0">
                <a:solidFill>
                  <a:srgbClr val="0000CC"/>
                </a:solidFill>
                <a:latin typeface="+mn-ea"/>
                <a:ea typeface="+mn-ea"/>
              </a:rPr>
              <a:t>、</a:t>
            </a:r>
            <a:r>
              <a:rPr lang="en-US" altLang="zh-CN" sz="2400" dirty="0">
                <a:solidFill>
                  <a:srgbClr val="0000CC"/>
                </a:solidFill>
                <a:latin typeface="+mn-ea"/>
                <a:ea typeface="+mn-ea"/>
              </a:rPr>
              <a:t>±12V</a:t>
            </a:r>
            <a:r>
              <a:rPr lang="zh-CN" altLang="en-US" sz="2400" dirty="0">
                <a:solidFill>
                  <a:srgbClr val="0000CC"/>
                </a:solidFill>
                <a:latin typeface="+mn-ea"/>
                <a:ea typeface="+mn-ea"/>
              </a:rPr>
              <a:t>、</a:t>
            </a:r>
            <a:r>
              <a:rPr lang="en-US" altLang="zh-CN" sz="2400" dirty="0">
                <a:solidFill>
                  <a:srgbClr val="0000CC"/>
                </a:solidFill>
                <a:latin typeface="+mn-ea"/>
                <a:ea typeface="+mn-ea"/>
              </a:rPr>
              <a:t>±9V</a:t>
            </a:r>
            <a:r>
              <a:rPr lang="zh-CN" altLang="en-US" sz="2400" dirty="0">
                <a:solidFill>
                  <a:srgbClr val="0000CC"/>
                </a:solidFill>
                <a:latin typeface="+mn-ea"/>
                <a:ea typeface="+mn-ea"/>
              </a:rPr>
              <a:t>、</a:t>
            </a:r>
            <a:r>
              <a:rPr lang="en-US" altLang="zh-CN" sz="2400" dirty="0">
                <a:solidFill>
                  <a:srgbClr val="0000CC"/>
                </a:solidFill>
                <a:latin typeface="+mn-ea"/>
                <a:ea typeface="+mn-ea"/>
              </a:rPr>
              <a:t>±5V</a:t>
            </a:r>
            <a:r>
              <a:rPr lang="zh-CN" altLang="en-US" sz="2400" dirty="0">
                <a:solidFill>
                  <a:srgbClr val="0000CC"/>
                </a:solidFill>
                <a:latin typeface="+mn-ea"/>
                <a:ea typeface="+mn-ea"/>
              </a:rPr>
              <a:t>、</a:t>
            </a:r>
            <a:r>
              <a:rPr lang="en-US" altLang="zh-CN" sz="2400" dirty="0">
                <a:solidFill>
                  <a:srgbClr val="0000CC"/>
                </a:solidFill>
                <a:latin typeface="+mn-ea"/>
                <a:ea typeface="+mn-ea"/>
              </a:rPr>
              <a:t>±3V</a:t>
            </a:r>
            <a:r>
              <a:rPr lang="zh-CN" altLang="en-US" sz="2400" dirty="0" smtClean="0">
                <a:solidFill>
                  <a:srgbClr val="0000CC"/>
                </a:solidFill>
                <a:latin typeface="+mn-ea"/>
                <a:ea typeface="+mn-ea"/>
              </a:rPr>
              <a:t>等，因型号而异。</a:t>
            </a:r>
            <a:endParaRPr lang="zh-CN" altLang="en-US" sz="2400" dirty="0">
              <a:solidFill>
                <a:srgbClr val="0000CC"/>
              </a:solidFill>
              <a:latin typeface="+mn-ea"/>
              <a:ea typeface="+mn-ea"/>
            </a:endParaRPr>
          </a:p>
        </p:txBody>
      </p:sp>
      <p:sp>
        <p:nvSpPr>
          <p:cNvPr id="14" name="Rectangle 13"/>
          <p:cNvSpPr>
            <a:spLocks noChangeArrowheads="1"/>
          </p:cNvSpPr>
          <p:nvPr/>
        </p:nvSpPr>
        <p:spPr bwMode="auto">
          <a:xfrm>
            <a:off x="357189" y="3178266"/>
            <a:ext cx="8429625" cy="1107996"/>
          </a:xfrm>
          <a:prstGeom prst="rect">
            <a:avLst/>
          </a:prstGeom>
          <a:noFill/>
          <a:ln w="12700" cap="sq">
            <a:noFill/>
            <a:miter lim="800000"/>
            <a:headEnd type="none" w="sm" len="sm"/>
            <a:tailEnd type="none" w="sm" len="sm"/>
          </a:ln>
        </p:spPr>
        <p:txBody>
          <a:bodyPr>
            <a:spAutoFit/>
          </a:bodyPr>
          <a:lstStyle/>
          <a:p>
            <a:pPr>
              <a:defRPr/>
            </a:pPr>
            <a:r>
              <a:rPr lang="en-US" altLang="zh-CN" sz="2200" dirty="0">
                <a:latin typeface="+mn-ea"/>
                <a:ea typeface="+mn-ea"/>
              </a:rPr>
              <a:t>【</a:t>
            </a:r>
            <a:r>
              <a:rPr lang="zh-CN" altLang="en-US" sz="2200" dirty="0">
                <a:latin typeface="+mn-ea"/>
                <a:ea typeface="+mn-ea"/>
              </a:rPr>
              <a:t>例</a:t>
            </a:r>
            <a:r>
              <a:rPr lang="en-US" sz="2200" dirty="0">
                <a:latin typeface="+mn-ea"/>
                <a:ea typeface="+mn-ea"/>
              </a:rPr>
              <a:t>3-2-1</a:t>
            </a:r>
            <a:r>
              <a:rPr lang="en-US" altLang="zh-CN" sz="2200" dirty="0">
                <a:latin typeface="+mn-ea"/>
                <a:ea typeface="+mn-ea"/>
              </a:rPr>
              <a:t>】 </a:t>
            </a:r>
            <a:r>
              <a:rPr lang="zh-CN" altLang="en-US" sz="2200" dirty="0" smtClean="0">
                <a:latin typeface="+mn-ea"/>
                <a:ea typeface="+mn-ea"/>
              </a:rPr>
              <a:t>低压</a:t>
            </a:r>
            <a:r>
              <a:rPr lang="zh-CN" altLang="en-US" sz="2200" dirty="0">
                <a:latin typeface="+mn-ea"/>
                <a:ea typeface="+mn-ea"/>
              </a:rPr>
              <a:t>运放的</a:t>
            </a:r>
            <a:r>
              <a:rPr lang="zh-CN" altLang="en-US" sz="2200" dirty="0" smtClean="0">
                <a:latin typeface="+mn-ea"/>
                <a:ea typeface="+mn-ea"/>
              </a:rPr>
              <a:t>电源电压可降到</a:t>
            </a:r>
            <a:r>
              <a:rPr lang="en-US" sz="2200" dirty="0">
                <a:latin typeface="+mn-ea"/>
                <a:ea typeface="+mn-ea"/>
              </a:rPr>
              <a:t>1V</a:t>
            </a:r>
            <a:r>
              <a:rPr lang="zh-CN" altLang="en-US" sz="2200" dirty="0">
                <a:latin typeface="+mn-ea"/>
                <a:ea typeface="+mn-ea"/>
              </a:rPr>
              <a:t>以下，如</a:t>
            </a:r>
            <a:r>
              <a:rPr lang="en-US" sz="2200" u="sng" dirty="0">
                <a:solidFill>
                  <a:srgbClr val="FF0000"/>
                </a:solidFill>
                <a:latin typeface="+mn-ea"/>
                <a:ea typeface="+mn-ea"/>
              </a:rPr>
              <a:t>LMV951</a:t>
            </a:r>
            <a:r>
              <a:rPr lang="zh-CN" altLang="en-US" sz="2200" dirty="0" smtClean="0">
                <a:latin typeface="+mn-ea"/>
                <a:ea typeface="+mn-ea"/>
              </a:rPr>
              <a:t>；而高压</a:t>
            </a:r>
            <a:r>
              <a:rPr lang="zh-CN" altLang="en-US" sz="2200" dirty="0">
                <a:latin typeface="+mn-ea"/>
                <a:ea typeface="+mn-ea"/>
              </a:rPr>
              <a:t>运</a:t>
            </a:r>
            <a:r>
              <a:rPr lang="zh-CN" altLang="en-US" sz="2200" dirty="0" smtClean="0">
                <a:latin typeface="+mn-ea"/>
                <a:ea typeface="+mn-ea"/>
              </a:rPr>
              <a:t>放电源电压可高达</a:t>
            </a:r>
            <a:r>
              <a:rPr lang="en-US" sz="2200" dirty="0" smtClean="0">
                <a:latin typeface="+mn-ea"/>
                <a:ea typeface="+mn-ea"/>
              </a:rPr>
              <a:t>100V</a:t>
            </a:r>
            <a:r>
              <a:rPr lang="zh-CN" altLang="en-US" sz="2200" dirty="0" smtClean="0">
                <a:latin typeface="+mn-ea"/>
                <a:ea typeface="+mn-ea"/>
              </a:rPr>
              <a:t>，</a:t>
            </a:r>
            <a:r>
              <a:rPr lang="zh-CN" altLang="en-US" sz="2200" dirty="0">
                <a:latin typeface="+mn-ea"/>
                <a:ea typeface="+mn-ea"/>
              </a:rPr>
              <a:t>如</a:t>
            </a:r>
            <a:r>
              <a:rPr lang="en-US" sz="2200" u="sng" dirty="0">
                <a:solidFill>
                  <a:srgbClr val="FF0000"/>
                </a:solidFill>
                <a:latin typeface="+mn-ea"/>
                <a:ea typeface="+mn-ea"/>
              </a:rPr>
              <a:t>OPA454</a:t>
            </a:r>
            <a:r>
              <a:rPr lang="zh-CN" altLang="en-US" sz="2200" dirty="0">
                <a:latin typeface="+mn-ea"/>
                <a:ea typeface="+mn-ea"/>
              </a:rPr>
              <a:t>。</a:t>
            </a:r>
          </a:p>
          <a:p>
            <a:pPr>
              <a:defRPr/>
            </a:pPr>
            <a:endParaRPr lang="zh-CN" altLang="en-US" sz="2200" dirty="0">
              <a:latin typeface="+mn-ea"/>
              <a:ea typeface="+mn-ea"/>
            </a:endParaRPr>
          </a:p>
        </p:txBody>
      </p:sp>
      <p:sp>
        <p:nvSpPr>
          <p:cNvPr id="15" name="Rectangle 13"/>
          <p:cNvSpPr>
            <a:spLocks noChangeArrowheads="1"/>
          </p:cNvSpPr>
          <p:nvPr/>
        </p:nvSpPr>
        <p:spPr bwMode="auto">
          <a:xfrm>
            <a:off x="428625" y="3929072"/>
            <a:ext cx="8286750" cy="769441"/>
          </a:xfrm>
          <a:prstGeom prst="rect">
            <a:avLst/>
          </a:prstGeom>
          <a:noFill/>
          <a:ln w="12700" cap="sq">
            <a:noFill/>
            <a:miter lim="800000"/>
            <a:headEnd type="none" w="sm" len="sm"/>
            <a:tailEnd type="none" w="sm" len="sm"/>
          </a:ln>
        </p:spPr>
        <p:txBody>
          <a:bodyPr>
            <a:spAutoFit/>
          </a:bodyPr>
          <a:lstStyle/>
          <a:p>
            <a:pPr>
              <a:defRPr/>
            </a:pPr>
            <a:r>
              <a:rPr lang="en-US" altLang="en-US" sz="2200" u="sng" dirty="0">
                <a:latin typeface="+mn-ea"/>
                <a:ea typeface="+mn-ea"/>
                <a:sym typeface="Wingdings"/>
              </a:rPr>
              <a:t></a:t>
            </a:r>
            <a:r>
              <a:rPr lang="zh-CN" altLang="en-US" sz="2200" u="sng" dirty="0">
                <a:latin typeface="+mn-ea"/>
                <a:ea typeface="+mn-ea"/>
              </a:rPr>
              <a:t>提示：</a:t>
            </a:r>
            <a:r>
              <a:rPr lang="en-US" altLang="en-US" sz="2200" u="sng" dirty="0">
                <a:latin typeface="+mn-ea"/>
                <a:ea typeface="+mn-ea"/>
              </a:rPr>
              <a:t> </a:t>
            </a:r>
            <a:r>
              <a:rPr lang="zh-CN" altLang="en-US" sz="2200" u="sng" dirty="0">
                <a:latin typeface="+mn-ea"/>
                <a:ea typeface="+mn-ea"/>
              </a:rPr>
              <a:t>随着</a:t>
            </a:r>
            <a:r>
              <a:rPr lang="en-US" altLang="en-US" sz="2200" u="sng" dirty="0">
                <a:latin typeface="+mn-ea"/>
                <a:ea typeface="+mn-ea"/>
              </a:rPr>
              <a:t>CMOS</a:t>
            </a:r>
            <a:r>
              <a:rPr lang="zh-CN" altLang="en-US" sz="2200" u="sng" dirty="0">
                <a:latin typeface="+mn-ea"/>
                <a:ea typeface="+mn-ea"/>
              </a:rPr>
              <a:t>微电子工艺的发展，近年来低电压单电源运放的增长</a:t>
            </a:r>
            <a:r>
              <a:rPr lang="zh-CN" altLang="en-US" sz="2200" u="sng" dirty="0" smtClean="0">
                <a:latin typeface="+mn-ea"/>
                <a:ea typeface="+mn-ea"/>
              </a:rPr>
              <a:t>趋势非常明显</a:t>
            </a:r>
            <a:r>
              <a:rPr lang="zh-CN" altLang="en-US" sz="2200" u="sng" dirty="0">
                <a:latin typeface="+mn-ea"/>
                <a:ea typeface="+mn-ea"/>
              </a:rPr>
              <a:t>。</a:t>
            </a:r>
          </a:p>
        </p:txBody>
      </p:sp>
      <p:sp>
        <p:nvSpPr>
          <p:cNvPr id="47110"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47111"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47112"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47113"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47114"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6" name="Rectangle 5">
            <a:hlinkClick r:id="rId3" action="ppaction://hlinksldjump"/>
          </p:cNvPr>
          <p:cNvSpPr>
            <a:spLocks noChangeArrowheads="1"/>
          </p:cNvSpPr>
          <p:nvPr/>
        </p:nvSpPr>
        <p:spPr bwMode="auto">
          <a:xfrm>
            <a:off x="428596" y="2681589"/>
            <a:ext cx="5000630" cy="461665"/>
          </a:xfrm>
          <a:prstGeom prst="rect">
            <a:avLst/>
          </a:prstGeom>
          <a:noFill/>
          <a:ln w="9525">
            <a:noFill/>
            <a:miter lim="800000"/>
            <a:headEnd/>
            <a:tailEnd/>
          </a:ln>
        </p:spPr>
        <p:txBody>
          <a:bodyPr wrap="square">
            <a:spAutoFit/>
          </a:bodyPr>
          <a:lstStyle/>
          <a:p>
            <a:pPr>
              <a:defRPr/>
            </a:pPr>
            <a:r>
              <a:rPr lang="zh-CN" altLang="en-US" sz="2400" dirty="0" smtClean="0">
                <a:solidFill>
                  <a:srgbClr val="0000CC"/>
                </a:solidFill>
                <a:latin typeface="+mn-ea"/>
                <a:ea typeface="+mn-ea"/>
              </a:rPr>
              <a:t>   某些集成</a:t>
            </a:r>
            <a:r>
              <a:rPr lang="zh-CN" altLang="en-US" sz="2400" dirty="0">
                <a:solidFill>
                  <a:srgbClr val="0000CC"/>
                </a:solidFill>
                <a:latin typeface="+mn-ea"/>
                <a:ea typeface="+mn-ea"/>
              </a:rPr>
              <a:t>运</a:t>
            </a:r>
            <a:r>
              <a:rPr lang="zh-CN" altLang="en-US" sz="2400" dirty="0" smtClean="0">
                <a:solidFill>
                  <a:srgbClr val="0000CC"/>
                </a:solidFill>
                <a:latin typeface="+mn-ea"/>
                <a:ea typeface="+mn-ea"/>
              </a:rPr>
              <a:t>放采用单电源供电。</a:t>
            </a:r>
            <a:endParaRPr lang="zh-CN" altLang="en-US" sz="2400" dirty="0">
              <a:solidFill>
                <a:srgbClr val="0000CC"/>
              </a:solidFill>
              <a:latin typeface="+mn-ea"/>
              <a:ea typeface="+mn-ea"/>
            </a:endParaRPr>
          </a:p>
        </p:txBody>
      </p:sp>
      <p:grpSp>
        <p:nvGrpSpPr>
          <p:cNvPr id="19" name="组合 18"/>
          <p:cNvGrpSpPr/>
          <p:nvPr/>
        </p:nvGrpSpPr>
        <p:grpSpPr>
          <a:xfrm>
            <a:off x="2000232" y="1785932"/>
            <a:ext cx="3357586" cy="785818"/>
            <a:chOff x="1928794" y="2071684"/>
            <a:chExt cx="3357586" cy="857256"/>
          </a:xfrm>
        </p:grpSpPr>
        <p:sp>
          <p:nvSpPr>
            <p:cNvPr id="18" name="线形标注 2 17"/>
            <p:cNvSpPr/>
            <p:nvPr/>
          </p:nvSpPr>
          <p:spPr bwMode="auto">
            <a:xfrm rot="10800000">
              <a:off x="1928794" y="2071684"/>
              <a:ext cx="3357586" cy="857256"/>
            </a:xfrm>
            <a:prstGeom prst="borderCallout2">
              <a:avLst>
                <a:gd name="adj1" fmla="val -45055"/>
                <a:gd name="adj2" fmla="val -59805"/>
                <a:gd name="adj3" fmla="val 49683"/>
                <a:gd name="adj4" fmla="val -46"/>
                <a:gd name="adj5" fmla="val 134435"/>
                <a:gd name="adj6" fmla="val -59855"/>
              </a:avLst>
            </a:prstGeom>
            <a:solidFill>
              <a:srgbClr val="FFFF66"/>
            </a:solid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Narrow" pitchFamily="34" charset="0"/>
                <a:ea typeface="宋体" pitchFamily="2" charset="-122"/>
              </a:endParaRPr>
            </a:p>
          </p:txBody>
        </p:sp>
        <p:sp>
          <p:nvSpPr>
            <p:cNvPr id="17" name="Rectangle 5">
              <a:hlinkClick r:id="rId3" action="ppaction://hlinksldjump"/>
            </p:cNvPr>
            <p:cNvSpPr>
              <a:spLocks noChangeArrowheads="1"/>
            </p:cNvSpPr>
            <p:nvPr/>
          </p:nvSpPr>
          <p:spPr bwMode="auto">
            <a:xfrm>
              <a:off x="2071670" y="2091635"/>
              <a:ext cx="3143272" cy="707887"/>
            </a:xfrm>
            <a:prstGeom prst="rect">
              <a:avLst/>
            </a:prstGeom>
            <a:noFill/>
            <a:ln w="9525">
              <a:noFill/>
              <a:miter lim="800000"/>
              <a:headEnd/>
              <a:tailEnd/>
            </a:ln>
          </p:spPr>
          <p:txBody>
            <a:bodyPr wrap="square">
              <a:spAutoFit/>
            </a:bodyPr>
            <a:lstStyle/>
            <a:p>
              <a:pPr>
                <a:defRPr/>
              </a:pPr>
              <a:r>
                <a:rPr lang="en-US" sz="2000" i="1" dirty="0" smtClean="0">
                  <a:latin typeface="+mn-ea"/>
                  <a:ea typeface="+mn-ea"/>
                </a:rPr>
                <a:t>C</a:t>
              </a:r>
              <a:r>
                <a:rPr lang="en-US" sz="2000" baseline="-25000" dirty="0" smtClean="0">
                  <a:latin typeface="+mn-ea"/>
                  <a:ea typeface="+mn-ea"/>
                </a:rPr>
                <a:t>1</a:t>
              </a:r>
              <a:r>
                <a:rPr lang="zh-CN" altLang="en-US" sz="2000" dirty="0">
                  <a:latin typeface="+mn-ea"/>
                  <a:ea typeface="+mn-ea"/>
                </a:rPr>
                <a:t>、</a:t>
              </a:r>
              <a:r>
                <a:rPr lang="en-US" sz="2000" i="1" dirty="0">
                  <a:latin typeface="+mn-ea"/>
                  <a:ea typeface="+mn-ea"/>
                </a:rPr>
                <a:t>C</a:t>
              </a:r>
              <a:r>
                <a:rPr lang="en-US" sz="2000" baseline="-25000" dirty="0">
                  <a:latin typeface="+mn-ea"/>
                  <a:ea typeface="+mn-ea"/>
                </a:rPr>
                <a:t>2</a:t>
              </a:r>
              <a:r>
                <a:rPr lang="zh-CN" altLang="en-US" sz="2000" dirty="0">
                  <a:latin typeface="+mn-ea"/>
                  <a:ea typeface="+mn-ea"/>
                </a:rPr>
                <a:t>被分别用于“正</a:t>
              </a:r>
              <a:r>
                <a:rPr lang="en-US" sz="2000" dirty="0">
                  <a:latin typeface="+mn-ea"/>
                  <a:ea typeface="+mn-ea"/>
                </a:rPr>
                <a:t>/</a:t>
              </a:r>
              <a:r>
                <a:rPr lang="zh-CN" altLang="en-US" sz="2000" dirty="0">
                  <a:latin typeface="+mn-ea"/>
                  <a:ea typeface="+mn-ea"/>
                </a:rPr>
                <a:t>负</a:t>
              </a:r>
              <a:r>
                <a:rPr lang="zh-CN" altLang="en-US" sz="2000" dirty="0" smtClean="0">
                  <a:latin typeface="+mn-ea"/>
                  <a:ea typeface="+mn-ea"/>
                </a:rPr>
                <a:t>”双电源</a:t>
              </a:r>
              <a:r>
                <a:rPr lang="zh-CN" altLang="en-US" sz="2000" dirty="0">
                  <a:latin typeface="+mn-ea"/>
                  <a:ea typeface="+mn-ea"/>
                </a:rPr>
                <a:t>的退耦与滤波。</a:t>
              </a:r>
              <a:endParaRPr lang="zh-CN" altLang="en-US" sz="2000" dirty="0">
                <a:solidFill>
                  <a:srgbClr val="0000CC"/>
                </a:solidFill>
                <a:latin typeface="+mn-ea"/>
                <a:ea typeface="+mn-ea"/>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wipe(left)">
                                      <p:cBhvr>
                                        <p:cTn id="7" dur="500"/>
                                        <p:tgtEl>
                                          <p:spTgt spid="4710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矩形 2"/>
          <p:cNvSpPr>
            <a:spLocks noChangeArrowheads="1"/>
          </p:cNvSpPr>
          <p:nvPr/>
        </p:nvSpPr>
        <p:spPr bwMode="auto">
          <a:xfrm>
            <a:off x="642938" y="321469"/>
            <a:ext cx="4698722" cy="523220"/>
          </a:xfrm>
          <a:prstGeom prst="rect">
            <a:avLst/>
          </a:prstGeom>
          <a:noFill/>
          <a:ln w="9525">
            <a:noFill/>
            <a:miter lim="800000"/>
            <a:headEnd/>
            <a:tailEnd/>
          </a:ln>
        </p:spPr>
        <p:txBody>
          <a:bodyPr wrap="none">
            <a:spAutoFit/>
          </a:bodyPr>
          <a:lstStyle/>
          <a:p>
            <a:r>
              <a:rPr lang="en-US" altLang="zh-CN" sz="2800" kern="0" dirty="0">
                <a:solidFill>
                  <a:srgbClr val="FF0000"/>
                </a:solidFill>
                <a:latin typeface="+mj-ea"/>
                <a:ea typeface="+mj-ea"/>
              </a:rPr>
              <a:t>3.2.3  </a:t>
            </a:r>
            <a:r>
              <a:rPr lang="zh-CN" altLang="en-US" sz="2800" kern="0" dirty="0">
                <a:solidFill>
                  <a:srgbClr val="FF0000"/>
                </a:solidFill>
                <a:latin typeface="+mj-ea"/>
                <a:ea typeface="+mj-ea"/>
              </a:rPr>
              <a:t>集成运放的输出调零</a:t>
            </a:r>
          </a:p>
        </p:txBody>
      </p:sp>
      <p:sp>
        <p:nvSpPr>
          <p:cNvPr id="48131"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48132"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48133"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48134"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48135"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6" name="Rectangle 5">
            <a:hlinkClick r:id="rId3" action="ppaction://hlinksldjump"/>
          </p:cNvPr>
          <p:cNvSpPr>
            <a:spLocks noChangeArrowheads="1"/>
          </p:cNvSpPr>
          <p:nvPr/>
        </p:nvSpPr>
        <p:spPr bwMode="auto">
          <a:xfrm>
            <a:off x="500064" y="928676"/>
            <a:ext cx="7072332" cy="461665"/>
          </a:xfrm>
          <a:prstGeom prst="rect">
            <a:avLst/>
          </a:prstGeom>
          <a:noFill/>
          <a:ln w="9525">
            <a:noFill/>
            <a:miter lim="800000"/>
            <a:headEnd/>
            <a:tailEnd/>
          </a:ln>
        </p:spPr>
        <p:txBody>
          <a:bodyPr wrap="square">
            <a:spAutoFit/>
          </a:bodyPr>
          <a:lstStyle/>
          <a:p>
            <a:pPr>
              <a:defRPr/>
            </a:pPr>
            <a:r>
              <a:rPr lang="zh-CN" altLang="en-US" sz="2400" dirty="0">
                <a:solidFill>
                  <a:srgbClr val="0000CC"/>
                </a:solidFill>
              </a:rPr>
              <a:t>▲有调零引脚</a:t>
            </a:r>
            <a:r>
              <a:rPr lang="zh-CN" altLang="en-US" sz="2400" dirty="0" smtClean="0">
                <a:solidFill>
                  <a:srgbClr val="0000CC"/>
                </a:solidFill>
              </a:rPr>
              <a:t>的集成</a:t>
            </a:r>
            <a:r>
              <a:rPr lang="zh-CN" altLang="en-US" sz="2400" dirty="0">
                <a:solidFill>
                  <a:srgbClr val="0000CC"/>
                </a:solidFill>
              </a:rPr>
              <a:t>运</a:t>
            </a:r>
            <a:r>
              <a:rPr lang="zh-CN" altLang="en-US" sz="2400" dirty="0" smtClean="0">
                <a:solidFill>
                  <a:srgbClr val="0000CC"/>
                </a:solidFill>
              </a:rPr>
              <a:t>放调零</a:t>
            </a:r>
            <a:r>
              <a:rPr lang="en-US" altLang="zh-CN" sz="2400" dirty="0" smtClean="0">
                <a:solidFill>
                  <a:srgbClr val="0000CC"/>
                </a:solidFill>
              </a:rPr>
              <a:t>——</a:t>
            </a:r>
            <a:r>
              <a:rPr lang="zh-CN" altLang="en-US" sz="2400" dirty="0" smtClean="0">
                <a:solidFill>
                  <a:srgbClr val="0000CC"/>
                </a:solidFill>
              </a:rPr>
              <a:t>配合电位器完成</a:t>
            </a:r>
            <a:endParaRPr lang="zh-CN" altLang="en-US" sz="2400" dirty="0">
              <a:solidFill>
                <a:srgbClr val="0000CC"/>
              </a:solidFill>
              <a:latin typeface="+mn-ea"/>
              <a:ea typeface="+mn-ea"/>
            </a:endParaRPr>
          </a:p>
        </p:txBody>
      </p:sp>
      <p:grpSp>
        <p:nvGrpSpPr>
          <p:cNvPr id="2" name="组合 12"/>
          <p:cNvGrpSpPr>
            <a:grpSpLocks/>
          </p:cNvGrpSpPr>
          <p:nvPr/>
        </p:nvGrpSpPr>
        <p:grpSpPr bwMode="auto">
          <a:xfrm>
            <a:off x="1071538" y="1518048"/>
            <a:ext cx="6858048" cy="1553768"/>
            <a:chOff x="357158" y="1823697"/>
            <a:chExt cx="8358246" cy="2286016"/>
          </a:xfrm>
        </p:grpSpPr>
        <p:sp>
          <p:nvSpPr>
            <p:cNvPr id="48140" name="矩形 11"/>
            <p:cNvSpPr>
              <a:spLocks noChangeArrowheads="1"/>
            </p:cNvSpPr>
            <p:nvPr/>
          </p:nvSpPr>
          <p:spPr bwMode="auto">
            <a:xfrm>
              <a:off x="357158" y="1823697"/>
              <a:ext cx="8358246" cy="2286016"/>
            </a:xfrm>
            <a:prstGeom prst="rect">
              <a:avLst/>
            </a:prstGeom>
            <a:solidFill>
              <a:schemeClr val="bg1"/>
            </a:solidFill>
            <a:ln w="9525" algn="ctr">
              <a:solidFill>
                <a:schemeClr val="tx1"/>
              </a:solidFill>
              <a:round/>
              <a:headEnd/>
              <a:tailEnd/>
            </a:ln>
          </p:spPr>
          <p:txBody>
            <a:bodyPr wrap="none"/>
            <a:lstStyle/>
            <a:p>
              <a:pPr algn="ctr"/>
              <a:endParaRPr lang="zh-CN" altLang="en-US"/>
            </a:p>
          </p:txBody>
        </p:sp>
        <p:pic>
          <p:nvPicPr>
            <p:cNvPr id="48141" name="Picture 2" descr="3T2T2"/>
            <p:cNvPicPr>
              <a:picLocks noChangeAspect="1" noChangeArrowheads="1"/>
            </p:cNvPicPr>
            <p:nvPr/>
          </p:nvPicPr>
          <p:blipFill>
            <a:blip r:embed="rId4" cstate="print"/>
            <a:srcRect/>
            <a:stretch>
              <a:fillRect/>
            </a:stretch>
          </p:blipFill>
          <p:spPr bwMode="auto">
            <a:xfrm>
              <a:off x="428626" y="1902513"/>
              <a:ext cx="8154988" cy="2000249"/>
            </a:xfrm>
            <a:prstGeom prst="rect">
              <a:avLst/>
            </a:prstGeom>
            <a:noFill/>
            <a:ln w="9525">
              <a:noFill/>
              <a:miter lim="800000"/>
              <a:headEnd/>
              <a:tailEnd/>
            </a:ln>
          </p:spPr>
        </p:pic>
      </p:grpSp>
      <p:sp>
        <p:nvSpPr>
          <p:cNvPr id="20" name="矩形 19"/>
          <p:cNvSpPr/>
          <p:nvPr/>
        </p:nvSpPr>
        <p:spPr>
          <a:xfrm>
            <a:off x="500063" y="3143254"/>
            <a:ext cx="8215312" cy="1446550"/>
          </a:xfrm>
          <a:prstGeom prst="rect">
            <a:avLst/>
          </a:prstGeom>
        </p:spPr>
        <p:txBody>
          <a:bodyPr>
            <a:spAutoFit/>
          </a:bodyPr>
          <a:lstStyle/>
          <a:p>
            <a:pPr>
              <a:defRPr/>
            </a:pPr>
            <a:r>
              <a:rPr lang="zh-CN" altLang="en-US" sz="2200" dirty="0" smtClean="0">
                <a:latin typeface="+mn-ea"/>
                <a:ea typeface="+mn-ea"/>
              </a:rPr>
              <a:t>    </a:t>
            </a:r>
            <a:r>
              <a:rPr lang="zh-CN" altLang="en-US" sz="2200" dirty="0" smtClean="0">
                <a:solidFill>
                  <a:srgbClr val="C00000"/>
                </a:solidFill>
                <a:latin typeface="+mn-ea"/>
                <a:ea typeface="+mn-ea"/>
              </a:rPr>
              <a:t>在进行运</a:t>
            </a:r>
            <a:r>
              <a:rPr lang="zh-CN" altLang="en-US" sz="2200" dirty="0">
                <a:solidFill>
                  <a:srgbClr val="C00000"/>
                </a:solidFill>
                <a:latin typeface="+mn-ea"/>
                <a:ea typeface="+mn-ea"/>
              </a:rPr>
              <a:t>放输出调零时</a:t>
            </a:r>
            <a:r>
              <a:rPr lang="zh-CN" altLang="en-US" sz="2200" dirty="0" smtClean="0">
                <a:solidFill>
                  <a:srgbClr val="C00000"/>
                </a:solidFill>
                <a:latin typeface="+mn-ea"/>
                <a:ea typeface="+mn-ea"/>
              </a:rPr>
              <a:t>，首先需要对运放输入</a:t>
            </a:r>
            <a:r>
              <a:rPr lang="zh-CN" altLang="en-US" sz="2200" dirty="0">
                <a:solidFill>
                  <a:srgbClr val="C00000"/>
                </a:solidFill>
                <a:latin typeface="+mn-ea"/>
                <a:ea typeface="+mn-ea"/>
              </a:rPr>
              <a:t>端接地置零，然后使用数字</a:t>
            </a:r>
            <a:r>
              <a:rPr lang="zh-CN" altLang="en-US" sz="2200" dirty="0" smtClean="0">
                <a:solidFill>
                  <a:srgbClr val="C00000"/>
                </a:solidFill>
                <a:latin typeface="+mn-ea"/>
                <a:ea typeface="+mn-ea"/>
              </a:rPr>
              <a:t>万用表直流电压</a:t>
            </a:r>
            <a:r>
              <a:rPr lang="zh-CN" altLang="en-US" sz="2200" dirty="0">
                <a:solidFill>
                  <a:srgbClr val="C00000"/>
                </a:solidFill>
                <a:latin typeface="+mn-ea"/>
                <a:ea typeface="+mn-ea"/>
              </a:rPr>
              <a:t>挡检测运放输出引脚对地的电压</a:t>
            </a:r>
            <a:r>
              <a:rPr lang="zh-CN" altLang="en-US" sz="2200" dirty="0" smtClean="0">
                <a:solidFill>
                  <a:srgbClr val="C00000"/>
                </a:solidFill>
                <a:latin typeface="+mn-ea"/>
                <a:ea typeface="+mn-ea"/>
              </a:rPr>
              <a:t>。</a:t>
            </a:r>
            <a:endParaRPr lang="en-US" altLang="zh-CN" sz="2200" dirty="0" smtClean="0">
              <a:solidFill>
                <a:srgbClr val="C00000"/>
              </a:solidFill>
              <a:latin typeface="+mn-ea"/>
              <a:ea typeface="+mn-ea"/>
            </a:endParaRPr>
          </a:p>
          <a:p>
            <a:pPr>
              <a:defRPr/>
            </a:pPr>
            <a:r>
              <a:rPr lang="en-US" altLang="zh-CN" sz="2200" dirty="0">
                <a:latin typeface="+mn-ea"/>
                <a:ea typeface="+mn-ea"/>
              </a:rPr>
              <a:t> </a:t>
            </a:r>
            <a:r>
              <a:rPr lang="en-US" altLang="zh-CN" sz="2200" dirty="0" smtClean="0">
                <a:latin typeface="+mn-ea"/>
                <a:ea typeface="+mn-ea"/>
              </a:rPr>
              <a:t>   </a:t>
            </a:r>
            <a:r>
              <a:rPr lang="zh-CN" altLang="en-US" sz="2200" dirty="0" smtClean="0">
                <a:solidFill>
                  <a:srgbClr val="0000CC"/>
                </a:solidFill>
                <a:latin typeface="+mn-ea"/>
                <a:ea typeface="+mn-ea"/>
              </a:rPr>
              <a:t>调</a:t>
            </a:r>
            <a:r>
              <a:rPr lang="zh-CN" altLang="en-US" sz="2200" dirty="0">
                <a:solidFill>
                  <a:srgbClr val="0000CC"/>
                </a:solidFill>
                <a:latin typeface="+mn-ea"/>
                <a:ea typeface="+mn-ea"/>
              </a:rPr>
              <a:t>零电位器首选</a:t>
            </a:r>
            <a:r>
              <a:rPr lang="en-US" sz="2200" dirty="0">
                <a:solidFill>
                  <a:srgbClr val="0000CC"/>
                </a:solidFill>
                <a:latin typeface="+mn-ea"/>
                <a:ea typeface="+mn-ea"/>
              </a:rPr>
              <a:t>3296</a:t>
            </a:r>
            <a:r>
              <a:rPr lang="zh-CN" altLang="en-US" sz="2200" dirty="0">
                <a:solidFill>
                  <a:srgbClr val="0000CC"/>
                </a:solidFill>
                <a:latin typeface="+mn-ea"/>
                <a:ea typeface="+mn-ea"/>
              </a:rPr>
              <a:t>型多圈</a:t>
            </a:r>
            <a:r>
              <a:rPr lang="zh-CN" altLang="en-US" sz="2200" dirty="0" smtClean="0">
                <a:solidFill>
                  <a:srgbClr val="0000CC"/>
                </a:solidFill>
                <a:latin typeface="+mn-ea"/>
                <a:ea typeface="+mn-ea"/>
              </a:rPr>
              <a:t>电位器；</a:t>
            </a:r>
            <a:r>
              <a:rPr lang="zh-CN" altLang="en-US" sz="2200" dirty="0">
                <a:solidFill>
                  <a:srgbClr val="0000CC"/>
                </a:solidFill>
                <a:latin typeface="+mn-ea"/>
                <a:ea typeface="+mn-ea"/>
              </a:rPr>
              <a:t>调零完成后</a:t>
            </a:r>
            <a:r>
              <a:rPr lang="zh-CN" altLang="en-US" sz="2200" dirty="0" smtClean="0">
                <a:solidFill>
                  <a:srgbClr val="0000CC"/>
                </a:solidFill>
                <a:latin typeface="+mn-ea"/>
                <a:ea typeface="+mn-ea"/>
              </a:rPr>
              <a:t>，建议采用热</a:t>
            </a:r>
            <a:r>
              <a:rPr lang="zh-CN" altLang="en-US" sz="2200" dirty="0">
                <a:solidFill>
                  <a:srgbClr val="0000CC"/>
                </a:solidFill>
                <a:latin typeface="+mn-ea"/>
                <a:ea typeface="+mn-ea"/>
              </a:rPr>
              <a:t>熔胶或油漆固定</a:t>
            </a:r>
            <a:r>
              <a:rPr lang="zh-CN" altLang="en-US" sz="2200" dirty="0" smtClean="0">
                <a:solidFill>
                  <a:srgbClr val="0000CC"/>
                </a:solidFill>
                <a:latin typeface="+mn-ea"/>
                <a:ea typeface="+mn-ea"/>
              </a:rPr>
              <a:t>电位器的螺母</a:t>
            </a:r>
            <a:r>
              <a:rPr lang="zh-CN" altLang="en-US" sz="2200" dirty="0">
                <a:solidFill>
                  <a:srgbClr val="0000CC"/>
                </a:solidFill>
                <a:latin typeface="+mn-ea"/>
                <a:ea typeface="+mn-ea"/>
              </a:rPr>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wipe(left)">
                                      <p:cBhvr>
                                        <p:cTn id="17" dur="500"/>
                                        <p:tgtEl>
                                          <p:spTgt spid="2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xEl>
                                              <p:pRg st="1" end="1"/>
                                            </p:txEl>
                                          </p:spTgt>
                                        </p:tgtEl>
                                        <p:attrNameLst>
                                          <p:attrName>style.visibility</p:attrName>
                                        </p:attrNameLst>
                                      </p:cBhvr>
                                      <p:to>
                                        <p:strVal val="visible"/>
                                      </p:to>
                                    </p:set>
                                    <p:animEffect transition="in" filter="wipe(left)">
                                      <p:cBhvr>
                                        <p:cTn id="22"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矩形 2"/>
          <p:cNvSpPr>
            <a:spLocks noChangeArrowheads="1"/>
          </p:cNvSpPr>
          <p:nvPr/>
        </p:nvSpPr>
        <p:spPr bwMode="auto">
          <a:xfrm>
            <a:off x="642938" y="321469"/>
            <a:ext cx="4698722" cy="523220"/>
          </a:xfrm>
          <a:prstGeom prst="rect">
            <a:avLst/>
          </a:prstGeom>
          <a:noFill/>
          <a:ln w="9525">
            <a:noFill/>
            <a:miter lim="800000"/>
            <a:headEnd/>
            <a:tailEnd/>
          </a:ln>
        </p:spPr>
        <p:txBody>
          <a:bodyPr wrap="none">
            <a:spAutoFit/>
          </a:bodyPr>
          <a:lstStyle/>
          <a:p>
            <a:r>
              <a:rPr lang="en-US" altLang="zh-CN" sz="2800" kern="0" dirty="0">
                <a:solidFill>
                  <a:srgbClr val="FF0000"/>
                </a:solidFill>
                <a:latin typeface="+mj-ea"/>
                <a:ea typeface="+mj-ea"/>
              </a:rPr>
              <a:t>3.2.3  </a:t>
            </a:r>
            <a:r>
              <a:rPr lang="zh-CN" altLang="en-US" sz="2800" kern="0" dirty="0">
                <a:solidFill>
                  <a:srgbClr val="FF0000"/>
                </a:solidFill>
                <a:latin typeface="+mj-ea"/>
                <a:ea typeface="+mj-ea"/>
              </a:rPr>
              <a:t>集成运放的输出调零</a:t>
            </a:r>
          </a:p>
        </p:txBody>
      </p:sp>
      <p:sp>
        <p:nvSpPr>
          <p:cNvPr id="49155"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49156"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49157"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49158"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49159"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8" name="Rectangle 5">
            <a:hlinkClick r:id="rId2" action="ppaction://hlinksldjump"/>
          </p:cNvPr>
          <p:cNvSpPr>
            <a:spLocks noChangeArrowheads="1"/>
          </p:cNvSpPr>
          <p:nvPr/>
        </p:nvSpPr>
        <p:spPr bwMode="auto">
          <a:xfrm>
            <a:off x="428626" y="857251"/>
            <a:ext cx="8143875" cy="461665"/>
          </a:xfrm>
          <a:prstGeom prst="rect">
            <a:avLst/>
          </a:prstGeom>
          <a:noFill/>
          <a:ln w="9525">
            <a:noFill/>
            <a:miter lim="800000"/>
            <a:headEnd/>
            <a:tailEnd/>
          </a:ln>
        </p:spPr>
        <p:txBody>
          <a:bodyPr>
            <a:spAutoFit/>
          </a:bodyPr>
          <a:lstStyle/>
          <a:p>
            <a:pPr>
              <a:defRPr/>
            </a:pPr>
            <a:r>
              <a:rPr lang="zh-CN" altLang="en-US" sz="2400" dirty="0" smtClean="0">
                <a:solidFill>
                  <a:srgbClr val="0000CC"/>
                </a:solidFill>
              </a:rPr>
              <a:t>▲无调</a:t>
            </a:r>
            <a:r>
              <a:rPr lang="zh-CN" altLang="en-US" sz="2400" dirty="0">
                <a:solidFill>
                  <a:srgbClr val="0000CC"/>
                </a:solidFill>
              </a:rPr>
              <a:t>零</a:t>
            </a:r>
            <a:r>
              <a:rPr lang="zh-CN" altLang="en-US" sz="2400" dirty="0" smtClean="0">
                <a:solidFill>
                  <a:srgbClr val="0000CC"/>
                </a:solidFill>
              </a:rPr>
              <a:t>引脚运放</a:t>
            </a:r>
            <a:r>
              <a:rPr lang="en-US" altLang="zh-CN" sz="2400" dirty="0" smtClean="0">
                <a:solidFill>
                  <a:srgbClr val="0000CC"/>
                </a:solidFill>
              </a:rPr>
              <a:t>——</a:t>
            </a:r>
            <a:r>
              <a:rPr lang="zh-CN" altLang="en-US" sz="2400" dirty="0" smtClean="0">
                <a:solidFill>
                  <a:srgbClr val="0000CC"/>
                </a:solidFill>
              </a:rPr>
              <a:t>添加运算电路</a:t>
            </a:r>
            <a:r>
              <a:rPr lang="zh-CN" altLang="en-US" sz="2400" dirty="0">
                <a:solidFill>
                  <a:srgbClr val="0000CC"/>
                </a:solidFill>
              </a:rPr>
              <a:t>单元，进行等效调零</a:t>
            </a:r>
            <a:endParaRPr lang="zh-CN" altLang="en-US" sz="2400" dirty="0">
              <a:solidFill>
                <a:srgbClr val="0000CC"/>
              </a:solidFill>
              <a:latin typeface="+mn-ea"/>
              <a:ea typeface="+mn-ea"/>
            </a:endParaRPr>
          </a:p>
        </p:txBody>
      </p:sp>
      <p:grpSp>
        <p:nvGrpSpPr>
          <p:cNvPr id="2" name="组合 14"/>
          <p:cNvGrpSpPr>
            <a:grpSpLocks/>
          </p:cNvGrpSpPr>
          <p:nvPr/>
        </p:nvGrpSpPr>
        <p:grpSpPr bwMode="auto">
          <a:xfrm>
            <a:off x="928689" y="1410894"/>
            <a:ext cx="7000875" cy="1660922"/>
            <a:chOff x="928688" y="2000250"/>
            <a:chExt cx="7000875" cy="2214563"/>
          </a:xfrm>
        </p:grpSpPr>
        <p:sp>
          <p:nvSpPr>
            <p:cNvPr id="49165" name="矩形 13"/>
            <p:cNvSpPr>
              <a:spLocks noChangeArrowheads="1"/>
            </p:cNvSpPr>
            <p:nvPr/>
          </p:nvSpPr>
          <p:spPr bwMode="auto">
            <a:xfrm>
              <a:off x="928688" y="2000250"/>
              <a:ext cx="7000875" cy="2214563"/>
            </a:xfrm>
            <a:prstGeom prst="rect">
              <a:avLst/>
            </a:prstGeom>
            <a:solidFill>
              <a:schemeClr val="bg1"/>
            </a:solidFill>
            <a:ln w="9525" algn="ctr">
              <a:solidFill>
                <a:schemeClr val="tx1"/>
              </a:solidFill>
              <a:round/>
              <a:headEnd/>
              <a:tailEnd/>
            </a:ln>
          </p:spPr>
          <p:txBody>
            <a:bodyPr wrap="none"/>
            <a:lstStyle/>
            <a:p>
              <a:pPr algn="ctr"/>
              <a:endParaRPr lang="zh-CN" altLang="en-US"/>
            </a:p>
          </p:txBody>
        </p:sp>
        <p:pic>
          <p:nvPicPr>
            <p:cNvPr id="49166" name="Picture 3" descr="3T2T3"/>
            <p:cNvPicPr>
              <a:picLocks noChangeAspect="1" noChangeArrowheads="1"/>
            </p:cNvPicPr>
            <p:nvPr/>
          </p:nvPicPr>
          <p:blipFill>
            <a:blip r:embed="rId3" cstate="print"/>
            <a:srcRect/>
            <a:stretch>
              <a:fillRect/>
            </a:stretch>
          </p:blipFill>
          <p:spPr bwMode="auto">
            <a:xfrm>
              <a:off x="1000126" y="2124899"/>
              <a:ext cx="6858000" cy="2018476"/>
            </a:xfrm>
            <a:prstGeom prst="rect">
              <a:avLst/>
            </a:prstGeom>
            <a:noFill/>
            <a:ln w="9525">
              <a:noFill/>
              <a:miter lim="800000"/>
              <a:headEnd/>
              <a:tailEnd/>
            </a:ln>
          </p:spPr>
        </p:pic>
      </p:grpSp>
      <p:sp>
        <p:nvSpPr>
          <p:cNvPr id="12" name="Rectangle 5">
            <a:hlinkClick r:id="rId2" action="ppaction://hlinksldjump"/>
          </p:cNvPr>
          <p:cNvSpPr>
            <a:spLocks noChangeArrowheads="1"/>
          </p:cNvSpPr>
          <p:nvPr/>
        </p:nvSpPr>
        <p:spPr bwMode="auto">
          <a:xfrm>
            <a:off x="642939" y="3138736"/>
            <a:ext cx="8143875" cy="430887"/>
          </a:xfrm>
          <a:prstGeom prst="rect">
            <a:avLst/>
          </a:prstGeom>
          <a:noFill/>
          <a:ln w="9525">
            <a:noFill/>
            <a:miter lim="800000"/>
            <a:headEnd/>
            <a:tailEnd/>
          </a:ln>
        </p:spPr>
        <p:txBody>
          <a:bodyPr>
            <a:spAutoFit/>
          </a:bodyPr>
          <a:lstStyle/>
          <a:p>
            <a:pPr>
              <a:defRPr/>
            </a:pPr>
            <a:r>
              <a:rPr lang="zh-CN" altLang="en-US" sz="2200" dirty="0">
                <a:latin typeface="+mn-ea"/>
                <a:ea typeface="+mn-ea"/>
              </a:rPr>
              <a:t>（</a:t>
            </a:r>
            <a:r>
              <a:rPr lang="en-US" altLang="zh-CN" sz="2200" dirty="0">
                <a:latin typeface="+mn-ea"/>
                <a:ea typeface="+mn-ea"/>
              </a:rPr>
              <a:t>a</a:t>
            </a:r>
            <a:r>
              <a:rPr lang="zh-CN" altLang="en-US" sz="2200" dirty="0">
                <a:latin typeface="+mn-ea"/>
                <a:ea typeface="+mn-ea"/>
              </a:rPr>
              <a:t>）添加调零电路后，电路演变为差动减法电路</a:t>
            </a:r>
            <a:endParaRPr lang="zh-CN" altLang="en-US" sz="2200" dirty="0">
              <a:solidFill>
                <a:srgbClr val="0000CC"/>
              </a:solidFill>
              <a:latin typeface="+mn-ea"/>
              <a:ea typeface="+mn-ea"/>
            </a:endParaRPr>
          </a:p>
        </p:txBody>
      </p:sp>
      <p:sp>
        <p:nvSpPr>
          <p:cNvPr id="13" name="Rectangle 5">
            <a:hlinkClick r:id="rId2" action="ppaction://hlinksldjump"/>
          </p:cNvPr>
          <p:cNvSpPr>
            <a:spLocks noChangeArrowheads="1"/>
          </p:cNvSpPr>
          <p:nvPr/>
        </p:nvSpPr>
        <p:spPr bwMode="auto">
          <a:xfrm>
            <a:off x="642939" y="3426747"/>
            <a:ext cx="8143875" cy="430887"/>
          </a:xfrm>
          <a:prstGeom prst="rect">
            <a:avLst/>
          </a:prstGeom>
          <a:noFill/>
          <a:ln w="9525">
            <a:noFill/>
            <a:miter lim="800000"/>
            <a:headEnd/>
            <a:tailEnd/>
          </a:ln>
        </p:spPr>
        <p:txBody>
          <a:bodyPr>
            <a:spAutoFit/>
          </a:bodyPr>
          <a:lstStyle/>
          <a:p>
            <a:pPr>
              <a:defRPr/>
            </a:pPr>
            <a:r>
              <a:rPr lang="zh-CN" altLang="en-US" sz="2200" dirty="0">
                <a:latin typeface="+mn-ea"/>
                <a:ea typeface="+mn-ea"/>
              </a:rPr>
              <a:t>（</a:t>
            </a:r>
            <a:r>
              <a:rPr lang="en-US" altLang="zh-CN" sz="2200" dirty="0">
                <a:latin typeface="+mn-ea"/>
                <a:ea typeface="+mn-ea"/>
              </a:rPr>
              <a:t>b</a:t>
            </a:r>
            <a:r>
              <a:rPr lang="zh-CN" altLang="en-US" sz="2200" dirty="0">
                <a:latin typeface="+mn-ea"/>
                <a:ea typeface="+mn-ea"/>
              </a:rPr>
              <a:t>）引入调零电位器后，改变了电路的负反馈量。</a:t>
            </a:r>
          </a:p>
        </p:txBody>
      </p:sp>
      <p:sp>
        <p:nvSpPr>
          <p:cNvPr id="17" name="Rectangle 5">
            <a:hlinkClick r:id="rId2" action="ppaction://hlinksldjump"/>
          </p:cNvPr>
          <p:cNvSpPr>
            <a:spLocks noChangeArrowheads="1"/>
          </p:cNvSpPr>
          <p:nvPr/>
        </p:nvSpPr>
        <p:spPr bwMode="auto">
          <a:xfrm>
            <a:off x="428626" y="3874011"/>
            <a:ext cx="8501063" cy="769441"/>
          </a:xfrm>
          <a:prstGeom prst="rect">
            <a:avLst/>
          </a:prstGeom>
          <a:noFill/>
          <a:ln w="9525">
            <a:noFill/>
            <a:miter lim="800000"/>
            <a:headEnd/>
            <a:tailEnd/>
          </a:ln>
        </p:spPr>
        <p:txBody>
          <a:bodyPr>
            <a:spAutoFit/>
          </a:bodyPr>
          <a:lstStyle/>
          <a:p>
            <a:pPr>
              <a:defRPr/>
            </a:pPr>
            <a:r>
              <a:rPr lang="en-US" altLang="zh-CN" sz="2200" dirty="0">
                <a:solidFill>
                  <a:srgbClr val="C00000"/>
                </a:solidFill>
                <a:latin typeface="+mn-ea"/>
                <a:ea typeface="+mn-ea"/>
              </a:rPr>
              <a:t>【</a:t>
            </a:r>
            <a:r>
              <a:rPr lang="zh-CN" altLang="en-US" sz="2200" dirty="0">
                <a:solidFill>
                  <a:srgbClr val="C00000"/>
                </a:solidFill>
                <a:latin typeface="+mn-ea"/>
                <a:ea typeface="+mn-ea"/>
              </a:rPr>
              <a:t>例</a:t>
            </a:r>
            <a:r>
              <a:rPr lang="en-US" altLang="en-US" sz="2200" dirty="0">
                <a:solidFill>
                  <a:srgbClr val="C00000"/>
                </a:solidFill>
                <a:latin typeface="+mn-ea"/>
                <a:ea typeface="+mn-ea"/>
              </a:rPr>
              <a:t>3-2-2</a:t>
            </a:r>
            <a:r>
              <a:rPr lang="en-US" altLang="zh-CN" sz="2200" dirty="0">
                <a:solidFill>
                  <a:srgbClr val="C00000"/>
                </a:solidFill>
                <a:latin typeface="+mn-ea"/>
                <a:ea typeface="+mn-ea"/>
              </a:rPr>
              <a:t>】 </a:t>
            </a:r>
            <a:r>
              <a:rPr lang="zh-CN" altLang="en-US" sz="2200" dirty="0">
                <a:solidFill>
                  <a:srgbClr val="C00000"/>
                </a:solidFill>
                <a:latin typeface="+mn-ea"/>
                <a:ea typeface="+mn-ea"/>
              </a:rPr>
              <a:t>当前许多具有自归零、低漂移特性的新型集成运放已无须调零</a:t>
            </a:r>
            <a:r>
              <a:rPr lang="zh-CN" altLang="en-US" sz="2200" dirty="0" smtClean="0">
                <a:solidFill>
                  <a:srgbClr val="C00000"/>
                </a:solidFill>
                <a:latin typeface="+mn-ea"/>
                <a:ea typeface="+mn-ea"/>
              </a:rPr>
              <a:t>，如</a:t>
            </a:r>
            <a:r>
              <a:rPr lang="zh-CN" altLang="en-US" sz="2200" dirty="0">
                <a:solidFill>
                  <a:srgbClr val="C00000"/>
                </a:solidFill>
                <a:latin typeface="+mn-ea"/>
                <a:ea typeface="+mn-ea"/>
              </a:rPr>
              <a:t>零漂移集成运放</a:t>
            </a:r>
            <a:r>
              <a:rPr lang="en-US" altLang="en-US" sz="2200" dirty="0">
                <a:solidFill>
                  <a:srgbClr val="C00000"/>
                </a:solidFill>
                <a:latin typeface="+mn-ea"/>
                <a:ea typeface="+mn-ea"/>
              </a:rPr>
              <a:t>OPA378</a:t>
            </a:r>
            <a:r>
              <a:rPr lang="zh-CN" altLang="en-US" sz="2200" dirty="0">
                <a:solidFill>
                  <a:srgbClr val="C00000"/>
                </a:solidFill>
                <a:latin typeface="+mn-ea"/>
                <a:ea typeface="+mn-ea"/>
              </a:rPr>
              <a:t>的漂移仅为</a:t>
            </a:r>
            <a:r>
              <a:rPr lang="en-US" altLang="en-US" sz="2200" dirty="0">
                <a:solidFill>
                  <a:srgbClr val="C00000"/>
                </a:solidFill>
                <a:latin typeface="+mn-ea"/>
                <a:ea typeface="+mn-ea"/>
              </a:rPr>
              <a:t>0.1μV/</a:t>
            </a:r>
            <a:r>
              <a:rPr lang="zh-CN" altLang="en-US" sz="2200" dirty="0" smtClean="0">
                <a:solidFill>
                  <a:srgbClr val="C00000"/>
                </a:solidFill>
                <a:latin typeface="+mn-ea"/>
                <a:ea typeface="+mn-ea"/>
              </a:rPr>
              <a:t>℃。</a:t>
            </a:r>
            <a:endParaRPr lang="zh-CN" altLang="en-US" sz="2200" dirty="0">
              <a:solidFill>
                <a:srgbClr val="C00000"/>
              </a:solidFill>
              <a:latin typeface="+mn-ea"/>
              <a:ea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3"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642938" y="798190"/>
            <a:ext cx="7643812" cy="2616052"/>
          </a:xfrm>
          <a:prstGeom prst="rect">
            <a:avLst/>
          </a:prstGeom>
          <a:noFill/>
          <a:ln w="9525">
            <a:noFill/>
            <a:miter lim="800000"/>
            <a:headEnd/>
            <a:tailEnd/>
          </a:ln>
        </p:spPr>
        <p:txBody>
          <a:bodyPr tIns="76176" bIns="76176" anchor="ctr">
            <a:spAutoFit/>
          </a:bodyPr>
          <a:lstStyle/>
          <a:p>
            <a:pPr indent="255588" eaLnBrk="0" hangingPunct="0">
              <a:defRPr/>
            </a:pPr>
            <a:r>
              <a:rPr lang="zh-CN" sz="2800" dirty="0">
                <a:latin typeface="Arial" charset="0"/>
                <a:cs typeface="Times New Roman" pitchFamily="18" charset="0"/>
              </a:rPr>
              <a:t>学习要点：</a:t>
            </a:r>
          </a:p>
          <a:p>
            <a:pPr>
              <a:defRPr/>
            </a:pPr>
            <a:endParaRPr lang="en-US" altLang="zh-CN" sz="2800" dirty="0"/>
          </a:p>
          <a:p>
            <a:pPr>
              <a:spcAft>
                <a:spcPts val="1200"/>
              </a:spcAft>
              <a:defRPr/>
            </a:pPr>
            <a:r>
              <a:rPr lang="zh-CN" altLang="en-US" sz="2800" dirty="0">
                <a:latin typeface="+mn-ea"/>
                <a:ea typeface="+mn-ea"/>
              </a:rPr>
              <a:t>（</a:t>
            </a:r>
            <a:r>
              <a:rPr lang="en-US" sz="2800" dirty="0">
                <a:latin typeface="+mn-ea"/>
                <a:ea typeface="+mn-ea"/>
              </a:rPr>
              <a:t>1</a:t>
            </a:r>
            <a:r>
              <a:rPr lang="zh-CN" altLang="en-US" sz="2800" dirty="0">
                <a:latin typeface="+mn-ea"/>
                <a:ea typeface="+mn-ea"/>
              </a:rPr>
              <a:t>）掌握常用模拟电路单元的结构。</a:t>
            </a:r>
          </a:p>
          <a:p>
            <a:pPr>
              <a:spcAft>
                <a:spcPts val="1200"/>
              </a:spcAft>
              <a:defRPr/>
            </a:pPr>
            <a:r>
              <a:rPr lang="zh-CN" altLang="en-US" sz="2800" dirty="0">
                <a:latin typeface="+mn-ea"/>
                <a:ea typeface="+mn-ea"/>
              </a:rPr>
              <a:t>（</a:t>
            </a:r>
            <a:r>
              <a:rPr lang="en-US" sz="2800" dirty="0">
                <a:latin typeface="+mn-ea"/>
                <a:ea typeface="+mn-ea"/>
              </a:rPr>
              <a:t>2</a:t>
            </a:r>
            <a:r>
              <a:rPr lang="zh-CN" altLang="en-US" sz="2800" dirty="0">
                <a:latin typeface="+mn-ea"/>
                <a:ea typeface="+mn-ea"/>
              </a:rPr>
              <a:t>）了解常用模拟电路的参数计算。</a:t>
            </a:r>
          </a:p>
          <a:p>
            <a:pPr>
              <a:spcAft>
                <a:spcPts val="1200"/>
              </a:spcAft>
              <a:defRPr/>
            </a:pPr>
            <a:r>
              <a:rPr lang="zh-CN" altLang="en-US" sz="2800" dirty="0">
                <a:latin typeface="+mn-ea"/>
                <a:ea typeface="+mn-ea"/>
              </a:rPr>
              <a:t>（</a:t>
            </a:r>
            <a:r>
              <a:rPr lang="en-US" sz="2800" dirty="0">
                <a:latin typeface="+mn-ea"/>
                <a:ea typeface="+mn-ea"/>
              </a:rPr>
              <a:t>3</a:t>
            </a:r>
            <a:r>
              <a:rPr lang="zh-CN" altLang="en-US" sz="2800" dirty="0">
                <a:latin typeface="+mn-ea"/>
                <a:ea typeface="+mn-ea"/>
              </a:rPr>
              <a:t>）熟悉简单模拟电路的基本设计方法</a:t>
            </a:r>
          </a:p>
        </p:txBody>
      </p:sp>
      <p:sp>
        <p:nvSpPr>
          <p:cNvPr id="33795" name="Rectangle 18"/>
          <p:cNvSpPr>
            <a:spLocks noChangeArrowheads="1"/>
          </p:cNvSpPr>
          <p:nvPr/>
        </p:nvSpPr>
        <p:spPr bwMode="auto">
          <a:xfrm>
            <a:off x="539750" y="0"/>
            <a:ext cx="8064500" cy="857250"/>
          </a:xfrm>
          <a:prstGeom prst="rect">
            <a:avLst/>
          </a:prstGeom>
          <a:noFill/>
          <a:ln w="9525">
            <a:noFill/>
            <a:miter lim="800000"/>
            <a:headEnd/>
            <a:tailEnd/>
          </a:ln>
        </p:spPr>
        <p:txBody>
          <a:bodyPr anchor="ctr"/>
          <a:lstStyle/>
          <a:p>
            <a:pPr algn="ctr"/>
            <a:r>
              <a:rPr lang="en-US" altLang="zh-CN" sz="3600">
                <a:solidFill>
                  <a:srgbClr val="CC0000"/>
                </a:solidFill>
                <a:latin typeface="Times New Roman" pitchFamily="18" charset="0"/>
                <a:ea typeface="楷体_GB2312" pitchFamily="49" charset="-122"/>
              </a:rPr>
              <a:t>3 </a:t>
            </a:r>
            <a:r>
              <a:rPr lang="zh-CN" altLang="en-US" sz="3600">
                <a:solidFill>
                  <a:srgbClr val="CC0000"/>
                </a:solidFill>
                <a:latin typeface="Times New Roman" pitchFamily="18" charset="0"/>
                <a:ea typeface="楷体_GB2312" pitchFamily="49" charset="-122"/>
              </a:rPr>
              <a:t>模拟电路功能模块设计</a:t>
            </a: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矩形 2"/>
          <p:cNvSpPr>
            <a:spLocks noChangeArrowheads="1"/>
          </p:cNvSpPr>
          <p:nvPr/>
        </p:nvSpPr>
        <p:spPr bwMode="auto">
          <a:xfrm>
            <a:off x="642939" y="321469"/>
            <a:ext cx="5420074" cy="523220"/>
          </a:xfrm>
          <a:prstGeom prst="rect">
            <a:avLst/>
          </a:prstGeom>
          <a:noFill/>
          <a:ln w="9525">
            <a:noFill/>
            <a:miter lim="800000"/>
            <a:headEnd/>
            <a:tailEnd/>
          </a:ln>
        </p:spPr>
        <p:txBody>
          <a:bodyPr wrap="none">
            <a:spAutoFit/>
          </a:bodyPr>
          <a:lstStyle/>
          <a:p>
            <a:r>
              <a:rPr lang="en-US" altLang="zh-CN" sz="2800" kern="0" dirty="0">
                <a:solidFill>
                  <a:srgbClr val="FF0000"/>
                </a:solidFill>
                <a:latin typeface="+mj-ea"/>
                <a:ea typeface="+mj-ea"/>
              </a:rPr>
              <a:t>3.2.4  </a:t>
            </a:r>
            <a:r>
              <a:rPr lang="zh-CN" altLang="en-US" sz="2800" kern="0" dirty="0">
                <a:solidFill>
                  <a:srgbClr val="FF0000"/>
                </a:solidFill>
                <a:latin typeface="+mj-ea"/>
                <a:ea typeface="+mj-ea"/>
              </a:rPr>
              <a:t>集成运放的负载驱动能力</a:t>
            </a:r>
          </a:p>
        </p:txBody>
      </p:sp>
      <p:sp>
        <p:nvSpPr>
          <p:cNvPr id="50179" name="Rectangle 5">
            <a:hlinkClick r:id="rId3" action="ppaction://hlinksldjump"/>
          </p:cNvPr>
          <p:cNvSpPr>
            <a:spLocks noChangeArrowheads="1"/>
          </p:cNvSpPr>
          <p:nvPr/>
        </p:nvSpPr>
        <p:spPr bwMode="auto">
          <a:xfrm>
            <a:off x="-142908" y="857238"/>
            <a:ext cx="8858250" cy="446276"/>
          </a:xfrm>
          <a:prstGeom prst="rect">
            <a:avLst/>
          </a:prstGeom>
          <a:noFill/>
          <a:ln w="9525">
            <a:noFill/>
            <a:miter lim="800000"/>
            <a:headEnd/>
            <a:tailEnd/>
          </a:ln>
        </p:spPr>
        <p:txBody>
          <a:bodyPr>
            <a:spAutoFit/>
          </a:bodyPr>
          <a:lstStyle/>
          <a:p>
            <a:pPr>
              <a:defRPr/>
            </a:pPr>
            <a:r>
              <a:rPr lang="zh-CN" altLang="en-US" sz="2300" dirty="0" smtClean="0">
                <a:solidFill>
                  <a:srgbClr val="0000CC"/>
                </a:solidFill>
                <a:latin typeface="+mn-ea"/>
                <a:ea typeface="+mn-ea"/>
              </a:rPr>
              <a:t>      集成</a:t>
            </a:r>
            <a:r>
              <a:rPr lang="zh-CN" altLang="en-US" sz="2300" dirty="0">
                <a:solidFill>
                  <a:srgbClr val="0000CC"/>
                </a:solidFill>
                <a:latin typeface="+mn-ea"/>
                <a:ea typeface="+mn-ea"/>
              </a:rPr>
              <a:t>运</a:t>
            </a:r>
            <a:r>
              <a:rPr lang="zh-CN" altLang="en-US" sz="2300" dirty="0" smtClean="0">
                <a:solidFill>
                  <a:srgbClr val="0000CC"/>
                </a:solidFill>
                <a:latin typeface="+mn-ea"/>
                <a:ea typeface="+mn-ea"/>
              </a:rPr>
              <a:t>放输出电流很小</a:t>
            </a:r>
            <a:r>
              <a:rPr lang="zh-CN" altLang="en-US" sz="2300" dirty="0">
                <a:solidFill>
                  <a:srgbClr val="0000CC"/>
                </a:solidFill>
                <a:latin typeface="+mn-ea"/>
                <a:ea typeface="+mn-ea"/>
              </a:rPr>
              <a:t>，</a:t>
            </a:r>
            <a:r>
              <a:rPr lang="zh-CN" altLang="en-US" sz="2300" dirty="0" smtClean="0">
                <a:solidFill>
                  <a:srgbClr val="0000CC"/>
                </a:solidFill>
                <a:latin typeface="+mn-ea"/>
                <a:ea typeface="+mn-ea"/>
              </a:rPr>
              <a:t>一般仅能驱动</a:t>
            </a:r>
            <a:r>
              <a:rPr lang="en-US" altLang="zh-CN" sz="2300" dirty="0">
                <a:solidFill>
                  <a:srgbClr val="0000CC"/>
                </a:solidFill>
                <a:latin typeface="+mn-ea"/>
                <a:ea typeface="+mn-ea"/>
              </a:rPr>
              <a:t>10mA</a:t>
            </a:r>
            <a:r>
              <a:rPr lang="zh-CN" altLang="en-US" sz="2300" dirty="0">
                <a:solidFill>
                  <a:srgbClr val="0000CC"/>
                </a:solidFill>
                <a:latin typeface="+mn-ea"/>
                <a:ea typeface="+mn-ea"/>
              </a:rPr>
              <a:t>以内的阻性负载。</a:t>
            </a:r>
          </a:p>
        </p:txBody>
      </p:sp>
      <p:sp>
        <p:nvSpPr>
          <p:cNvPr id="14" name="Rectangle 13"/>
          <p:cNvSpPr>
            <a:spLocks noChangeArrowheads="1"/>
          </p:cNvSpPr>
          <p:nvPr/>
        </p:nvSpPr>
        <p:spPr bwMode="auto">
          <a:xfrm>
            <a:off x="142844" y="1214428"/>
            <a:ext cx="8429625" cy="461665"/>
          </a:xfrm>
          <a:prstGeom prst="rect">
            <a:avLst/>
          </a:prstGeom>
          <a:noFill/>
          <a:ln w="12700" cap="sq">
            <a:noFill/>
            <a:miter lim="800000"/>
            <a:headEnd type="none" w="sm" len="sm"/>
            <a:tailEnd type="none" w="sm" len="sm"/>
          </a:ln>
        </p:spPr>
        <p:txBody>
          <a:bodyPr>
            <a:spAutoFit/>
          </a:bodyPr>
          <a:lstStyle/>
          <a:p>
            <a:pPr>
              <a:defRPr/>
            </a:pPr>
            <a:r>
              <a:rPr lang="zh-CN" altLang="en-US" sz="2400" dirty="0" smtClean="0">
                <a:latin typeface="+mn-ea"/>
                <a:ea typeface="+mn-ea"/>
              </a:rPr>
              <a:t>    </a:t>
            </a:r>
            <a:r>
              <a:rPr lang="zh-CN" altLang="en-US" sz="2400" u="sng" dirty="0" smtClean="0">
                <a:latin typeface="+mn-ea"/>
                <a:ea typeface="+mn-ea"/>
              </a:rPr>
              <a:t>提高集成运放驱动负载能力</a:t>
            </a:r>
            <a:r>
              <a:rPr lang="zh-CN" altLang="en-US" sz="2400" u="sng" dirty="0">
                <a:latin typeface="+mn-ea"/>
                <a:ea typeface="+mn-ea"/>
              </a:rPr>
              <a:t>的方法：</a:t>
            </a:r>
          </a:p>
        </p:txBody>
      </p:sp>
      <p:sp>
        <p:nvSpPr>
          <p:cNvPr id="50181"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0182"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50183"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50184"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50185"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7" name="Rectangle 5">
            <a:hlinkClick r:id="rId3" action="ppaction://hlinksldjump"/>
          </p:cNvPr>
          <p:cNvSpPr>
            <a:spLocks noChangeArrowheads="1"/>
          </p:cNvSpPr>
          <p:nvPr/>
        </p:nvSpPr>
        <p:spPr bwMode="auto">
          <a:xfrm>
            <a:off x="357189" y="3643313"/>
            <a:ext cx="8429625" cy="1107996"/>
          </a:xfrm>
          <a:prstGeom prst="rect">
            <a:avLst/>
          </a:prstGeom>
          <a:noFill/>
          <a:ln w="9525">
            <a:noFill/>
            <a:miter lim="800000"/>
            <a:headEnd/>
            <a:tailEnd/>
          </a:ln>
        </p:spPr>
        <p:txBody>
          <a:bodyPr>
            <a:spAutoFit/>
          </a:bodyPr>
          <a:lstStyle/>
          <a:p>
            <a:pPr>
              <a:defRPr/>
            </a:pPr>
            <a:r>
              <a:rPr lang="zh-CN" altLang="en-US" sz="2200" dirty="0" smtClean="0">
                <a:latin typeface="+mn-ea"/>
                <a:ea typeface="+mn-ea"/>
              </a:rPr>
              <a:t>    </a:t>
            </a:r>
            <a:r>
              <a:rPr lang="zh-CN" altLang="en-US" sz="2200" u="sng" dirty="0" smtClean="0">
                <a:latin typeface="+mn-ea"/>
                <a:ea typeface="+mn-ea"/>
              </a:rPr>
              <a:t>少量</a:t>
            </a:r>
            <a:r>
              <a:rPr lang="zh-CN" altLang="en-US" sz="2200" u="sng" dirty="0">
                <a:latin typeface="+mn-ea"/>
                <a:ea typeface="+mn-ea"/>
              </a:rPr>
              <a:t>集成运放驱动负载的能力较强，</a:t>
            </a:r>
            <a:r>
              <a:rPr lang="zh-CN" altLang="en-US" sz="2200" u="sng" dirty="0" smtClean="0">
                <a:latin typeface="+mn-ea"/>
                <a:ea typeface="+mn-ea"/>
              </a:rPr>
              <a:t>可输出</a:t>
            </a:r>
            <a:r>
              <a:rPr lang="zh-CN" altLang="en-US" sz="2200" u="sng" dirty="0">
                <a:latin typeface="+mn-ea"/>
                <a:ea typeface="+mn-ea"/>
              </a:rPr>
              <a:t>几百</a:t>
            </a:r>
            <a:r>
              <a:rPr lang="en-US" sz="2200" u="sng" dirty="0" err="1">
                <a:latin typeface="+mn-ea"/>
                <a:ea typeface="+mn-ea"/>
              </a:rPr>
              <a:t>mA</a:t>
            </a:r>
            <a:r>
              <a:rPr lang="zh-CN" altLang="en-US" sz="2200" u="sng" dirty="0">
                <a:latin typeface="+mn-ea"/>
                <a:ea typeface="+mn-ea"/>
              </a:rPr>
              <a:t>以上的</a:t>
            </a:r>
            <a:r>
              <a:rPr lang="zh-CN" altLang="en-US" sz="2200" u="sng" dirty="0" smtClean="0">
                <a:latin typeface="+mn-ea"/>
                <a:ea typeface="+mn-ea"/>
              </a:rPr>
              <a:t>电流；如</a:t>
            </a:r>
            <a:r>
              <a:rPr lang="en-US" sz="2200" u="sng" dirty="0">
                <a:latin typeface="+mn-ea"/>
                <a:ea typeface="+mn-ea"/>
              </a:rPr>
              <a:t>TLV4111</a:t>
            </a:r>
            <a:r>
              <a:rPr lang="zh-CN" altLang="en-US" sz="2200" u="sng" dirty="0">
                <a:latin typeface="+mn-ea"/>
                <a:ea typeface="+mn-ea"/>
              </a:rPr>
              <a:t>在</a:t>
            </a:r>
            <a:r>
              <a:rPr lang="en-US" sz="2200" u="sng" dirty="0">
                <a:latin typeface="+mn-ea"/>
                <a:ea typeface="+mn-ea"/>
              </a:rPr>
              <a:t>6V</a:t>
            </a:r>
            <a:r>
              <a:rPr lang="zh-CN" altLang="en-US" sz="2200" u="sng" dirty="0" smtClean="0">
                <a:latin typeface="+mn-ea"/>
                <a:ea typeface="+mn-ea"/>
              </a:rPr>
              <a:t>电源电压时，可输出</a:t>
            </a:r>
            <a:r>
              <a:rPr lang="en-US" sz="2200" u="sng" dirty="0" smtClean="0">
                <a:latin typeface="+mn-ea"/>
                <a:ea typeface="+mn-ea"/>
              </a:rPr>
              <a:t>500mA</a:t>
            </a:r>
            <a:r>
              <a:rPr lang="zh-CN" altLang="en-US" sz="2200" u="sng" dirty="0" smtClean="0">
                <a:latin typeface="+mn-ea"/>
                <a:ea typeface="+mn-ea"/>
              </a:rPr>
              <a:t>的电流；</a:t>
            </a:r>
            <a:r>
              <a:rPr lang="en-US" sz="2200" u="sng" dirty="0" smtClean="0">
                <a:latin typeface="+mn-ea"/>
                <a:ea typeface="+mn-ea"/>
              </a:rPr>
              <a:t>LM12</a:t>
            </a:r>
            <a:r>
              <a:rPr lang="zh-CN" altLang="en-US" sz="2200" u="sng" dirty="0">
                <a:latin typeface="+mn-ea"/>
                <a:ea typeface="+mn-ea"/>
              </a:rPr>
              <a:t>、</a:t>
            </a:r>
            <a:r>
              <a:rPr lang="en-US" sz="2200" u="sng" dirty="0">
                <a:latin typeface="+mn-ea"/>
                <a:ea typeface="+mn-ea"/>
              </a:rPr>
              <a:t>OPA501</a:t>
            </a:r>
            <a:r>
              <a:rPr lang="zh-CN" altLang="en-US" sz="2200" u="sng" dirty="0">
                <a:latin typeface="+mn-ea"/>
                <a:ea typeface="+mn-ea"/>
              </a:rPr>
              <a:t>等功率运放</a:t>
            </a:r>
            <a:r>
              <a:rPr lang="zh-CN" altLang="en-US" sz="2200" u="sng" dirty="0" smtClean="0">
                <a:latin typeface="+mn-ea"/>
                <a:ea typeface="+mn-ea"/>
              </a:rPr>
              <a:t>可输出</a:t>
            </a:r>
            <a:r>
              <a:rPr lang="en-US" sz="2200" u="sng" dirty="0">
                <a:latin typeface="+mn-ea"/>
                <a:ea typeface="+mn-ea"/>
              </a:rPr>
              <a:t>±10A</a:t>
            </a:r>
            <a:r>
              <a:rPr lang="zh-CN" altLang="en-US" sz="2200" u="sng" dirty="0">
                <a:latin typeface="+mn-ea"/>
                <a:ea typeface="+mn-ea"/>
              </a:rPr>
              <a:t>的电流，</a:t>
            </a:r>
            <a:r>
              <a:rPr lang="zh-CN" altLang="en-US" sz="2200" u="sng" dirty="0" smtClean="0">
                <a:latin typeface="+mn-ea"/>
                <a:ea typeface="+mn-ea"/>
              </a:rPr>
              <a:t>但价格昂贵</a:t>
            </a:r>
            <a:r>
              <a:rPr lang="zh-CN" altLang="en-US" sz="2200" u="sng" dirty="0">
                <a:latin typeface="+mn-ea"/>
                <a:ea typeface="+mn-ea"/>
              </a:rPr>
              <a:t>且难以购得。</a:t>
            </a:r>
            <a:endParaRPr lang="zh-CN" altLang="en-US" sz="2200" u="sng" dirty="0">
              <a:solidFill>
                <a:srgbClr val="0000CC"/>
              </a:solidFill>
              <a:latin typeface="+mn-ea"/>
              <a:ea typeface="+mn-ea"/>
            </a:endParaRPr>
          </a:p>
        </p:txBody>
      </p:sp>
      <p:grpSp>
        <p:nvGrpSpPr>
          <p:cNvPr id="2" name="组合 15"/>
          <p:cNvGrpSpPr>
            <a:grpSpLocks/>
          </p:cNvGrpSpPr>
          <p:nvPr/>
        </p:nvGrpSpPr>
        <p:grpSpPr bwMode="auto">
          <a:xfrm>
            <a:off x="1071565" y="2339580"/>
            <a:ext cx="3143246" cy="1232302"/>
            <a:chOff x="1071538" y="2928934"/>
            <a:chExt cx="3500462" cy="1928826"/>
          </a:xfrm>
        </p:grpSpPr>
        <p:sp>
          <p:nvSpPr>
            <p:cNvPr id="50193" name="矩形 14"/>
            <p:cNvSpPr>
              <a:spLocks noChangeArrowheads="1"/>
            </p:cNvSpPr>
            <p:nvPr/>
          </p:nvSpPr>
          <p:spPr bwMode="auto">
            <a:xfrm>
              <a:off x="1071538" y="2928934"/>
              <a:ext cx="3500462" cy="1928826"/>
            </a:xfrm>
            <a:prstGeom prst="rect">
              <a:avLst/>
            </a:prstGeom>
            <a:solidFill>
              <a:schemeClr val="bg1"/>
            </a:solidFill>
            <a:ln w="9525" algn="ctr">
              <a:solidFill>
                <a:schemeClr val="tx1"/>
              </a:solidFill>
              <a:round/>
              <a:headEnd/>
              <a:tailEnd/>
            </a:ln>
          </p:spPr>
          <p:txBody>
            <a:bodyPr wrap="none"/>
            <a:lstStyle/>
            <a:p>
              <a:pPr algn="ctr"/>
              <a:endParaRPr lang="zh-CN" altLang="en-US"/>
            </a:p>
          </p:txBody>
        </p:sp>
        <p:pic>
          <p:nvPicPr>
            <p:cNvPr id="50194" name="Picture 2" descr="3T2T4"/>
            <p:cNvPicPr>
              <a:picLocks noChangeAspect="1" noChangeArrowheads="1"/>
            </p:cNvPicPr>
            <p:nvPr/>
          </p:nvPicPr>
          <p:blipFill>
            <a:blip r:embed="rId4" cstate="print"/>
            <a:srcRect/>
            <a:stretch>
              <a:fillRect/>
            </a:stretch>
          </p:blipFill>
          <p:spPr bwMode="auto">
            <a:xfrm>
              <a:off x="1214438" y="3071812"/>
              <a:ext cx="3286125" cy="1677987"/>
            </a:xfrm>
            <a:prstGeom prst="rect">
              <a:avLst/>
            </a:prstGeom>
            <a:noFill/>
            <a:ln w="9525">
              <a:noFill/>
              <a:miter lim="800000"/>
              <a:headEnd/>
              <a:tailEnd/>
            </a:ln>
          </p:spPr>
        </p:pic>
      </p:grpSp>
      <p:sp>
        <p:nvSpPr>
          <p:cNvPr id="18" name="Rectangle 13"/>
          <p:cNvSpPr>
            <a:spLocks noChangeArrowheads="1"/>
          </p:cNvSpPr>
          <p:nvPr/>
        </p:nvSpPr>
        <p:spPr bwMode="auto">
          <a:xfrm>
            <a:off x="285750" y="1607344"/>
            <a:ext cx="5715000" cy="430887"/>
          </a:xfrm>
          <a:prstGeom prst="rect">
            <a:avLst/>
          </a:prstGeom>
          <a:noFill/>
          <a:ln w="12700" cap="sq">
            <a:noFill/>
            <a:miter lim="800000"/>
            <a:headEnd type="none" w="sm" len="sm"/>
            <a:tailEnd type="none" w="sm" len="sm"/>
          </a:ln>
        </p:spPr>
        <p:txBody>
          <a:bodyPr>
            <a:spAutoFit/>
          </a:bodyPr>
          <a:lstStyle/>
          <a:p>
            <a:pPr>
              <a:defRPr/>
            </a:pPr>
            <a:r>
              <a:rPr lang="zh-CN" altLang="en-US" sz="2200" dirty="0">
                <a:solidFill>
                  <a:srgbClr val="C00000"/>
                </a:solidFill>
                <a:latin typeface="+mn-ea"/>
                <a:ea typeface="+mn-ea"/>
              </a:rPr>
              <a:t>♥采用三极管、</a:t>
            </a:r>
            <a:r>
              <a:rPr lang="en-US" sz="2200" dirty="0">
                <a:solidFill>
                  <a:srgbClr val="C00000"/>
                </a:solidFill>
                <a:latin typeface="+mn-ea"/>
                <a:ea typeface="+mn-ea"/>
              </a:rPr>
              <a:t>MOSFET</a:t>
            </a:r>
            <a:r>
              <a:rPr lang="zh-CN" altLang="en-US" sz="2200" dirty="0">
                <a:solidFill>
                  <a:srgbClr val="C00000"/>
                </a:solidFill>
                <a:latin typeface="+mn-ea"/>
                <a:ea typeface="+mn-ea"/>
              </a:rPr>
              <a:t>扩展输出电流；</a:t>
            </a:r>
          </a:p>
        </p:txBody>
      </p:sp>
      <p:sp>
        <p:nvSpPr>
          <p:cNvPr id="20" name="Rectangle 13"/>
          <p:cNvSpPr>
            <a:spLocks noChangeArrowheads="1"/>
          </p:cNvSpPr>
          <p:nvPr/>
        </p:nvSpPr>
        <p:spPr bwMode="auto">
          <a:xfrm>
            <a:off x="285751" y="1928813"/>
            <a:ext cx="6429375" cy="430887"/>
          </a:xfrm>
          <a:prstGeom prst="rect">
            <a:avLst/>
          </a:prstGeom>
          <a:noFill/>
          <a:ln w="12700" cap="sq">
            <a:noFill/>
            <a:miter lim="800000"/>
            <a:headEnd type="none" w="sm" len="sm"/>
            <a:tailEnd type="none" w="sm" len="sm"/>
          </a:ln>
        </p:spPr>
        <p:txBody>
          <a:bodyPr>
            <a:spAutoFit/>
          </a:bodyPr>
          <a:lstStyle/>
          <a:p>
            <a:pPr>
              <a:defRPr/>
            </a:pPr>
            <a:r>
              <a:rPr lang="zh-CN" altLang="en-US" sz="2200" dirty="0">
                <a:solidFill>
                  <a:srgbClr val="C00000"/>
                </a:solidFill>
                <a:latin typeface="+mn-ea"/>
                <a:ea typeface="+mn-ea"/>
              </a:rPr>
              <a:t>♥同一芯片内部多只运放单元输出端并联。</a:t>
            </a:r>
          </a:p>
        </p:txBody>
      </p:sp>
      <p:grpSp>
        <p:nvGrpSpPr>
          <p:cNvPr id="3" name="组合 20"/>
          <p:cNvGrpSpPr>
            <a:grpSpLocks/>
          </p:cNvGrpSpPr>
          <p:nvPr/>
        </p:nvGrpSpPr>
        <p:grpSpPr bwMode="auto">
          <a:xfrm>
            <a:off x="5500694" y="1714501"/>
            <a:ext cx="3428994" cy="1785944"/>
            <a:chOff x="5429256" y="2285992"/>
            <a:chExt cx="3500462" cy="2500330"/>
          </a:xfrm>
        </p:grpSpPr>
        <p:sp>
          <p:nvSpPr>
            <p:cNvPr id="50191" name="矩形 18"/>
            <p:cNvSpPr>
              <a:spLocks noChangeArrowheads="1"/>
            </p:cNvSpPr>
            <p:nvPr/>
          </p:nvSpPr>
          <p:spPr bwMode="auto">
            <a:xfrm>
              <a:off x="5429256" y="2285992"/>
              <a:ext cx="3500462" cy="2500330"/>
            </a:xfrm>
            <a:prstGeom prst="rect">
              <a:avLst/>
            </a:prstGeom>
            <a:solidFill>
              <a:schemeClr val="bg1"/>
            </a:solidFill>
            <a:ln w="9525" algn="ctr">
              <a:solidFill>
                <a:schemeClr val="tx1"/>
              </a:solidFill>
              <a:round/>
              <a:headEnd/>
              <a:tailEnd/>
            </a:ln>
          </p:spPr>
          <p:txBody>
            <a:bodyPr wrap="none"/>
            <a:lstStyle/>
            <a:p>
              <a:pPr algn="ctr"/>
              <a:endParaRPr lang="zh-CN" altLang="en-US"/>
            </a:p>
          </p:txBody>
        </p:sp>
        <p:pic>
          <p:nvPicPr>
            <p:cNvPr id="50192" name="Picture 3" descr="3T2T5"/>
            <p:cNvPicPr>
              <a:picLocks noChangeAspect="1" noChangeArrowheads="1"/>
            </p:cNvPicPr>
            <p:nvPr/>
          </p:nvPicPr>
          <p:blipFill>
            <a:blip r:embed="rId5" cstate="print"/>
            <a:srcRect/>
            <a:stretch>
              <a:fillRect/>
            </a:stretch>
          </p:blipFill>
          <p:spPr bwMode="auto">
            <a:xfrm>
              <a:off x="5500688" y="2428875"/>
              <a:ext cx="3375025" cy="2311400"/>
            </a:xfrm>
            <a:prstGeom prst="rect">
              <a:avLst/>
            </a:prstGeom>
            <a:noFill/>
            <a:ln w="9525">
              <a:noFill/>
              <a:miter lim="800000"/>
              <a:headEnd/>
              <a:tailEnd/>
            </a:ln>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wipe(left)">
                                      <p:cBhvr>
                                        <p:cTn id="7" dur="500"/>
                                        <p:tgtEl>
                                          <p:spTgt spid="501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p:bldP spid="14" grpId="0"/>
      <p:bldP spid="17" grpId="0"/>
      <p:bldP spid="1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145588" cy="5143500"/>
        </p:xfrm>
        <a:graphic>
          <a:graphicData uri="http://schemas.openxmlformats.org/presentationml/2006/ole">
            <p:oleObj spid="_x0000_s100354" name="幻灯片" r:id="rId3" imgW="3697200" imgH="2079000" progId="PowerPoint.Slide.12">
              <p:embed/>
            </p:oleObj>
          </a:graphicData>
        </a:graphic>
      </p:graphicFrame>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矩形 2"/>
          <p:cNvSpPr>
            <a:spLocks noChangeArrowheads="1"/>
          </p:cNvSpPr>
          <p:nvPr/>
        </p:nvSpPr>
        <p:spPr bwMode="auto">
          <a:xfrm>
            <a:off x="642938" y="321469"/>
            <a:ext cx="5059398" cy="523220"/>
          </a:xfrm>
          <a:prstGeom prst="rect">
            <a:avLst/>
          </a:prstGeom>
          <a:noFill/>
          <a:ln w="9525">
            <a:noFill/>
            <a:miter lim="800000"/>
            <a:headEnd/>
            <a:tailEnd/>
          </a:ln>
        </p:spPr>
        <p:txBody>
          <a:bodyPr wrap="square">
            <a:spAutoFit/>
          </a:bodyPr>
          <a:lstStyle/>
          <a:p>
            <a:r>
              <a:rPr lang="en-US" altLang="zh-CN" sz="2800" kern="0" dirty="0" smtClean="0">
                <a:solidFill>
                  <a:srgbClr val="FF0000"/>
                </a:solidFill>
                <a:latin typeface="+mj-ea"/>
                <a:ea typeface="+mj-ea"/>
              </a:rPr>
              <a:t>3.3.1  </a:t>
            </a:r>
            <a:r>
              <a:rPr lang="zh-CN" altLang="en-US" sz="2800" kern="0" dirty="0" smtClean="0">
                <a:solidFill>
                  <a:srgbClr val="FF0000"/>
                </a:solidFill>
                <a:latin typeface="+mj-ea"/>
                <a:ea typeface="+mj-ea"/>
              </a:rPr>
              <a:t>同相</a:t>
            </a:r>
            <a:r>
              <a:rPr lang="zh-CN" altLang="en-US" sz="2800" kern="0" dirty="0">
                <a:solidFill>
                  <a:srgbClr val="FF0000"/>
                </a:solidFill>
                <a:latin typeface="+mj-ea"/>
                <a:ea typeface="+mj-ea"/>
              </a:rPr>
              <a:t>比例运算放大</a:t>
            </a:r>
            <a:r>
              <a:rPr lang="zh-CN" altLang="en-US" sz="2800" kern="0" dirty="0" smtClean="0">
                <a:solidFill>
                  <a:srgbClr val="FF0000"/>
                </a:solidFill>
                <a:latin typeface="+mj-ea"/>
                <a:ea typeface="+mj-ea"/>
              </a:rPr>
              <a:t>电路</a:t>
            </a:r>
            <a:endParaRPr lang="zh-CN" altLang="en-US" sz="2800" kern="0" dirty="0">
              <a:solidFill>
                <a:srgbClr val="FF0000"/>
              </a:solidFill>
              <a:latin typeface="+mj-ea"/>
              <a:ea typeface="+mj-ea"/>
            </a:endParaRPr>
          </a:p>
        </p:txBody>
      </p:sp>
      <p:sp>
        <p:nvSpPr>
          <p:cNvPr id="2055"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056"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2057"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2058"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2059"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pSp>
        <p:nvGrpSpPr>
          <p:cNvPr id="2" name="组合 19"/>
          <p:cNvGrpSpPr>
            <a:grpSpLocks/>
          </p:cNvGrpSpPr>
          <p:nvPr/>
        </p:nvGrpSpPr>
        <p:grpSpPr bwMode="auto">
          <a:xfrm>
            <a:off x="4429125" y="1071552"/>
            <a:ext cx="4286250" cy="2411015"/>
            <a:chOff x="4429124" y="1785926"/>
            <a:chExt cx="4286280" cy="3214710"/>
          </a:xfrm>
        </p:grpSpPr>
        <p:sp>
          <p:nvSpPr>
            <p:cNvPr id="2067" name="矩形 18"/>
            <p:cNvSpPr>
              <a:spLocks noChangeArrowheads="1"/>
            </p:cNvSpPr>
            <p:nvPr/>
          </p:nvSpPr>
          <p:spPr bwMode="auto">
            <a:xfrm>
              <a:off x="4429124" y="1785926"/>
              <a:ext cx="4286280" cy="3214710"/>
            </a:xfrm>
            <a:prstGeom prst="rect">
              <a:avLst/>
            </a:prstGeom>
            <a:solidFill>
              <a:schemeClr val="bg1"/>
            </a:solidFill>
            <a:ln w="9525" algn="ctr">
              <a:solidFill>
                <a:schemeClr val="tx1"/>
              </a:solidFill>
              <a:round/>
              <a:headEnd/>
              <a:tailEnd/>
            </a:ln>
          </p:spPr>
          <p:txBody>
            <a:bodyPr wrap="none"/>
            <a:lstStyle/>
            <a:p>
              <a:pPr algn="ctr"/>
              <a:endParaRPr lang="zh-CN" altLang="en-US"/>
            </a:p>
          </p:txBody>
        </p:sp>
        <p:pic>
          <p:nvPicPr>
            <p:cNvPr id="2068" name="Picture 3"/>
            <p:cNvPicPr>
              <a:picLocks noChangeAspect="1" noChangeArrowheads="1"/>
            </p:cNvPicPr>
            <p:nvPr/>
          </p:nvPicPr>
          <p:blipFill>
            <a:blip r:embed="rId4" cstate="print"/>
            <a:srcRect/>
            <a:stretch>
              <a:fillRect/>
            </a:stretch>
          </p:blipFill>
          <p:spPr bwMode="auto">
            <a:xfrm>
              <a:off x="4572000" y="1857375"/>
              <a:ext cx="4048125" cy="3000375"/>
            </a:xfrm>
            <a:prstGeom prst="rect">
              <a:avLst/>
            </a:prstGeom>
            <a:noFill/>
            <a:ln w="9525">
              <a:noFill/>
              <a:miter lim="800000"/>
              <a:headEnd/>
              <a:tailEnd/>
            </a:ln>
          </p:spPr>
        </p:pic>
      </p:grpSp>
      <p:sp>
        <p:nvSpPr>
          <p:cNvPr id="2061" name="矩形 18"/>
          <p:cNvSpPr>
            <a:spLocks noChangeArrowheads="1"/>
          </p:cNvSpPr>
          <p:nvPr/>
        </p:nvSpPr>
        <p:spPr bwMode="auto">
          <a:xfrm>
            <a:off x="785814" y="1071552"/>
            <a:ext cx="2350323" cy="461665"/>
          </a:xfrm>
          <a:prstGeom prst="rect">
            <a:avLst/>
          </a:prstGeom>
          <a:noFill/>
          <a:ln w="9525">
            <a:noFill/>
            <a:miter lim="800000"/>
            <a:headEnd/>
            <a:tailEnd/>
          </a:ln>
        </p:spPr>
        <p:txBody>
          <a:bodyPr wrap="none">
            <a:spAutoFit/>
          </a:bodyPr>
          <a:lstStyle/>
          <a:p>
            <a:r>
              <a:rPr lang="zh-CN" altLang="en-US" sz="2400" dirty="0">
                <a:solidFill>
                  <a:srgbClr val="0000CC"/>
                </a:solidFill>
              </a:rPr>
              <a:t>根据虚短和虚断</a:t>
            </a:r>
          </a:p>
        </p:txBody>
      </p:sp>
      <p:graphicFrame>
        <p:nvGraphicFramePr>
          <p:cNvPr id="100359" name="Object 7"/>
          <p:cNvGraphicFramePr>
            <a:graphicFrameLocks noChangeAspect="1"/>
          </p:cNvGraphicFramePr>
          <p:nvPr/>
        </p:nvGraphicFramePr>
        <p:xfrm>
          <a:off x="628651" y="1643056"/>
          <a:ext cx="3673475" cy="753665"/>
        </p:xfrm>
        <a:graphic>
          <a:graphicData uri="http://schemas.openxmlformats.org/presentationml/2006/ole">
            <p:oleObj spid="_x0000_s2050" name="公式" r:id="rId5" imgW="1587240" imgH="431640" progId="Equation.3">
              <p:embed/>
            </p:oleObj>
          </a:graphicData>
        </a:graphic>
      </p:graphicFrame>
      <p:sp>
        <p:nvSpPr>
          <p:cNvPr id="2062"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pSp>
        <p:nvGrpSpPr>
          <p:cNvPr id="3" name="组合 24"/>
          <p:cNvGrpSpPr>
            <a:grpSpLocks/>
          </p:cNvGrpSpPr>
          <p:nvPr/>
        </p:nvGrpSpPr>
        <p:grpSpPr bwMode="auto">
          <a:xfrm>
            <a:off x="857250" y="2428873"/>
            <a:ext cx="2516188" cy="542598"/>
            <a:chOff x="-32" y="3562788"/>
            <a:chExt cx="2516444" cy="723468"/>
          </a:xfrm>
        </p:grpSpPr>
        <p:graphicFrame>
          <p:nvGraphicFramePr>
            <p:cNvPr id="2052" name="Object 6"/>
            <p:cNvGraphicFramePr>
              <a:graphicFrameLocks noChangeAspect="1"/>
            </p:cNvGraphicFramePr>
            <p:nvPr/>
          </p:nvGraphicFramePr>
          <p:xfrm>
            <a:off x="142844" y="3786190"/>
            <a:ext cx="400052" cy="500066"/>
          </p:xfrm>
          <a:graphic>
            <a:graphicData uri="http://schemas.openxmlformats.org/presentationml/2006/ole">
              <p:oleObj spid="_x0000_s2052" r:id="rId6" imgW="152334" imgH="190417" progId="Equation.DSMT4">
                <p:embed/>
              </p:oleObj>
            </a:graphicData>
          </a:graphic>
        </p:graphicFrame>
        <p:sp>
          <p:nvSpPr>
            <p:cNvPr id="2066" name="Rectangle 8"/>
            <p:cNvSpPr>
              <a:spLocks noChangeArrowheads="1"/>
            </p:cNvSpPr>
            <p:nvPr/>
          </p:nvSpPr>
          <p:spPr bwMode="auto">
            <a:xfrm>
              <a:off x="-32" y="3562788"/>
              <a:ext cx="2516444" cy="615557"/>
            </a:xfrm>
            <a:prstGeom prst="rect">
              <a:avLst/>
            </a:prstGeom>
            <a:noFill/>
            <a:ln w="9525">
              <a:noFill/>
              <a:miter lim="800000"/>
              <a:headEnd/>
              <a:tailEnd/>
            </a:ln>
          </p:spPr>
          <p:txBody>
            <a:bodyPr anchor="ctr">
              <a:spAutoFit/>
            </a:bodyPr>
            <a:lstStyle/>
            <a:p>
              <a:pPr eaLnBrk="0" hangingPunct="0"/>
              <a:r>
                <a:rPr lang="zh-CN" altLang="en-US" sz="2400" dirty="0">
                  <a:solidFill>
                    <a:srgbClr val="0000CC"/>
                  </a:solidFill>
                </a:rPr>
                <a:t>      为平衡电阻 </a:t>
              </a:r>
            </a:p>
          </p:txBody>
        </p:sp>
      </p:grpSp>
      <p:sp>
        <p:nvSpPr>
          <p:cNvPr id="2064"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aphicFrame>
        <p:nvGraphicFramePr>
          <p:cNvPr id="2051" name="Object 9"/>
          <p:cNvGraphicFramePr>
            <a:graphicFrameLocks noChangeAspect="1"/>
          </p:cNvGraphicFramePr>
          <p:nvPr/>
        </p:nvGraphicFramePr>
        <p:xfrm>
          <a:off x="1017574" y="3000378"/>
          <a:ext cx="1625600" cy="375047"/>
        </p:xfrm>
        <a:graphic>
          <a:graphicData uri="http://schemas.openxmlformats.org/presentationml/2006/ole">
            <p:oleObj spid="_x0000_s2051" r:id="rId7" imgW="622030" imgH="190417" progId="Equation.DSMT4">
              <p:embed/>
            </p:oleObj>
          </a:graphicData>
        </a:graphic>
      </p:graphicFrame>
      <p:sp>
        <p:nvSpPr>
          <p:cNvPr id="28" name="矩形 27"/>
          <p:cNvSpPr/>
          <p:nvPr/>
        </p:nvSpPr>
        <p:spPr>
          <a:xfrm>
            <a:off x="357158" y="3500444"/>
            <a:ext cx="8643938" cy="1200329"/>
          </a:xfrm>
          <a:prstGeom prst="rect">
            <a:avLst/>
          </a:prstGeom>
        </p:spPr>
        <p:txBody>
          <a:bodyPr wrap="square">
            <a:spAutoFit/>
          </a:bodyPr>
          <a:lstStyle/>
          <a:p>
            <a:pPr>
              <a:defRPr/>
            </a:pPr>
            <a:r>
              <a:rPr lang="zh-CN" altLang="en-US" sz="2400" dirty="0" smtClean="0">
                <a:solidFill>
                  <a:srgbClr val="C00000"/>
                </a:solidFill>
                <a:latin typeface="+mn-ea"/>
                <a:ea typeface="+mn-ea"/>
              </a:rPr>
              <a:t>    同相</a:t>
            </a:r>
            <a:r>
              <a:rPr lang="zh-CN" altLang="en-US" sz="2400" dirty="0">
                <a:solidFill>
                  <a:srgbClr val="C00000"/>
                </a:solidFill>
                <a:latin typeface="+mn-ea"/>
                <a:ea typeface="+mn-ea"/>
              </a:rPr>
              <a:t>比例运算放大电路具有很高的输入电阻与相对较低</a:t>
            </a:r>
            <a:r>
              <a:rPr lang="zh-CN" altLang="en-US" sz="2400" dirty="0" smtClean="0">
                <a:solidFill>
                  <a:srgbClr val="C00000"/>
                </a:solidFill>
                <a:latin typeface="+mn-ea"/>
                <a:ea typeface="+mn-ea"/>
              </a:rPr>
              <a:t>的输出电阻</a:t>
            </a:r>
            <a:r>
              <a:rPr lang="zh-CN" altLang="en-US" sz="2400" dirty="0">
                <a:solidFill>
                  <a:srgbClr val="C00000"/>
                </a:solidFill>
                <a:latin typeface="+mn-ea"/>
                <a:ea typeface="+mn-ea"/>
              </a:rPr>
              <a:t>，主要用于放大</a:t>
            </a:r>
            <a:r>
              <a:rPr lang="zh-CN" altLang="en-US" sz="2400" dirty="0" smtClean="0">
                <a:solidFill>
                  <a:srgbClr val="C00000"/>
                </a:solidFill>
                <a:latin typeface="+mn-ea"/>
                <a:ea typeface="+mn-ea"/>
              </a:rPr>
              <a:t>系统的中间级电路，起到信号</a:t>
            </a:r>
            <a:r>
              <a:rPr lang="zh-CN" altLang="en-US" sz="2400" dirty="0">
                <a:solidFill>
                  <a:srgbClr val="C00000"/>
                </a:solidFill>
                <a:latin typeface="+mn-ea"/>
                <a:ea typeface="+mn-ea"/>
              </a:rPr>
              <a:t>缓冲、</a:t>
            </a:r>
            <a:r>
              <a:rPr lang="zh-CN" altLang="en-US" sz="2400" dirty="0" smtClean="0">
                <a:solidFill>
                  <a:srgbClr val="C00000"/>
                </a:solidFill>
                <a:latin typeface="+mn-ea"/>
                <a:ea typeface="+mn-ea"/>
              </a:rPr>
              <a:t>阻抗匹配</a:t>
            </a:r>
            <a:r>
              <a:rPr lang="zh-CN" altLang="en-US" sz="2400" dirty="0">
                <a:solidFill>
                  <a:srgbClr val="C00000"/>
                </a:solidFill>
                <a:latin typeface="+mn-ea"/>
                <a:ea typeface="+mn-ea"/>
              </a:rPr>
              <a:t>的作用，一般不用在高精度放大电路中。</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61"/>
                                        </p:tgtEl>
                                        <p:attrNameLst>
                                          <p:attrName>style.visibility</p:attrName>
                                        </p:attrNameLst>
                                      </p:cBhvr>
                                      <p:to>
                                        <p:strVal val="visible"/>
                                      </p:to>
                                    </p:set>
                                    <p:animEffect transition="in" filter="wipe(left)">
                                      <p:cBhvr>
                                        <p:cTn id="12" dur="500"/>
                                        <p:tgtEl>
                                          <p:spTgt spid="206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0359"/>
                                        </p:tgtEl>
                                        <p:attrNameLst>
                                          <p:attrName>style.visibility</p:attrName>
                                        </p:attrNameLst>
                                      </p:cBhvr>
                                      <p:to>
                                        <p:strVal val="visible"/>
                                      </p:to>
                                    </p:set>
                                    <p:animEffect transition="in" filter="wipe(left)">
                                      <p:cBhvr>
                                        <p:cTn id="17" dur="500"/>
                                        <p:tgtEl>
                                          <p:spTgt spid="1003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animEffect transition="in" filter="wipe(left)">
                                      <p:cBhvr>
                                        <p:cTn id="27" dur="500"/>
                                        <p:tgtEl>
                                          <p:spTgt spid="205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1"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3078"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3079"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3080"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3081" name="矩形 18"/>
          <p:cNvSpPr>
            <a:spLocks noChangeArrowheads="1"/>
          </p:cNvSpPr>
          <p:nvPr/>
        </p:nvSpPr>
        <p:spPr bwMode="auto">
          <a:xfrm>
            <a:off x="785786" y="1395705"/>
            <a:ext cx="2350323" cy="461665"/>
          </a:xfrm>
          <a:prstGeom prst="rect">
            <a:avLst/>
          </a:prstGeom>
          <a:noFill/>
          <a:ln w="9525">
            <a:noFill/>
            <a:miter lim="800000"/>
            <a:headEnd/>
            <a:tailEnd/>
          </a:ln>
        </p:spPr>
        <p:txBody>
          <a:bodyPr wrap="none">
            <a:spAutoFit/>
          </a:bodyPr>
          <a:lstStyle/>
          <a:p>
            <a:r>
              <a:rPr lang="zh-CN" altLang="en-US" sz="2400" dirty="0">
                <a:solidFill>
                  <a:srgbClr val="0000CC"/>
                </a:solidFill>
                <a:latin typeface="+mn-ea"/>
                <a:ea typeface="+mn-ea"/>
              </a:rPr>
              <a:t>根据虚短和虚断</a:t>
            </a:r>
          </a:p>
        </p:txBody>
      </p:sp>
      <p:graphicFrame>
        <p:nvGraphicFramePr>
          <p:cNvPr id="100359" name="Object 7"/>
          <p:cNvGraphicFramePr>
            <a:graphicFrameLocks noChangeAspect="1"/>
          </p:cNvGraphicFramePr>
          <p:nvPr/>
        </p:nvGraphicFramePr>
        <p:xfrm>
          <a:off x="714348" y="1893093"/>
          <a:ext cx="3236913" cy="535781"/>
        </p:xfrm>
        <a:graphic>
          <a:graphicData uri="http://schemas.openxmlformats.org/presentationml/2006/ole">
            <p:oleObj spid="_x0000_s3074" name="公式" r:id="rId3" imgW="1041120" imgH="228600" progId="Equation.3">
              <p:embed/>
            </p:oleObj>
          </a:graphicData>
        </a:graphic>
      </p:graphicFrame>
      <p:sp>
        <p:nvSpPr>
          <p:cNvPr id="3082"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3083"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pSp>
        <p:nvGrpSpPr>
          <p:cNvPr id="2" name="组合 21"/>
          <p:cNvGrpSpPr>
            <a:grpSpLocks/>
          </p:cNvGrpSpPr>
          <p:nvPr/>
        </p:nvGrpSpPr>
        <p:grpSpPr bwMode="auto">
          <a:xfrm>
            <a:off x="4929188" y="1178719"/>
            <a:ext cx="4000500" cy="2571750"/>
            <a:chOff x="4929190" y="1571612"/>
            <a:chExt cx="4000528" cy="3429024"/>
          </a:xfrm>
        </p:grpSpPr>
        <p:sp>
          <p:nvSpPr>
            <p:cNvPr id="3093" name="矩形 20"/>
            <p:cNvSpPr>
              <a:spLocks noChangeArrowheads="1"/>
            </p:cNvSpPr>
            <p:nvPr/>
          </p:nvSpPr>
          <p:spPr bwMode="auto">
            <a:xfrm>
              <a:off x="4929190" y="1571612"/>
              <a:ext cx="4000528" cy="3429024"/>
            </a:xfrm>
            <a:prstGeom prst="rect">
              <a:avLst/>
            </a:prstGeom>
            <a:solidFill>
              <a:schemeClr val="bg1"/>
            </a:solidFill>
            <a:ln w="9525" algn="ctr">
              <a:solidFill>
                <a:schemeClr val="tx1"/>
              </a:solidFill>
              <a:round/>
              <a:headEnd/>
              <a:tailEnd/>
            </a:ln>
          </p:spPr>
          <p:txBody>
            <a:bodyPr wrap="none"/>
            <a:lstStyle/>
            <a:p>
              <a:pPr algn="ctr"/>
              <a:endParaRPr lang="zh-CN" altLang="en-US"/>
            </a:p>
          </p:txBody>
        </p:sp>
        <p:pic>
          <p:nvPicPr>
            <p:cNvPr id="3094" name="Picture 5"/>
            <p:cNvPicPr>
              <a:picLocks noChangeAspect="1" noChangeArrowheads="1"/>
            </p:cNvPicPr>
            <p:nvPr/>
          </p:nvPicPr>
          <p:blipFill>
            <a:blip r:embed="rId4" cstate="print"/>
            <a:srcRect/>
            <a:stretch>
              <a:fillRect/>
            </a:stretch>
          </p:blipFill>
          <p:spPr bwMode="auto">
            <a:xfrm>
              <a:off x="5062538" y="1714500"/>
              <a:ext cx="3724275" cy="3143250"/>
            </a:xfrm>
            <a:prstGeom prst="rect">
              <a:avLst/>
            </a:prstGeom>
            <a:noFill/>
            <a:ln w="9525">
              <a:noFill/>
              <a:miter lim="800000"/>
              <a:headEnd/>
              <a:tailEnd/>
            </a:ln>
          </p:spPr>
        </p:pic>
      </p:grpSp>
      <p:sp>
        <p:nvSpPr>
          <p:cNvPr id="3086" name="矩形 19"/>
          <p:cNvSpPr>
            <a:spLocks noChangeArrowheads="1"/>
          </p:cNvSpPr>
          <p:nvPr/>
        </p:nvSpPr>
        <p:spPr bwMode="auto">
          <a:xfrm>
            <a:off x="714348" y="857238"/>
            <a:ext cx="2659702" cy="461665"/>
          </a:xfrm>
          <a:prstGeom prst="rect">
            <a:avLst/>
          </a:prstGeom>
          <a:noFill/>
          <a:ln w="9525">
            <a:noFill/>
            <a:miter lim="800000"/>
            <a:headEnd/>
            <a:tailEnd/>
          </a:ln>
        </p:spPr>
        <p:txBody>
          <a:bodyPr wrap="none">
            <a:spAutoFit/>
          </a:bodyPr>
          <a:lstStyle/>
          <a:p>
            <a:r>
              <a:rPr lang="zh-CN" altLang="en-US" sz="2400" dirty="0" smtClean="0">
                <a:solidFill>
                  <a:srgbClr val="C00000"/>
                </a:solidFill>
              </a:rPr>
              <a:t>专题：电压</a:t>
            </a:r>
            <a:r>
              <a:rPr lang="zh-CN" altLang="en-US" sz="2400" dirty="0">
                <a:solidFill>
                  <a:srgbClr val="C00000"/>
                </a:solidFill>
              </a:rPr>
              <a:t>跟随器</a:t>
            </a:r>
          </a:p>
        </p:txBody>
      </p:sp>
      <p:sp>
        <p:nvSpPr>
          <p:cNvPr id="3087"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3092" name="矩形 22"/>
          <p:cNvSpPr>
            <a:spLocks noChangeArrowheads="1"/>
          </p:cNvSpPr>
          <p:nvPr/>
        </p:nvSpPr>
        <p:spPr bwMode="auto">
          <a:xfrm>
            <a:off x="714348" y="2573726"/>
            <a:ext cx="3357586" cy="1569660"/>
          </a:xfrm>
          <a:prstGeom prst="rect">
            <a:avLst/>
          </a:prstGeom>
          <a:noFill/>
          <a:ln w="9525">
            <a:noFill/>
            <a:miter lim="800000"/>
            <a:headEnd/>
            <a:tailEnd/>
          </a:ln>
        </p:spPr>
        <p:txBody>
          <a:bodyPr wrap="square">
            <a:spAutoFit/>
          </a:bodyPr>
          <a:lstStyle/>
          <a:p>
            <a:r>
              <a:rPr lang="zh-CN" altLang="en-US" sz="2400" dirty="0" smtClean="0">
                <a:solidFill>
                  <a:srgbClr val="C00000"/>
                </a:solidFill>
                <a:latin typeface="+mn-ea"/>
                <a:ea typeface="+mn-ea"/>
              </a:rPr>
              <a:t>    负反馈</a:t>
            </a:r>
            <a:r>
              <a:rPr lang="zh-CN" altLang="en-US" sz="2400" dirty="0">
                <a:solidFill>
                  <a:srgbClr val="C00000"/>
                </a:solidFill>
                <a:latin typeface="+mn-ea"/>
                <a:ea typeface="+mn-ea"/>
              </a:rPr>
              <a:t>电</a:t>
            </a:r>
            <a:r>
              <a:rPr lang="zh-CN" altLang="en-US" sz="2400" dirty="0" smtClean="0">
                <a:solidFill>
                  <a:srgbClr val="C00000"/>
                </a:solidFill>
                <a:latin typeface="+mn-ea"/>
                <a:ea typeface="+mn-ea"/>
              </a:rPr>
              <a:t>阻</a:t>
            </a:r>
            <a:r>
              <a:rPr lang="en-US" altLang="zh-CN" sz="2400" dirty="0" smtClean="0">
                <a:solidFill>
                  <a:srgbClr val="C00000"/>
                </a:solidFill>
                <a:latin typeface="+mn-ea"/>
                <a:ea typeface="+mn-ea"/>
              </a:rPr>
              <a:t>R</a:t>
            </a:r>
            <a:r>
              <a:rPr lang="en-US" altLang="zh-CN" sz="2400" baseline="-25000" dirty="0" smtClean="0">
                <a:solidFill>
                  <a:srgbClr val="C00000"/>
                </a:solidFill>
                <a:latin typeface="+mn-ea"/>
                <a:ea typeface="+mn-ea"/>
              </a:rPr>
              <a:t>2</a:t>
            </a:r>
            <a:r>
              <a:rPr lang="zh-CN" altLang="en-US" sz="2400" dirty="0" smtClean="0">
                <a:solidFill>
                  <a:srgbClr val="C00000"/>
                </a:solidFill>
                <a:latin typeface="+mn-ea"/>
                <a:ea typeface="+mn-ea"/>
              </a:rPr>
              <a:t> 的</a:t>
            </a:r>
            <a:r>
              <a:rPr lang="zh-CN" altLang="en-US" sz="2400" dirty="0">
                <a:solidFill>
                  <a:srgbClr val="C00000"/>
                </a:solidFill>
                <a:latin typeface="+mn-ea"/>
                <a:ea typeface="+mn-ea"/>
              </a:rPr>
              <a:t>取值一般</a:t>
            </a:r>
            <a:r>
              <a:rPr lang="zh-CN" altLang="en-US" sz="2400" dirty="0" smtClean="0">
                <a:solidFill>
                  <a:srgbClr val="C00000"/>
                </a:solidFill>
                <a:latin typeface="+mn-ea"/>
                <a:ea typeface="+mn-ea"/>
              </a:rPr>
              <a:t>在</a:t>
            </a:r>
            <a:r>
              <a:rPr lang="en-US" altLang="zh-CN" sz="2400" dirty="0" smtClean="0">
                <a:solidFill>
                  <a:srgbClr val="C00000"/>
                </a:solidFill>
                <a:latin typeface="+mj-lt"/>
                <a:ea typeface="+mn-ea"/>
              </a:rPr>
              <a:t>100Ω-100kΩ</a:t>
            </a:r>
            <a:r>
              <a:rPr lang="zh-CN" altLang="en-US" sz="2400" dirty="0">
                <a:solidFill>
                  <a:srgbClr val="C00000"/>
                </a:solidFill>
                <a:latin typeface="+mj-lt"/>
                <a:ea typeface="+mn-ea"/>
              </a:rPr>
              <a:t>之间，具有减小漂移</a:t>
            </a:r>
            <a:r>
              <a:rPr lang="zh-CN" altLang="en-US" sz="2400" dirty="0" smtClean="0">
                <a:solidFill>
                  <a:srgbClr val="C00000"/>
                </a:solidFill>
                <a:latin typeface="+mj-lt"/>
                <a:ea typeface="+mn-ea"/>
              </a:rPr>
              <a:t>和保护运</a:t>
            </a:r>
            <a:r>
              <a:rPr lang="zh-CN" altLang="en-US" sz="2400" dirty="0">
                <a:solidFill>
                  <a:srgbClr val="C00000"/>
                </a:solidFill>
                <a:latin typeface="+mj-lt"/>
                <a:ea typeface="+mn-ea"/>
              </a:rPr>
              <a:t>放</a:t>
            </a:r>
            <a:r>
              <a:rPr lang="zh-CN" altLang="en-US" sz="2400" dirty="0" smtClean="0">
                <a:solidFill>
                  <a:srgbClr val="C00000"/>
                </a:solidFill>
                <a:latin typeface="+mj-lt"/>
                <a:ea typeface="+mn-ea"/>
              </a:rPr>
              <a:t>端口的</a:t>
            </a:r>
            <a:r>
              <a:rPr lang="zh-CN" altLang="en-US" sz="2400" dirty="0">
                <a:solidFill>
                  <a:srgbClr val="C00000"/>
                </a:solidFill>
                <a:latin typeface="+mj-lt"/>
                <a:ea typeface="+mn-ea"/>
              </a:rPr>
              <a:t>功能</a:t>
            </a:r>
            <a:r>
              <a:rPr lang="zh-CN" altLang="en-US" sz="2400" dirty="0" smtClean="0">
                <a:solidFill>
                  <a:srgbClr val="C00000"/>
                </a:solidFill>
                <a:latin typeface="+mj-lt"/>
                <a:ea typeface="+mn-ea"/>
              </a:rPr>
              <a:t>。</a:t>
            </a:r>
            <a:endParaRPr lang="zh-CN" altLang="en-US" sz="2400" dirty="0">
              <a:solidFill>
                <a:srgbClr val="C00000"/>
              </a:solidFill>
              <a:latin typeface="+mn-ea"/>
              <a:ea typeface="+mn-ea"/>
            </a:endParaRPr>
          </a:p>
        </p:txBody>
      </p:sp>
      <p:sp>
        <p:nvSpPr>
          <p:cNvPr id="24" name="矩形 2"/>
          <p:cNvSpPr>
            <a:spLocks noChangeArrowheads="1"/>
          </p:cNvSpPr>
          <p:nvPr/>
        </p:nvSpPr>
        <p:spPr bwMode="auto">
          <a:xfrm>
            <a:off x="571472" y="334018"/>
            <a:ext cx="5059398" cy="523220"/>
          </a:xfrm>
          <a:prstGeom prst="rect">
            <a:avLst/>
          </a:prstGeom>
          <a:noFill/>
          <a:ln w="9525">
            <a:noFill/>
            <a:miter lim="800000"/>
            <a:headEnd/>
            <a:tailEnd/>
          </a:ln>
        </p:spPr>
        <p:txBody>
          <a:bodyPr wrap="none">
            <a:spAutoFit/>
          </a:bodyPr>
          <a:lstStyle/>
          <a:p>
            <a:r>
              <a:rPr lang="en-US" altLang="zh-CN" sz="2800" kern="0" dirty="0">
                <a:solidFill>
                  <a:srgbClr val="FF0000"/>
                </a:solidFill>
                <a:latin typeface="+mj-ea"/>
                <a:ea typeface="+mj-ea"/>
              </a:rPr>
              <a:t>3.3.1  </a:t>
            </a:r>
            <a:r>
              <a:rPr lang="zh-CN" altLang="en-US" sz="2800" kern="0" dirty="0">
                <a:solidFill>
                  <a:srgbClr val="FF0000"/>
                </a:solidFill>
                <a:latin typeface="+mj-ea"/>
                <a:ea typeface="+mj-ea"/>
              </a:rPr>
              <a:t>同相比例运算放大</a:t>
            </a:r>
            <a:r>
              <a:rPr lang="zh-CN" altLang="en-US" sz="2800" kern="0" dirty="0" smtClean="0">
                <a:solidFill>
                  <a:srgbClr val="FF0000"/>
                </a:solidFill>
                <a:latin typeface="+mj-ea"/>
                <a:ea typeface="+mj-ea"/>
              </a:rPr>
              <a:t>电路</a:t>
            </a:r>
            <a:endParaRPr lang="zh-CN" altLang="en-US" sz="2800" kern="0" dirty="0">
              <a:solidFill>
                <a:srgbClr val="FF0000"/>
              </a:solidFill>
              <a:latin typeface="+mj-ea"/>
              <a:ea typeface="+mj-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81"/>
                                        </p:tgtEl>
                                        <p:attrNameLst>
                                          <p:attrName>style.visibility</p:attrName>
                                        </p:attrNameLst>
                                      </p:cBhvr>
                                      <p:to>
                                        <p:strVal val="visible"/>
                                      </p:to>
                                    </p:set>
                                    <p:animEffect transition="in" filter="wipe(left)">
                                      <p:cBhvr>
                                        <p:cTn id="12" dur="500"/>
                                        <p:tgtEl>
                                          <p:spTgt spid="308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0359"/>
                                        </p:tgtEl>
                                        <p:attrNameLst>
                                          <p:attrName>style.visibility</p:attrName>
                                        </p:attrNameLst>
                                      </p:cBhvr>
                                      <p:to>
                                        <p:strVal val="visible"/>
                                      </p:to>
                                    </p:set>
                                    <p:animEffect transition="in" filter="wipe(left)">
                                      <p:cBhvr>
                                        <p:cTn id="17" dur="500"/>
                                        <p:tgtEl>
                                          <p:spTgt spid="1003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92"/>
                                        </p:tgtEl>
                                        <p:attrNameLst>
                                          <p:attrName>style.visibility</p:attrName>
                                        </p:attrNameLst>
                                      </p:cBhvr>
                                      <p:to>
                                        <p:strVal val="visible"/>
                                      </p:to>
                                    </p:set>
                                    <p:animEffect transition="in" filter="wipe(left)">
                                      <p:cBhvr>
                                        <p:cTn id="22" dur="500"/>
                                        <p:tgtEl>
                                          <p:spTgt spid="3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p:bldP spid="309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4101"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4102"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4103"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4104"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2" name="Rectangle 3"/>
          <p:cNvSpPr>
            <a:spLocks noChangeArrowheads="1"/>
          </p:cNvSpPr>
          <p:nvPr/>
        </p:nvSpPr>
        <p:spPr bwMode="auto">
          <a:xfrm>
            <a:off x="228600" y="2881333"/>
            <a:ext cx="4876800" cy="904863"/>
          </a:xfrm>
          <a:prstGeom prst="rect">
            <a:avLst/>
          </a:prstGeom>
          <a:noFill/>
          <a:ln w="12700" cap="sq">
            <a:noFill/>
            <a:miter lim="800000"/>
            <a:headEnd type="none" w="sm" len="sm"/>
            <a:tailEnd type="none" w="sm" len="sm"/>
          </a:ln>
        </p:spPr>
        <p:txBody>
          <a:bodyPr>
            <a:spAutoFit/>
          </a:bodyPr>
          <a:lstStyle/>
          <a:p>
            <a:pPr>
              <a:lnSpc>
                <a:spcPct val="120000"/>
              </a:lnSpc>
              <a:buClr>
                <a:srgbClr val="FF0000"/>
              </a:buClr>
              <a:buSzPct val="85000"/>
              <a:buFont typeface="Wingdings" pitchFamily="2" charset="2"/>
              <a:buNone/>
              <a:defRPr/>
            </a:pPr>
            <a:r>
              <a:rPr lang="zh-CN" altLang="en-US" sz="2200" dirty="0" smtClean="0">
                <a:solidFill>
                  <a:srgbClr val="C00000"/>
                </a:solidFill>
                <a:latin typeface="+mn-ea"/>
                <a:ea typeface="+mn-ea"/>
              </a:rPr>
              <a:t>    无</a:t>
            </a:r>
            <a:r>
              <a:rPr lang="zh-CN" altLang="en-US" sz="2200" dirty="0">
                <a:solidFill>
                  <a:srgbClr val="C00000"/>
                </a:solidFill>
                <a:latin typeface="+mn-ea"/>
                <a:ea typeface="+mn-ea"/>
              </a:rPr>
              <a:t>电压跟随器时</a:t>
            </a:r>
          </a:p>
          <a:p>
            <a:pPr>
              <a:lnSpc>
                <a:spcPct val="120000"/>
              </a:lnSpc>
              <a:buClr>
                <a:srgbClr val="FF0000"/>
              </a:buClr>
              <a:buSzPct val="85000"/>
              <a:buFont typeface="Wingdings" pitchFamily="2" charset="2"/>
              <a:buNone/>
              <a:defRPr/>
            </a:pPr>
            <a:r>
              <a:rPr lang="zh-CN" altLang="en-US" sz="2200" dirty="0">
                <a:solidFill>
                  <a:srgbClr val="000000"/>
                </a:solidFill>
                <a:latin typeface="+mn-ea"/>
                <a:ea typeface="+mn-ea"/>
              </a:rPr>
              <a:t>        </a:t>
            </a:r>
          </a:p>
        </p:txBody>
      </p:sp>
      <p:graphicFrame>
        <p:nvGraphicFramePr>
          <p:cNvPr id="13" name="Object 4"/>
          <p:cNvGraphicFramePr>
            <a:graphicFrameLocks noChangeAspect="1"/>
          </p:cNvGraphicFramePr>
          <p:nvPr/>
        </p:nvGraphicFramePr>
        <p:xfrm>
          <a:off x="1000125" y="3357568"/>
          <a:ext cx="2738438" cy="1273969"/>
        </p:xfrm>
        <a:graphic>
          <a:graphicData uri="http://schemas.openxmlformats.org/presentationml/2006/ole">
            <p:oleObj spid="_x0000_s4098" name="公式" r:id="rId3" imgW="1371600" imgH="850680" progId="Equation.3">
              <p:embed/>
            </p:oleObj>
          </a:graphicData>
        </a:graphic>
      </p:graphicFrame>
      <p:sp>
        <p:nvSpPr>
          <p:cNvPr id="14" name="Rectangle 5"/>
          <p:cNvSpPr>
            <a:spLocks noChangeArrowheads="1"/>
          </p:cNvSpPr>
          <p:nvPr/>
        </p:nvSpPr>
        <p:spPr bwMode="auto">
          <a:xfrm>
            <a:off x="4800600" y="2803923"/>
            <a:ext cx="4191000" cy="444674"/>
          </a:xfrm>
          <a:prstGeom prst="rect">
            <a:avLst/>
          </a:prstGeom>
          <a:noFill/>
          <a:ln w="12700" cap="sq">
            <a:noFill/>
            <a:miter lim="800000"/>
            <a:headEnd type="none" w="sm" len="sm"/>
            <a:tailEnd type="none" w="sm" len="sm"/>
          </a:ln>
        </p:spPr>
        <p:txBody>
          <a:bodyPr>
            <a:spAutoFit/>
          </a:bodyPr>
          <a:lstStyle/>
          <a:p>
            <a:pPr>
              <a:lnSpc>
                <a:spcPct val="120000"/>
              </a:lnSpc>
              <a:buClr>
                <a:srgbClr val="FF0000"/>
              </a:buClr>
              <a:buSzPct val="85000"/>
              <a:buFont typeface="Wingdings" pitchFamily="2" charset="2"/>
              <a:buNone/>
              <a:defRPr/>
            </a:pPr>
            <a:r>
              <a:rPr lang="zh-CN" altLang="en-US" sz="2200" dirty="0">
                <a:solidFill>
                  <a:srgbClr val="C00000"/>
                </a:solidFill>
                <a:latin typeface="+mn-ea"/>
                <a:ea typeface="+mn-ea"/>
              </a:rPr>
              <a:t>有电压跟随器时</a:t>
            </a:r>
          </a:p>
        </p:txBody>
      </p:sp>
      <p:sp>
        <p:nvSpPr>
          <p:cNvPr id="16" name="Rectangle 6"/>
          <p:cNvSpPr>
            <a:spLocks noChangeArrowheads="1"/>
          </p:cNvSpPr>
          <p:nvPr/>
        </p:nvSpPr>
        <p:spPr bwMode="auto">
          <a:xfrm>
            <a:off x="5072063" y="3206354"/>
            <a:ext cx="2438400" cy="535531"/>
          </a:xfrm>
          <a:prstGeom prst="rect">
            <a:avLst/>
          </a:prstGeom>
          <a:noFill/>
          <a:ln w="12700" cap="sq">
            <a:noFill/>
            <a:miter lim="800000"/>
            <a:headEnd type="none" w="sm" len="sm"/>
            <a:tailEnd type="none" w="sm" len="sm"/>
          </a:ln>
        </p:spPr>
        <p:txBody>
          <a:bodyPr>
            <a:spAutoFit/>
          </a:bodyPr>
          <a:lstStyle/>
          <a:p>
            <a:pPr>
              <a:lnSpc>
                <a:spcPct val="120000"/>
              </a:lnSpc>
              <a:buClr>
                <a:srgbClr val="FF0000"/>
              </a:buClr>
              <a:buSzPct val="85000"/>
              <a:buFont typeface="Wingdings" pitchFamily="2" charset="2"/>
              <a:buNone/>
            </a:pPr>
            <a:r>
              <a:rPr lang="en-US" altLang="zh-CN" sz="2400" i="1" dirty="0">
                <a:solidFill>
                  <a:srgbClr val="000000"/>
                </a:solidFill>
                <a:ea typeface="华康简宋"/>
                <a:cs typeface="华康简宋"/>
              </a:rPr>
              <a:t>i</a:t>
            </a:r>
            <a:r>
              <a:rPr lang="en-US" altLang="zh-CN" sz="2400" baseline="-30000" dirty="0">
                <a:solidFill>
                  <a:srgbClr val="000000"/>
                </a:solidFill>
                <a:ea typeface="华康简宋"/>
                <a:cs typeface="华康简宋"/>
              </a:rPr>
              <a:t>p</a:t>
            </a:r>
            <a:r>
              <a:rPr lang="en-US" altLang="zh-CN" sz="2400" dirty="0">
                <a:solidFill>
                  <a:srgbClr val="000000"/>
                </a:solidFill>
                <a:latin typeface="宋体" pitchFamily="2" charset="-122"/>
              </a:rPr>
              <a:t>≈0</a:t>
            </a:r>
            <a:r>
              <a:rPr lang="zh-CN" altLang="en-US" sz="2400" dirty="0">
                <a:solidFill>
                  <a:srgbClr val="000000"/>
                </a:solidFill>
                <a:ea typeface="华康简宋"/>
                <a:cs typeface="华康简宋"/>
              </a:rPr>
              <a:t>，</a:t>
            </a:r>
            <a:r>
              <a:rPr lang="en-US" altLang="zh-CN" sz="2400" i="1" dirty="0" err="1">
                <a:solidFill>
                  <a:srgbClr val="000000"/>
                </a:solidFill>
                <a:latin typeface="Book Antiqua" pitchFamily="18" charset="0"/>
                <a:ea typeface="华康简宋"/>
                <a:cs typeface="华康简宋"/>
              </a:rPr>
              <a:t>v</a:t>
            </a:r>
            <a:r>
              <a:rPr lang="en-US" altLang="zh-CN" sz="2400" baseline="-30000" dirty="0" err="1">
                <a:solidFill>
                  <a:srgbClr val="000000"/>
                </a:solidFill>
                <a:ea typeface="华康简宋"/>
                <a:cs typeface="华康简宋"/>
              </a:rPr>
              <a:t>p</a:t>
            </a:r>
            <a:r>
              <a:rPr lang="zh-CN" altLang="en-US" sz="2400" dirty="0">
                <a:solidFill>
                  <a:srgbClr val="000000"/>
                </a:solidFill>
                <a:ea typeface="华康简宋"/>
                <a:cs typeface="华康简宋"/>
              </a:rPr>
              <a:t>＝</a:t>
            </a:r>
            <a:r>
              <a:rPr lang="en-US" altLang="zh-CN" sz="2400" i="1" dirty="0" err="1">
                <a:solidFill>
                  <a:srgbClr val="000000"/>
                </a:solidFill>
                <a:latin typeface="Book Antiqua" pitchFamily="18" charset="0"/>
                <a:ea typeface="华康简宋"/>
                <a:cs typeface="华康简宋"/>
              </a:rPr>
              <a:t>v</a:t>
            </a:r>
            <a:r>
              <a:rPr lang="en-US" altLang="zh-CN" sz="2400" baseline="-30000" dirty="0" err="1">
                <a:solidFill>
                  <a:srgbClr val="000000"/>
                </a:solidFill>
                <a:ea typeface="华康简宋"/>
                <a:cs typeface="华康简宋"/>
              </a:rPr>
              <a:t>s</a:t>
            </a:r>
            <a:endParaRPr lang="en-US" altLang="zh-CN" sz="2400" dirty="0">
              <a:solidFill>
                <a:srgbClr val="000000"/>
              </a:solidFill>
            </a:endParaRPr>
          </a:p>
        </p:txBody>
      </p:sp>
      <p:sp>
        <p:nvSpPr>
          <p:cNvPr id="17" name="Rectangle 7"/>
          <p:cNvSpPr>
            <a:spLocks noChangeArrowheads="1"/>
          </p:cNvSpPr>
          <p:nvPr/>
        </p:nvSpPr>
        <p:spPr bwMode="auto">
          <a:xfrm>
            <a:off x="4800600" y="3643320"/>
            <a:ext cx="3200400" cy="444674"/>
          </a:xfrm>
          <a:prstGeom prst="rect">
            <a:avLst/>
          </a:prstGeom>
          <a:noFill/>
          <a:ln w="12700" cap="sq">
            <a:noFill/>
            <a:miter lim="800000"/>
            <a:headEnd type="none" w="sm" len="sm"/>
            <a:tailEnd type="none" w="sm" len="sm"/>
          </a:ln>
        </p:spPr>
        <p:txBody>
          <a:bodyPr>
            <a:spAutoFit/>
          </a:bodyPr>
          <a:lstStyle/>
          <a:p>
            <a:pPr>
              <a:lnSpc>
                <a:spcPct val="120000"/>
              </a:lnSpc>
              <a:buClr>
                <a:srgbClr val="FF0000"/>
              </a:buClr>
              <a:buSzPct val="85000"/>
              <a:buFont typeface="Wingdings" pitchFamily="2" charset="2"/>
              <a:buNone/>
              <a:defRPr/>
            </a:pPr>
            <a:r>
              <a:rPr lang="zh-CN" altLang="en-US" sz="2200" dirty="0">
                <a:solidFill>
                  <a:srgbClr val="C00000"/>
                </a:solidFill>
                <a:latin typeface="+mn-ea"/>
                <a:ea typeface="+mn-ea"/>
              </a:rPr>
              <a:t>根据虚短和虚断有</a:t>
            </a:r>
          </a:p>
        </p:txBody>
      </p:sp>
      <p:sp>
        <p:nvSpPr>
          <p:cNvPr id="18" name="Rectangle 8"/>
          <p:cNvSpPr>
            <a:spLocks noChangeArrowheads="1"/>
          </p:cNvSpPr>
          <p:nvPr/>
        </p:nvSpPr>
        <p:spPr bwMode="auto">
          <a:xfrm>
            <a:off x="5072063" y="4002881"/>
            <a:ext cx="2667000" cy="609398"/>
          </a:xfrm>
          <a:prstGeom prst="rect">
            <a:avLst/>
          </a:prstGeom>
          <a:noFill/>
          <a:ln w="12700" cap="sq">
            <a:noFill/>
            <a:miter lim="800000"/>
            <a:headEnd type="none" w="sm" len="sm"/>
            <a:tailEnd type="none" w="sm" len="sm"/>
          </a:ln>
        </p:spPr>
        <p:txBody>
          <a:bodyPr>
            <a:spAutoFit/>
          </a:bodyPr>
          <a:lstStyle/>
          <a:p>
            <a:pPr>
              <a:lnSpc>
                <a:spcPct val="140000"/>
              </a:lnSpc>
              <a:buClr>
                <a:srgbClr val="FF0000"/>
              </a:buClr>
              <a:buSzPct val="85000"/>
              <a:buFont typeface="Wingdings" pitchFamily="2" charset="2"/>
              <a:buNone/>
            </a:pPr>
            <a:r>
              <a:rPr lang="en-US" altLang="zh-CN" sz="2400" i="1" dirty="0" err="1">
                <a:solidFill>
                  <a:srgbClr val="000000"/>
                </a:solidFill>
                <a:latin typeface="Book Antiqua" pitchFamily="18" charset="0"/>
                <a:ea typeface="华康简宋"/>
                <a:cs typeface="华康简宋"/>
              </a:rPr>
              <a:t>v</a:t>
            </a:r>
            <a:r>
              <a:rPr lang="en-US" altLang="zh-CN" sz="2400" baseline="-30000" dirty="0" err="1">
                <a:solidFill>
                  <a:srgbClr val="000000"/>
                </a:solidFill>
                <a:ea typeface="华康简宋"/>
                <a:cs typeface="华康简宋"/>
              </a:rPr>
              <a:t>o</a:t>
            </a:r>
            <a:r>
              <a:rPr lang="zh-CN" altLang="en-US" sz="2400" dirty="0">
                <a:solidFill>
                  <a:srgbClr val="000000"/>
                </a:solidFill>
                <a:ea typeface="华康简宋"/>
                <a:cs typeface="华康简宋"/>
              </a:rPr>
              <a:t>＝</a:t>
            </a:r>
            <a:r>
              <a:rPr lang="en-US" altLang="zh-CN" sz="2400" i="1" dirty="0" err="1">
                <a:solidFill>
                  <a:srgbClr val="000000"/>
                </a:solidFill>
                <a:latin typeface="Book Antiqua" pitchFamily="18" charset="0"/>
                <a:ea typeface="华康简宋"/>
                <a:cs typeface="华康简宋"/>
              </a:rPr>
              <a:t>v</a:t>
            </a:r>
            <a:r>
              <a:rPr lang="en-US" altLang="zh-CN" sz="2400" baseline="-30000" dirty="0" err="1">
                <a:solidFill>
                  <a:srgbClr val="000000"/>
                </a:solidFill>
                <a:ea typeface="华康简宋"/>
                <a:cs typeface="华康简宋"/>
              </a:rPr>
              <a:t>n</a:t>
            </a:r>
            <a:r>
              <a:rPr lang="en-US" altLang="zh-CN" sz="2400" dirty="0">
                <a:solidFill>
                  <a:srgbClr val="000000"/>
                </a:solidFill>
                <a:latin typeface="宋体" pitchFamily="2" charset="-122"/>
              </a:rPr>
              <a:t>≈ </a:t>
            </a:r>
            <a:r>
              <a:rPr lang="en-US" altLang="zh-CN" sz="2400" i="1" dirty="0" err="1">
                <a:solidFill>
                  <a:srgbClr val="000000"/>
                </a:solidFill>
                <a:latin typeface="Book Antiqua" pitchFamily="18" charset="0"/>
                <a:ea typeface="华康简宋"/>
                <a:cs typeface="华康简宋"/>
              </a:rPr>
              <a:t>v</a:t>
            </a:r>
            <a:r>
              <a:rPr lang="en-US" altLang="zh-CN" sz="2400" baseline="-30000" dirty="0" err="1">
                <a:solidFill>
                  <a:srgbClr val="000000"/>
                </a:solidFill>
                <a:ea typeface="华康简宋"/>
                <a:cs typeface="华康简宋"/>
              </a:rPr>
              <a:t>p</a:t>
            </a:r>
            <a:r>
              <a:rPr lang="zh-CN" altLang="en-US" sz="2400" dirty="0">
                <a:solidFill>
                  <a:srgbClr val="000000"/>
                </a:solidFill>
                <a:ea typeface="华康简宋"/>
                <a:cs typeface="华康简宋"/>
              </a:rPr>
              <a:t>＝ </a:t>
            </a:r>
            <a:r>
              <a:rPr lang="en-US" altLang="zh-CN" sz="2400" i="1" dirty="0" err="1">
                <a:solidFill>
                  <a:srgbClr val="000000"/>
                </a:solidFill>
                <a:latin typeface="Book Antiqua" pitchFamily="18" charset="0"/>
                <a:ea typeface="华康简宋"/>
                <a:cs typeface="华康简宋"/>
              </a:rPr>
              <a:t>v</a:t>
            </a:r>
            <a:r>
              <a:rPr lang="en-US" altLang="zh-CN" sz="2400" baseline="-30000" dirty="0" err="1">
                <a:solidFill>
                  <a:srgbClr val="000000"/>
                </a:solidFill>
                <a:ea typeface="华康简宋"/>
                <a:cs typeface="华康简宋"/>
              </a:rPr>
              <a:t>s</a:t>
            </a:r>
            <a:endParaRPr lang="en-US" altLang="zh-CN" sz="2400" baseline="-30000" dirty="0">
              <a:solidFill>
                <a:srgbClr val="000000"/>
              </a:solidFill>
              <a:ea typeface="华康简宋"/>
              <a:cs typeface="华康简宋"/>
            </a:endParaRPr>
          </a:p>
        </p:txBody>
      </p:sp>
      <p:grpSp>
        <p:nvGrpSpPr>
          <p:cNvPr id="2" name="组合 19"/>
          <p:cNvGrpSpPr>
            <a:grpSpLocks/>
          </p:cNvGrpSpPr>
          <p:nvPr/>
        </p:nvGrpSpPr>
        <p:grpSpPr bwMode="auto">
          <a:xfrm>
            <a:off x="142876" y="910828"/>
            <a:ext cx="8429625" cy="1928813"/>
            <a:chOff x="142876" y="1214422"/>
            <a:chExt cx="8429652" cy="2571768"/>
          </a:xfrm>
        </p:grpSpPr>
        <p:sp>
          <p:nvSpPr>
            <p:cNvPr id="4112" name="矩形 18"/>
            <p:cNvSpPr>
              <a:spLocks noChangeArrowheads="1"/>
            </p:cNvSpPr>
            <p:nvPr/>
          </p:nvSpPr>
          <p:spPr bwMode="auto">
            <a:xfrm>
              <a:off x="142876" y="1214422"/>
              <a:ext cx="8429652" cy="2571768"/>
            </a:xfrm>
            <a:prstGeom prst="rect">
              <a:avLst/>
            </a:prstGeom>
            <a:solidFill>
              <a:schemeClr val="bg1"/>
            </a:solidFill>
            <a:ln w="9525" algn="ctr">
              <a:solidFill>
                <a:schemeClr val="tx1"/>
              </a:solidFill>
              <a:round/>
              <a:headEnd/>
              <a:tailEnd/>
            </a:ln>
          </p:spPr>
          <p:txBody>
            <a:bodyPr wrap="none"/>
            <a:lstStyle/>
            <a:p>
              <a:pPr algn="ctr"/>
              <a:endParaRPr lang="zh-CN" altLang="en-US"/>
            </a:p>
          </p:txBody>
        </p:sp>
        <p:pic>
          <p:nvPicPr>
            <p:cNvPr id="4113" name="Picture 5"/>
            <p:cNvPicPr>
              <a:picLocks noChangeAspect="1" noChangeArrowheads="1"/>
            </p:cNvPicPr>
            <p:nvPr/>
          </p:nvPicPr>
          <p:blipFill>
            <a:blip r:embed="rId4" cstate="print"/>
            <a:srcRect/>
            <a:stretch>
              <a:fillRect/>
            </a:stretch>
          </p:blipFill>
          <p:spPr bwMode="auto">
            <a:xfrm>
              <a:off x="239713" y="1357298"/>
              <a:ext cx="5297487" cy="2286000"/>
            </a:xfrm>
            <a:prstGeom prst="rect">
              <a:avLst/>
            </a:prstGeom>
            <a:noFill/>
            <a:ln w="9525">
              <a:noFill/>
              <a:miter lim="800000"/>
              <a:headEnd/>
              <a:tailEnd/>
            </a:ln>
          </p:spPr>
        </p:pic>
        <p:pic>
          <p:nvPicPr>
            <p:cNvPr id="4114" name="Picture 6"/>
            <p:cNvPicPr>
              <a:picLocks noChangeAspect="1" noChangeArrowheads="1"/>
            </p:cNvPicPr>
            <p:nvPr/>
          </p:nvPicPr>
          <p:blipFill>
            <a:blip r:embed="rId5" cstate="print"/>
            <a:srcRect/>
            <a:stretch>
              <a:fillRect/>
            </a:stretch>
          </p:blipFill>
          <p:spPr bwMode="auto">
            <a:xfrm>
              <a:off x="5572125" y="1285875"/>
              <a:ext cx="2781300" cy="2428875"/>
            </a:xfrm>
            <a:prstGeom prst="rect">
              <a:avLst/>
            </a:prstGeom>
            <a:noFill/>
            <a:ln w="9525">
              <a:noFill/>
              <a:miter lim="800000"/>
              <a:headEnd/>
              <a:tailEnd/>
            </a:ln>
          </p:spPr>
        </p:pic>
      </p:grpSp>
      <p:sp>
        <p:nvSpPr>
          <p:cNvPr id="19" name="矩形 2"/>
          <p:cNvSpPr>
            <a:spLocks noChangeArrowheads="1"/>
          </p:cNvSpPr>
          <p:nvPr/>
        </p:nvSpPr>
        <p:spPr bwMode="auto">
          <a:xfrm>
            <a:off x="571472" y="334018"/>
            <a:ext cx="5059398" cy="523220"/>
          </a:xfrm>
          <a:prstGeom prst="rect">
            <a:avLst/>
          </a:prstGeom>
          <a:noFill/>
          <a:ln w="9525">
            <a:noFill/>
            <a:miter lim="800000"/>
            <a:headEnd/>
            <a:tailEnd/>
          </a:ln>
        </p:spPr>
        <p:txBody>
          <a:bodyPr wrap="none">
            <a:spAutoFit/>
          </a:bodyPr>
          <a:lstStyle/>
          <a:p>
            <a:r>
              <a:rPr lang="en-US" altLang="zh-CN" sz="2800" kern="0" dirty="0">
                <a:solidFill>
                  <a:srgbClr val="FF0000"/>
                </a:solidFill>
                <a:latin typeface="+mj-ea"/>
                <a:ea typeface="+mj-ea"/>
              </a:rPr>
              <a:t>3.3.1  </a:t>
            </a:r>
            <a:r>
              <a:rPr lang="zh-CN" altLang="en-US" sz="2800" kern="0" dirty="0">
                <a:solidFill>
                  <a:srgbClr val="FF0000"/>
                </a:solidFill>
                <a:latin typeface="+mj-ea"/>
                <a:ea typeface="+mj-ea"/>
              </a:rPr>
              <a:t>同相比例运算放大</a:t>
            </a:r>
            <a:r>
              <a:rPr lang="zh-CN" altLang="en-US" sz="2800" kern="0" dirty="0" smtClean="0">
                <a:solidFill>
                  <a:srgbClr val="FF0000"/>
                </a:solidFill>
                <a:latin typeface="+mj-ea"/>
                <a:ea typeface="+mj-ea"/>
              </a:rPr>
              <a:t>电路</a:t>
            </a:r>
            <a:endParaRPr lang="zh-CN" altLang="en-US" sz="2800" kern="0" dirty="0">
              <a:solidFill>
                <a:srgbClr val="FF0000"/>
              </a:solidFill>
              <a:latin typeface="+mj-ea"/>
              <a:ea typeface="+mj-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Righ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trips(downRigh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trips(downRigh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strips(downRigh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strips(downRigh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strips(downRight)">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4" grpId="0" autoUpdateAnimBg="0"/>
      <p:bldP spid="16" grpId="0" autoUpdateAnimBg="0"/>
      <p:bldP spid="17" grpId="0" autoUpdateAnimBg="0"/>
      <p:bldP spid="1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124"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5125"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5126"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5127"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128" name="Rectangle 2"/>
          <p:cNvSpPr>
            <a:spLocks noChangeArrowheads="1"/>
          </p:cNvSpPr>
          <p:nvPr/>
        </p:nvSpPr>
        <p:spPr bwMode="auto">
          <a:xfrm>
            <a:off x="500034" y="285734"/>
            <a:ext cx="4038600" cy="523220"/>
          </a:xfrm>
          <a:prstGeom prst="rect">
            <a:avLst/>
          </a:prstGeom>
          <a:noFill/>
          <a:ln w="12700" cap="sq">
            <a:noFill/>
            <a:miter lim="800000"/>
            <a:headEnd type="none" w="sm" len="sm"/>
            <a:tailEnd type="none" w="sm" len="sm"/>
          </a:ln>
        </p:spPr>
        <p:txBody>
          <a:bodyPr>
            <a:spAutoFit/>
          </a:bodyPr>
          <a:lstStyle/>
          <a:p>
            <a:r>
              <a:rPr lang="en-US" altLang="zh-CN" sz="2800" dirty="0"/>
              <a:t>3.3.2  </a:t>
            </a:r>
            <a:r>
              <a:rPr lang="zh-CN" altLang="en-US" sz="2800" dirty="0"/>
              <a:t>同相交流放大电路</a:t>
            </a:r>
          </a:p>
        </p:txBody>
      </p:sp>
      <p:sp>
        <p:nvSpPr>
          <p:cNvPr id="12" name="Rectangle 3"/>
          <p:cNvSpPr>
            <a:spLocks noChangeArrowheads="1"/>
          </p:cNvSpPr>
          <p:nvPr/>
        </p:nvSpPr>
        <p:spPr bwMode="auto">
          <a:xfrm>
            <a:off x="285750" y="857251"/>
            <a:ext cx="8572500" cy="461665"/>
          </a:xfrm>
          <a:prstGeom prst="rect">
            <a:avLst/>
          </a:prstGeom>
          <a:noFill/>
          <a:ln w="12700" cap="sq">
            <a:noFill/>
            <a:miter lim="800000"/>
            <a:headEnd type="none" w="sm" len="sm"/>
            <a:tailEnd type="none" w="sm" len="sm"/>
          </a:ln>
        </p:spPr>
        <p:txBody>
          <a:bodyPr>
            <a:spAutoFit/>
          </a:bodyPr>
          <a:lstStyle/>
          <a:p>
            <a:pPr>
              <a:defRPr/>
            </a:pPr>
            <a:r>
              <a:rPr lang="zh-CN" altLang="en-US" sz="2400" dirty="0" smtClean="0">
                <a:solidFill>
                  <a:srgbClr val="0000CC"/>
                </a:solidFill>
                <a:latin typeface="+mn-ea"/>
                <a:ea typeface="+mn-ea"/>
              </a:rPr>
              <a:t>    同相</a:t>
            </a:r>
            <a:r>
              <a:rPr lang="zh-CN" altLang="en-US" sz="2400" dirty="0">
                <a:solidFill>
                  <a:srgbClr val="0000CC"/>
                </a:solidFill>
                <a:latin typeface="+mn-ea"/>
                <a:ea typeface="+mn-ea"/>
              </a:rPr>
              <a:t>交流放大电路主要用于音频等纯交流信号的</a:t>
            </a:r>
            <a:r>
              <a:rPr lang="zh-CN" altLang="en-US" sz="2400" dirty="0" smtClean="0">
                <a:solidFill>
                  <a:srgbClr val="0000CC"/>
                </a:solidFill>
                <a:latin typeface="+mn-ea"/>
                <a:ea typeface="+mn-ea"/>
              </a:rPr>
              <a:t>放大。</a:t>
            </a:r>
            <a:endParaRPr lang="zh-CN" altLang="en-US" sz="2400" dirty="0">
              <a:solidFill>
                <a:srgbClr val="0000CC"/>
              </a:solidFill>
              <a:latin typeface="+mn-ea"/>
              <a:ea typeface="+mn-ea"/>
            </a:endParaRPr>
          </a:p>
        </p:txBody>
      </p:sp>
      <p:sp>
        <p:nvSpPr>
          <p:cNvPr id="17" name="Rectangle 7"/>
          <p:cNvSpPr>
            <a:spLocks noChangeArrowheads="1"/>
          </p:cNvSpPr>
          <p:nvPr/>
        </p:nvSpPr>
        <p:spPr bwMode="auto">
          <a:xfrm>
            <a:off x="357158" y="1357304"/>
            <a:ext cx="3786214" cy="498598"/>
          </a:xfrm>
          <a:prstGeom prst="rect">
            <a:avLst/>
          </a:prstGeom>
          <a:noFill/>
          <a:ln w="12700" cap="sq">
            <a:noFill/>
            <a:miter lim="800000"/>
            <a:headEnd type="none" w="sm" len="sm"/>
            <a:tailEnd type="none" w="sm" len="sm"/>
          </a:ln>
        </p:spPr>
        <p:txBody>
          <a:bodyPr wrap="square">
            <a:spAutoFit/>
          </a:bodyPr>
          <a:lstStyle/>
          <a:p>
            <a:pPr>
              <a:lnSpc>
                <a:spcPct val="120000"/>
              </a:lnSpc>
              <a:buClr>
                <a:srgbClr val="FF0000"/>
              </a:buClr>
              <a:buSzPct val="85000"/>
              <a:defRPr/>
            </a:pPr>
            <a:r>
              <a:rPr lang="en-US" altLang="zh-CN" sz="2200" u="sng" dirty="0">
                <a:solidFill>
                  <a:srgbClr val="C00000"/>
                </a:solidFill>
                <a:latin typeface="+mn-ea"/>
                <a:ea typeface="+mn-ea"/>
              </a:rPr>
              <a:t>C1</a:t>
            </a:r>
            <a:r>
              <a:rPr lang="zh-CN" altLang="en-US" sz="2200" u="sng" dirty="0">
                <a:solidFill>
                  <a:srgbClr val="C00000"/>
                </a:solidFill>
                <a:latin typeface="+mn-ea"/>
                <a:ea typeface="+mn-ea"/>
              </a:rPr>
              <a:t>和</a:t>
            </a:r>
            <a:r>
              <a:rPr lang="en-US" altLang="zh-CN" sz="2200" u="sng" dirty="0">
                <a:solidFill>
                  <a:srgbClr val="C00000"/>
                </a:solidFill>
                <a:latin typeface="+mn-ea"/>
                <a:ea typeface="+mn-ea"/>
              </a:rPr>
              <a:t>C4:</a:t>
            </a:r>
            <a:r>
              <a:rPr lang="zh-CN" altLang="en-US" sz="2200" dirty="0">
                <a:latin typeface="+mn-ea"/>
                <a:ea typeface="+mn-ea"/>
              </a:rPr>
              <a:t>输入、输出耦合</a:t>
            </a:r>
            <a:r>
              <a:rPr lang="zh-CN" altLang="en-US" sz="2200" dirty="0" smtClean="0">
                <a:latin typeface="+mn-ea"/>
                <a:ea typeface="+mn-ea"/>
              </a:rPr>
              <a:t>电容</a:t>
            </a:r>
            <a:r>
              <a:rPr lang="en-US" altLang="zh-CN" sz="2200" dirty="0" smtClean="0">
                <a:latin typeface="+mn-ea"/>
                <a:ea typeface="+mn-ea"/>
              </a:rPr>
              <a:t>.</a:t>
            </a:r>
            <a:endParaRPr lang="zh-CN" altLang="en-US" sz="2200" dirty="0">
              <a:latin typeface="+mn-ea"/>
              <a:ea typeface="+mn-ea"/>
            </a:endParaRPr>
          </a:p>
        </p:txBody>
      </p:sp>
      <p:sp>
        <p:nvSpPr>
          <p:cNvPr id="20" name="Rectangle 7"/>
          <p:cNvSpPr>
            <a:spLocks noChangeArrowheads="1"/>
          </p:cNvSpPr>
          <p:nvPr/>
        </p:nvSpPr>
        <p:spPr bwMode="auto">
          <a:xfrm>
            <a:off x="357158" y="1785932"/>
            <a:ext cx="3643338" cy="1311128"/>
          </a:xfrm>
          <a:prstGeom prst="rect">
            <a:avLst/>
          </a:prstGeom>
          <a:noFill/>
          <a:ln w="12700" cap="sq">
            <a:noFill/>
            <a:miter lim="800000"/>
            <a:headEnd type="none" w="sm" len="sm"/>
            <a:tailEnd type="none" w="sm" len="sm"/>
          </a:ln>
        </p:spPr>
        <p:txBody>
          <a:bodyPr wrap="square">
            <a:spAutoFit/>
          </a:bodyPr>
          <a:lstStyle/>
          <a:p>
            <a:pPr>
              <a:lnSpc>
                <a:spcPct val="120000"/>
              </a:lnSpc>
              <a:buClr>
                <a:srgbClr val="FF0000"/>
              </a:buClr>
              <a:buSzPct val="85000"/>
              <a:defRPr/>
            </a:pPr>
            <a:r>
              <a:rPr lang="en-US" altLang="zh-CN" sz="2200" u="sng" dirty="0">
                <a:solidFill>
                  <a:srgbClr val="C00000"/>
                </a:solidFill>
                <a:latin typeface="+mn-ea"/>
                <a:ea typeface="+mn-ea"/>
              </a:rPr>
              <a:t>R1:</a:t>
            </a:r>
            <a:r>
              <a:rPr lang="zh-CN" altLang="en-US" sz="2200" dirty="0">
                <a:latin typeface="+mn-ea"/>
                <a:ea typeface="+mn-ea"/>
              </a:rPr>
              <a:t>为电容器</a:t>
            </a:r>
            <a:r>
              <a:rPr lang="en-US" altLang="en-US" sz="2200" dirty="0">
                <a:latin typeface="+mn-ea"/>
                <a:ea typeface="+mn-ea"/>
              </a:rPr>
              <a:t> C1</a:t>
            </a:r>
            <a:r>
              <a:rPr lang="zh-CN" altLang="en-US" sz="2200" dirty="0">
                <a:latin typeface="+mn-ea"/>
                <a:ea typeface="+mn-ea"/>
              </a:rPr>
              <a:t>的放电通路，同时和</a:t>
            </a:r>
            <a:r>
              <a:rPr lang="en-US" altLang="zh-CN" sz="2200" dirty="0">
                <a:latin typeface="+mn-ea"/>
                <a:ea typeface="+mn-ea"/>
              </a:rPr>
              <a:t>C1</a:t>
            </a:r>
            <a:r>
              <a:rPr lang="zh-CN" altLang="en-US" sz="2200" dirty="0">
                <a:latin typeface="+mn-ea"/>
                <a:ea typeface="+mn-ea"/>
              </a:rPr>
              <a:t>组成无源高通</a:t>
            </a:r>
            <a:r>
              <a:rPr lang="zh-CN" altLang="en-US" sz="2200" dirty="0" smtClean="0">
                <a:latin typeface="+mn-ea"/>
                <a:ea typeface="+mn-ea"/>
              </a:rPr>
              <a:t>滤波电路</a:t>
            </a:r>
            <a:r>
              <a:rPr lang="en-US" altLang="zh-CN" sz="2200" dirty="0" smtClean="0">
                <a:latin typeface="+mn-ea"/>
                <a:ea typeface="+mn-ea"/>
              </a:rPr>
              <a:t>.</a:t>
            </a:r>
            <a:endParaRPr lang="zh-CN" altLang="en-US" sz="2200" dirty="0">
              <a:latin typeface="+mn-ea"/>
              <a:ea typeface="+mn-ea"/>
            </a:endParaRPr>
          </a:p>
        </p:txBody>
      </p:sp>
      <p:sp>
        <p:nvSpPr>
          <p:cNvPr id="21" name="Rectangle 7"/>
          <p:cNvSpPr>
            <a:spLocks noChangeArrowheads="1"/>
          </p:cNvSpPr>
          <p:nvPr/>
        </p:nvSpPr>
        <p:spPr bwMode="auto">
          <a:xfrm>
            <a:off x="357158" y="3000378"/>
            <a:ext cx="3929058" cy="904863"/>
          </a:xfrm>
          <a:prstGeom prst="rect">
            <a:avLst/>
          </a:prstGeom>
          <a:noFill/>
          <a:ln w="12700" cap="sq">
            <a:noFill/>
            <a:miter lim="800000"/>
            <a:headEnd type="none" w="sm" len="sm"/>
            <a:tailEnd type="none" w="sm" len="sm"/>
          </a:ln>
        </p:spPr>
        <p:txBody>
          <a:bodyPr wrap="square">
            <a:spAutoFit/>
          </a:bodyPr>
          <a:lstStyle/>
          <a:p>
            <a:pPr>
              <a:lnSpc>
                <a:spcPct val="120000"/>
              </a:lnSpc>
              <a:buClr>
                <a:srgbClr val="FF0000"/>
              </a:buClr>
              <a:buSzPct val="85000"/>
              <a:defRPr/>
            </a:pPr>
            <a:r>
              <a:rPr lang="en-US" altLang="zh-CN" sz="2200" u="sng" dirty="0">
                <a:solidFill>
                  <a:srgbClr val="C00000"/>
                </a:solidFill>
                <a:latin typeface="+mn-ea"/>
                <a:ea typeface="+mn-ea"/>
              </a:rPr>
              <a:t>C2</a:t>
            </a:r>
            <a:r>
              <a:rPr lang="en-US" altLang="zh-CN" sz="2200" u="sng" dirty="0" smtClean="0">
                <a:solidFill>
                  <a:srgbClr val="C00000"/>
                </a:solidFill>
                <a:latin typeface="+mn-ea"/>
                <a:ea typeface="+mn-ea"/>
              </a:rPr>
              <a:t>:</a:t>
            </a:r>
            <a:r>
              <a:rPr lang="zh-CN" altLang="en-US" sz="2200" dirty="0" smtClean="0">
                <a:latin typeface="+mn-ea"/>
                <a:ea typeface="+mn-ea"/>
              </a:rPr>
              <a:t>与</a:t>
            </a:r>
            <a:r>
              <a:rPr lang="en-US" altLang="zh-CN" sz="2200" dirty="0" smtClean="0">
                <a:latin typeface="+mn-ea"/>
                <a:ea typeface="+mn-ea"/>
              </a:rPr>
              <a:t> </a:t>
            </a:r>
            <a:r>
              <a:rPr lang="en-US" altLang="zh-CN" sz="2200" dirty="0">
                <a:latin typeface="+mn-ea"/>
                <a:ea typeface="+mn-ea"/>
              </a:rPr>
              <a:t>R1</a:t>
            </a:r>
            <a:r>
              <a:rPr lang="zh-CN" altLang="en-US" sz="2200" dirty="0">
                <a:latin typeface="+mn-ea"/>
                <a:ea typeface="+mn-ea"/>
              </a:rPr>
              <a:t>配合后可滤除输入信号中的高频噪声。</a:t>
            </a:r>
          </a:p>
        </p:txBody>
      </p:sp>
      <p:grpSp>
        <p:nvGrpSpPr>
          <p:cNvPr id="5133" name="组合 18"/>
          <p:cNvGrpSpPr>
            <a:grpSpLocks/>
          </p:cNvGrpSpPr>
          <p:nvPr/>
        </p:nvGrpSpPr>
        <p:grpSpPr bwMode="auto">
          <a:xfrm>
            <a:off x="4214810" y="1571631"/>
            <a:ext cx="4643440" cy="1928813"/>
            <a:chOff x="3714744" y="1785926"/>
            <a:chExt cx="5214974" cy="2571768"/>
          </a:xfrm>
        </p:grpSpPr>
        <p:sp>
          <p:nvSpPr>
            <p:cNvPr id="5135" name="矩形 17"/>
            <p:cNvSpPr>
              <a:spLocks noChangeArrowheads="1"/>
            </p:cNvSpPr>
            <p:nvPr/>
          </p:nvSpPr>
          <p:spPr bwMode="auto">
            <a:xfrm>
              <a:off x="3714744" y="1785926"/>
              <a:ext cx="5214974" cy="2571768"/>
            </a:xfrm>
            <a:prstGeom prst="rect">
              <a:avLst/>
            </a:prstGeom>
            <a:solidFill>
              <a:schemeClr val="bg1"/>
            </a:solidFill>
            <a:ln w="9525" algn="ctr">
              <a:solidFill>
                <a:schemeClr val="tx1"/>
              </a:solidFill>
              <a:round/>
              <a:headEnd/>
              <a:tailEnd/>
            </a:ln>
          </p:spPr>
          <p:txBody>
            <a:bodyPr wrap="none"/>
            <a:lstStyle/>
            <a:p>
              <a:pPr algn="ctr"/>
              <a:endParaRPr lang="zh-CN" altLang="en-US"/>
            </a:p>
          </p:txBody>
        </p:sp>
        <p:pic>
          <p:nvPicPr>
            <p:cNvPr id="5136" name="Picture 4" descr="3T3T4"/>
            <p:cNvPicPr>
              <a:picLocks noChangeAspect="1" noChangeArrowheads="1"/>
            </p:cNvPicPr>
            <p:nvPr/>
          </p:nvPicPr>
          <p:blipFill>
            <a:blip r:embed="rId2" cstate="print"/>
            <a:srcRect/>
            <a:stretch>
              <a:fillRect/>
            </a:stretch>
          </p:blipFill>
          <p:spPr bwMode="auto">
            <a:xfrm>
              <a:off x="3786188" y="1857375"/>
              <a:ext cx="5026025" cy="2429347"/>
            </a:xfrm>
            <a:prstGeom prst="rect">
              <a:avLst/>
            </a:prstGeom>
            <a:noFill/>
            <a:ln w="9525">
              <a:noFill/>
              <a:miter lim="800000"/>
              <a:headEnd/>
              <a:tailEnd/>
            </a:ln>
          </p:spPr>
        </p:pic>
      </p:grpSp>
      <p:sp>
        <p:nvSpPr>
          <p:cNvPr id="24" name="Rectangle 7"/>
          <p:cNvSpPr>
            <a:spLocks noChangeArrowheads="1"/>
          </p:cNvSpPr>
          <p:nvPr/>
        </p:nvSpPr>
        <p:spPr bwMode="auto">
          <a:xfrm>
            <a:off x="357219" y="3857634"/>
            <a:ext cx="8715375" cy="904863"/>
          </a:xfrm>
          <a:prstGeom prst="rect">
            <a:avLst/>
          </a:prstGeom>
          <a:noFill/>
          <a:ln w="12700" cap="sq">
            <a:noFill/>
            <a:miter lim="800000"/>
            <a:headEnd type="none" w="sm" len="sm"/>
            <a:tailEnd type="none" w="sm" len="sm"/>
          </a:ln>
        </p:spPr>
        <p:txBody>
          <a:bodyPr>
            <a:spAutoFit/>
          </a:bodyPr>
          <a:lstStyle/>
          <a:p>
            <a:pPr>
              <a:lnSpc>
                <a:spcPct val="120000"/>
              </a:lnSpc>
              <a:buClr>
                <a:srgbClr val="FF0000"/>
              </a:buClr>
              <a:buSzPct val="85000"/>
              <a:defRPr/>
            </a:pPr>
            <a:r>
              <a:rPr lang="en-US" altLang="zh-CN" sz="2200" u="sng" dirty="0">
                <a:solidFill>
                  <a:srgbClr val="C00000"/>
                </a:solidFill>
                <a:latin typeface="+mn-ea"/>
                <a:ea typeface="+mn-ea"/>
              </a:rPr>
              <a:t>C3:</a:t>
            </a:r>
            <a:r>
              <a:rPr lang="en-US" altLang="en-US" sz="2200" dirty="0">
                <a:latin typeface="+mn-ea"/>
                <a:ea typeface="+mn-ea"/>
              </a:rPr>
              <a:t>在放大器的负反馈通道中，对直流反馈信号100%的完全反馈；对交流反馈信号实现部分负反馈，确保电路具有合适的交流放大倍数。</a:t>
            </a:r>
            <a:endParaRPr lang="zh-CN" altLang="en-US" sz="2200" dirty="0">
              <a:latin typeface="+mn-ea"/>
              <a:ea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downRigh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strips(downRigh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Righ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strips(downRight)">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7" grpId="0" autoUpdateAnimBg="0"/>
      <p:bldP spid="20" grpId="0" autoUpdateAnimBg="0"/>
      <p:bldP spid="21" grpId="0" autoUpdateAnimBg="0"/>
      <p:bldP spid="2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150"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6151"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6152"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6153"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154" name="Rectangle 2"/>
          <p:cNvSpPr>
            <a:spLocks noChangeArrowheads="1"/>
          </p:cNvSpPr>
          <p:nvPr/>
        </p:nvSpPr>
        <p:spPr bwMode="auto">
          <a:xfrm>
            <a:off x="500034" y="214296"/>
            <a:ext cx="4038600" cy="523220"/>
          </a:xfrm>
          <a:prstGeom prst="rect">
            <a:avLst/>
          </a:prstGeom>
          <a:noFill/>
          <a:ln w="12700" cap="sq">
            <a:noFill/>
            <a:miter lim="800000"/>
            <a:headEnd type="none" w="sm" len="sm"/>
            <a:tailEnd type="none" w="sm" len="sm"/>
          </a:ln>
        </p:spPr>
        <p:txBody>
          <a:bodyPr>
            <a:spAutoFit/>
          </a:bodyPr>
          <a:lstStyle/>
          <a:p>
            <a:r>
              <a:rPr lang="en-US" altLang="zh-CN" sz="2800" dirty="0"/>
              <a:t>3.3.2  </a:t>
            </a:r>
            <a:r>
              <a:rPr lang="zh-CN" altLang="en-US" sz="2800" dirty="0"/>
              <a:t>同相交流放大电路</a:t>
            </a:r>
          </a:p>
        </p:txBody>
      </p:sp>
      <p:sp>
        <p:nvSpPr>
          <p:cNvPr id="17" name="Rectangle 7"/>
          <p:cNvSpPr>
            <a:spLocks noChangeArrowheads="1"/>
          </p:cNvSpPr>
          <p:nvPr/>
        </p:nvSpPr>
        <p:spPr bwMode="auto">
          <a:xfrm>
            <a:off x="285750" y="964406"/>
            <a:ext cx="8286750" cy="904863"/>
          </a:xfrm>
          <a:prstGeom prst="rect">
            <a:avLst/>
          </a:prstGeom>
          <a:noFill/>
          <a:ln w="12700" cap="sq">
            <a:noFill/>
            <a:miter lim="800000"/>
            <a:headEnd type="none" w="sm" len="sm"/>
            <a:tailEnd type="none" w="sm" len="sm"/>
          </a:ln>
        </p:spPr>
        <p:txBody>
          <a:bodyPr>
            <a:spAutoFit/>
          </a:bodyPr>
          <a:lstStyle/>
          <a:p>
            <a:pPr>
              <a:lnSpc>
                <a:spcPct val="120000"/>
              </a:lnSpc>
              <a:buClr>
                <a:srgbClr val="FF0000"/>
              </a:buClr>
              <a:buSzPct val="85000"/>
              <a:defRPr/>
            </a:pPr>
            <a:r>
              <a:rPr lang="zh-CN" altLang="en-US" sz="2200" dirty="0" smtClean="0">
                <a:latin typeface="+mn-ea"/>
                <a:ea typeface="+mn-ea"/>
              </a:rPr>
              <a:t>    耦合</a:t>
            </a:r>
            <a:r>
              <a:rPr lang="zh-CN" altLang="en-US" sz="2200" dirty="0">
                <a:latin typeface="+mn-ea"/>
                <a:ea typeface="+mn-ea"/>
              </a:rPr>
              <a:t>电容</a:t>
            </a:r>
            <a:r>
              <a:rPr lang="en-US" altLang="zh-CN" sz="2200" dirty="0">
                <a:solidFill>
                  <a:srgbClr val="C00000"/>
                </a:solidFill>
                <a:latin typeface="+mn-ea"/>
                <a:ea typeface="+mn-ea"/>
              </a:rPr>
              <a:t>C</a:t>
            </a:r>
            <a:r>
              <a:rPr lang="en-US" altLang="zh-CN" sz="2200" baseline="-25000" dirty="0">
                <a:solidFill>
                  <a:srgbClr val="C00000"/>
                </a:solidFill>
                <a:latin typeface="+mn-ea"/>
                <a:ea typeface="+mn-ea"/>
              </a:rPr>
              <a:t>1</a:t>
            </a:r>
            <a:r>
              <a:rPr lang="zh-CN" altLang="en-US" sz="2200" dirty="0">
                <a:solidFill>
                  <a:srgbClr val="C00000"/>
                </a:solidFill>
                <a:latin typeface="+mn-ea"/>
                <a:ea typeface="+mn-ea"/>
              </a:rPr>
              <a:t>和</a:t>
            </a:r>
            <a:r>
              <a:rPr lang="en-US" altLang="zh-CN" sz="2200" dirty="0">
                <a:solidFill>
                  <a:srgbClr val="C00000"/>
                </a:solidFill>
                <a:latin typeface="+mn-ea"/>
                <a:ea typeface="+mn-ea"/>
              </a:rPr>
              <a:t>C</a:t>
            </a:r>
            <a:r>
              <a:rPr lang="en-US" altLang="zh-CN" sz="2200" baseline="-25000" dirty="0">
                <a:solidFill>
                  <a:srgbClr val="C00000"/>
                </a:solidFill>
                <a:latin typeface="+mn-ea"/>
                <a:ea typeface="+mn-ea"/>
              </a:rPr>
              <a:t>4</a:t>
            </a:r>
            <a:r>
              <a:rPr lang="zh-CN" altLang="en-US" sz="2200" dirty="0">
                <a:latin typeface="+mn-ea"/>
                <a:ea typeface="+mn-ea"/>
              </a:rPr>
              <a:t>的取值跟同相交流放大电路的</a:t>
            </a:r>
            <a:r>
              <a:rPr lang="zh-CN" altLang="en-US" sz="2200" u="sng" dirty="0">
                <a:latin typeface="+mn-ea"/>
                <a:ea typeface="+mn-ea"/>
              </a:rPr>
              <a:t>下限</a:t>
            </a:r>
            <a:r>
              <a:rPr lang="zh-CN" altLang="en-US" sz="2200" u="sng" dirty="0" smtClean="0">
                <a:latin typeface="+mn-ea"/>
                <a:ea typeface="+mn-ea"/>
              </a:rPr>
              <a:t>截止频率</a:t>
            </a:r>
            <a:r>
              <a:rPr lang="en-US" altLang="zh-CN" sz="2200" dirty="0" smtClean="0">
                <a:latin typeface="+mn-ea"/>
                <a:ea typeface="+mn-ea"/>
              </a:rPr>
              <a:t>f</a:t>
            </a:r>
            <a:r>
              <a:rPr lang="en-US" altLang="zh-CN" sz="2200" baseline="-25000" dirty="0" smtClean="0">
                <a:latin typeface="+mn-ea"/>
                <a:ea typeface="+mn-ea"/>
              </a:rPr>
              <a:t>L</a:t>
            </a:r>
            <a:r>
              <a:rPr lang="zh-CN" altLang="en-US" sz="2200" dirty="0">
                <a:latin typeface="+mn-ea"/>
                <a:ea typeface="+mn-ea"/>
              </a:rPr>
              <a:t>及</a:t>
            </a:r>
            <a:r>
              <a:rPr lang="zh-CN" altLang="en-US" sz="2200" u="sng" dirty="0">
                <a:latin typeface="+mn-ea"/>
                <a:ea typeface="+mn-ea"/>
              </a:rPr>
              <a:t>负载电阻</a:t>
            </a:r>
            <a:r>
              <a:rPr lang="en-US" altLang="zh-CN" sz="2200" dirty="0">
                <a:latin typeface="+mn-ea"/>
                <a:ea typeface="+mn-ea"/>
              </a:rPr>
              <a:t>R</a:t>
            </a:r>
            <a:r>
              <a:rPr lang="en-US" altLang="zh-CN" sz="2200" baseline="-25000" dirty="0">
                <a:latin typeface="+mn-ea"/>
                <a:ea typeface="+mn-ea"/>
              </a:rPr>
              <a:t>L</a:t>
            </a:r>
            <a:r>
              <a:rPr lang="en-US" altLang="en-US" sz="2200" dirty="0">
                <a:latin typeface="+mn-ea"/>
                <a:ea typeface="+mn-ea"/>
              </a:rPr>
              <a:t> </a:t>
            </a:r>
            <a:r>
              <a:rPr lang="zh-CN" altLang="en-US" sz="2200" dirty="0" smtClean="0">
                <a:latin typeface="+mn-ea"/>
                <a:ea typeface="+mn-ea"/>
              </a:rPr>
              <a:t>有关</a:t>
            </a:r>
            <a:endParaRPr lang="zh-CN" altLang="en-US" sz="2200" dirty="0">
              <a:latin typeface="+mn-ea"/>
              <a:ea typeface="+mn-ea"/>
            </a:endParaRPr>
          </a:p>
        </p:txBody>
      </p:sp>
      <p:sp>
        <p:nvSpPr>
          <p:cNvPr id="21" name="Rectangle 7"/>
          <p:cNvSpPr>
            <a:spLocks noChangeArrowheads="1"/>
          </p:cNvSpPr>
          <p:nvPr/>
        </p:nvSpPr>
        <p:spPr bwMode="auto">
          <a:xfrm>
            <a:off x="357158" y="2357436"/>
            <a:ext cx="3429000" cy="444674"/>
          </a:xfrm>
          <a:prstGeom prst="rect">
            <a:avLst/>
          </a:prstGeom>
          <a:noFill/>
          <a:ln w="12700" cap="sq">
            <a:noFill/>
            <a:miter lim="800000"/>
            <a:headEnd type="none" w="sm" len="sm"/>
            <a:tailEnd type="none" w="sm" len="sm"/>
          </a:ln>
        </p:spPr>
        <p:txBody>
          <a:bodyPr>
            <a:spAutoFit/>
          </a:bodyPr>
          <a:lstStyle/>
          <a:p>
            <a:pPr>
              <a:lnSpc>
                <a:spcPct val="120000"/>
              </a:lnSpc>
              <a:buClr>
                <a:srgbClr val="FF0000"/>
              </a:buClr>
              <a:buSzPct val="85000"/>
              <a:defRPr/>
            </a:pPr>
            <a:r>
              <a:rPr lang="zh-CN" altLang="en-US" sz="2200" dirty="0">
                <a:solidFill>
                  <a:srgbClr val="C00000"/>
                </a:solidFill>
                <a:latin typeface="+mn-ea"/>
                <a:ea typeface="+mn-ea"/>
              </a:rPr>
              <a:t>交流电压增益</a:t>
            </a:r>
            <a:r>
              <a:rPr lang="en-US" altLang="zh-CN" sz="2200" dirty="0">
                <a:solidFill>
                  <a:srgbClr val="C00000"/>
                </a:solidFill>
                <a:latin typeface="+mn-ea"/>
                <a:ea typeface="+mn-ea"/>
              </a:rPr>
              <a:t>:</a:t>
            </a:r>
            <a:endParaRPr lang="zh-CN" altLang="en-US" sz="2200" dirty="0">
              <a:solidFill>
                <a:srgbClr val="C00000"/>
              </a:solidFill>
              <a:latin typeface="+mn-ea"/>
              <a:ea typeface="+mn-ea"/>
            </a:endParaRPr>
          </a:p>
        </p:txBody>
      </p:sp>
      <p:sp>
        <p:nvSpPr>
          <p:cNvPr id="6157"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aphicFrame>
        <p:nvGraphicFramePr>
          <p:cNvPr id="6147" name="Object 3"/>
          <p:cNvGraphicFramePr>
            <a:graphicFrameLocks noChangeAspect="1"/>
          </p:cNvGraphicFramePr>
          <p:nvPr/>
        </p:nvGraphicFramePr>
        <p:xfrm>
          <a:off x="357189" y="1821657"/>
          <a:ext cx="3786187" cy="375047"/>
        </p:xfrm>
        <a:graphic>
          <a:graphicData uri="http://schemas.openxmlformats.org/presentationml/2006/ole">
            <p:oleObj spid="_x0000_s6147" r:id="rId3" imgW="1765300" imgH="190500" progId="Equation.DSMT4">
              <p:embed/>
            </p:oleObj>
          </a:graphicData>
        </a:graphic>
      </p:graphicFrame>
      <p:sp>
        <p:nvSpPr>
          <p:cNvPr id="6158"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aphicFrame>
        <p:nvGraphicFramePr>
          <p:cNvPr id="6148" name="Object 5"/>
          <p:cNvGraphicFramePr>
            <a:graphicFrameLocks noChangeAspect="1"/>
          </p:cNvGraphicFramePr>
          <p:nvPr/>
        </p:nvGraphicFramePr>
        <p:xfrm>
          <a:off x="571472" y="2928940"/>
          <a:ext cx="2174875" cy="375047"/>
        </p:xfrm>
        <a:graphic>
          <a:graphicData uri="http://schemas.openxmlformats.org/presentationml/2006/ole">
            <p:oleObj spid="_x0000_s6148" r:id="rId4" imgW="825500" imgH="190500" progId="Equation.DSMT4">
              <p:embed/>
            </p:oleObj>
          </a:graphicData>
        </a:graphic>
      </p:graphicFrame>
      <p:sp>
        <p:nvSpPr>
          <p:cNvPr id="23" name="矩形 22"/>
          <p:cNvSpPr/>
          <p:nvPr/>
        </p:nvSpPr>
        <p:spPr>
          <a:xfrm>
            <a:off x="357188" y="3589734"/>
            <a:ext cx="2970685" cy="461665"/>
          </a:xfrm>
          <a:prstGeom prst="rect">
            <a:avLst/>
          </a:prstGeom>
        </p:spPr>
        <p:txBody>
          <a:bodyPr wrap="none">
            <a:spAutoFit/>
          </a:bodyPr>
          <a:lstStyle/>
          <a:p>
            <a:pPr>
              <a:defRPr/>
            </a:pPr>
            <a:r>
              <a:rPr lang="zh-CN" altLang="en-US" sz="2400" dirty="0">
                <a:solidFill>
                  <a:srgbClr val="FF0000"/>
                </a:solidFill>
                <a:latin typeface="+mn-ea"/>
                <a:ea typeface="+mn-ea"/>
              </a:rPr>
              <a:t>输入电阻近似等于</a:t>
            </a:r>
            <a:r>
              <a:rPr lang="en-US" altLang="zh-CN" sz="2400" dirty="0">
                <a:solidFill>
                  <a:srgbClr val="FF0000"/>
                </a:solidFill>
                <a:latin typeface="+mn-ea"/>
                <a:ea typeface="+mn-ea"/>
              </a:rPr>
              <a:t>R</a:t>
            </a:r>
            <a:r>
              <a:rPr lang="en-US" altLang="zh-CN" sz="2400" baseline="-25000" dirty="0">
                <a:solidFill>
                  <a:srgbClr val="FF0000"/>
                </a:solidFill>
                <a:latin typeface="+mn-ea"/>
                <a:ea typeface="+mn-ea"/>
              </a:rPr>
              <a:t>1</a:t>
            </a:r>
            <a:endParaRPr lang="zh-CN" altLang="en-US" sz="2400" baseline="-25000" dirty="0">
              <a:solidFill>
                <a:srgbClr val="FF0000"/>
              </a:solidFill>
              <a:latin typeface="+mn-ea"/>
              <a:ea typeface="+mn-ea"/>
            </a:endParaRPr>
          </a:p>
        </p:txBody>
      </p:sp>
      <p:grpSp>
        <p:nvGrpSpPr>
          <p:cNvPr id="6160" name="组合 18"/>
          <p:cNvGrpSpPr>
            <a:grpSpLocks/>
          </p:cNvGrpSpPr>
          <p:nvPr/>
        </p:nvGrpSpPr>
        <p:grpSpPr bwMode="auto">
          <a:xfrm>
            <a:off x="3643314" y="2303860"/>
            <a:ext cx="5214937" cy="1928813"/>
            <a:chOff x="3714744" y="1785926"/>
            <a:chExt cx="5214974" cy="2571768"/>
          </a:xfrm>
        </p:grpSpPr>
        <p:sp>
          <p:nvSpPr>
            <p:cNvPr id="6161" name="矩形 19"/>
            <p:cNvSpPr>
              <a:spLocks noChangeArrowheads="1"/>
            </p:cNvSpPr>
            <p:nvPr/>
          </p:nvSpPr>
          <p:spPr bwMode="auto">
            <a:xfrm>
              <a:off x="3714744" y="1785926"/>
              <a:ext cx="5214974" cy="2571768"/>
            </a:xfrm>
            <a:prstGeom prst="rect">
              <a:avLst/>
            </a:prstGeom>
            <a:solidFill>
              <a:schemeClr val="bg1"/>
            </a:solidFill>
            <a:ln w="9525" algn="ctr">
              <a:solidFill>
                <a:schemeClr val="tx1"/>
              </a:solidFill>
              <a:round/>
              <a:headEnd/>
              <a:tailEnd/>
            </a:ln>
          </p:spPr>
          <p:txBody>
            <a:bodyPr wrap="none"/>
            <a:lstStyle/>
            <a:p>
              <a:pPr algn="ctr"/>
              <a:endParaRPr lang="zh-CN" altLang="en-US"/>
            </a:p>
          </p:txBody>
        </p:sp>
        <p:pic>
          <p:nvPicPr>
            <p:cNvPr id="6162" name="Picture 4" descr="3T3T4"/>
            <p:cNvPicPr>
              <a:picLocks noChangeAspect="1" noChangeArrowheads="1"/>
            </p:cNvPicPr>
            <p:nvPr/>
          </p:nvPicPr>
          <p:blipFill>
            <a:blip r:embed="rId5" cstate="print"/>
            <a:srcRect/>
            <a:stretch>
              <a:fillRect/>
            </a:stretch>
          </p:blipFill>
          <p:spPr bwMode="auto">
            <a:xfrm>
              <a:off x="3786188" y="1857375"/>
              <a:ext cx="5026025" cy="2429347"/>
            </a:xfrm>
            <a:prstGeom prst="rect">
              <a:avLst/>
            </a:prstGeom>
            <a:noFill/>
            <a:ln w="9525">
              <a:noFill/>
              <a:miter lim="800000"/>
              <a:headEnd/>
              <a:tailEnd/>
            </a:ln>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wipe(left)">
                                      <p:cBhvr>
                                        <p:cTn id="12" dur="500"/>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148"/>
                                        </p:tgtEl>
                                        <p:attrNameLst>
                                          <p:attrName>style.visibility</p:attrName>
                                        </p:attrNameLst>
                                      </p:cBhvr>
                                      <p:to>
                                        <p:strVal val="visible"/>
                                      </p:to>
                                    </p:set>
                                    <p:animEffect transition="in" filter="wipe(left)">
                                      <p:cBhvr>
                                        <p:cTn id="22" dur="500"/>
                                        <p:tgtEl>
                                          <p:spTgt spid="614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172"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7173"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7174"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7175"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176" name="Rectangle 2"/>
          <p:cNvSpPr>
            <a:spLocks noChangeArrowheads="1"/>
          </p:cNvSpPr>
          <p:nvPr/>
        </p:nvSpPr>
        <p:spPr bwMode="auto">
          <a:xfrm>
            <a:off x="500034" y="214296"/>
            <a:ext cx="4038600" cy="523220"/>
          </a:xfrm>
          <a:prstGeom prst="rect">
            <a:avLst/>
          </a:prstGeom>
          <a:noFill/>
          <a:ln w="12700" cap="sq">
            <a:noFill/>
            <a:miter lim="800000"/>
            <a:headEnd type="none" w="sm" len="sm"/>
            <a:tailEnd type="none" w="sm" len="sm"/>
          </a:ln>
        </p:spPr>
        <p:txBody>
          <a:bodyPr>
            <a:spAutoFit/>
          </a:bodyPr>
          <a:lstStyle/>
          <a:p>
            <a:r>
              <a:rPr lang="en-US" altLang="zh-CN" sz="2800" dirty="0"/>
              <a:t>3.3.2  </a:t>
            </a:r>
            <a:r>
              <a:rPr lang="zh-CN" altLang="en-US" sz="2800" dirty="0"/>
              <a:t>同相交流放大电路</a:t>
            </a:r>
          </a:p>
        </p:txBody>
      </p:sp>
      <p:sp>
        <p:nvSpPr>
          <p:cNvPr id="17" name="Rectangle 7"/>
          <p:cNvSpPr>
            <a:spLocks noChangeArrowheads="1"/>
          </p:cNvSpPr>
          <p:nvPr/>
        </p:nvSpPr>
        <p:spPr bwMode="auto">
          <a:xfrm>
            <a:off x="285750" y="964406"/>
            <a:ext cx="8286750" cy="1200329"/>
          </a:xfrm>
          <a:prstGeom prst="rect">
            <a:avLst/>
          </a:prstGeom>
          <a:noFill/>
          <a:ln w="12700" cap="sq">
            <a:noFill/>
            <a:miter lim="800000"/>
            <a:headEnd type="none" w="sm" len="sm"/>
            <a:tailEnd type="none" w="sm" len="sm"/>
          </a:ln>
        </p:spPr>
        <p:txBody>
          <a:bodyPr>
            <a:spAutoFit/>
          </a:bodyPr>
          <a:lstStyle/>
          <a:p>
            <a:pPr>
              <a:defRPr/>
            </a:pPr>
            <a:r>
              <a:rPr lang="en-US" altLang="zh-CN" sz="2400" dirty="0">
                <a:latin typeface="+mn-ea"/>
                <a:ea typeface="+mn-ea"/>
              </a:rPr>
              <a:t>【</a:t>
            </a:r>
            <a:r>
              <a:rPr lang="zh-CN" altLang="en-US" sz="2400" dirty="0">
                <a:latin typeface="+mn-ea"/>
                <a:ea typeface="+mn-ea"/>
              </a:rPr>
              <a:t>例</a:t>
            </a:r>
            <a:r>
              <a:rPr lang="en-US" sz="2400" dirty="0">
                <a:latin typeface="+mn-ea"/>
                <a:ea typeface="+mn-ea"/>
              </a:rPr>
              <a:t>3-3-2</a:t>
            </a:r>
            <a:r>
              <a:rPr lang="en-US" altLang="zh-CN" sz="2400" dirty="0">
                <a:latin typeface="+mn-ea"/>
                <a:ea typeface="+mn-ea"/>
              </a:rPr>
              <a:t>】 </a:t>
            </a:r>
            <a:r>
              <a:rPr lang="zh-CN" altLang="en-US" sz="2400" dirty="0">
                <a:latin typeface="+mn-ea"/>
                <a:ea typeface="+mn-ea"/>
              </a:rPr>
              <a:t>交流同相放大电路的耦合电容引入了泄放电阻，使其输入电阻明显降低。对此，可采用下图所示的自举式交流同相放大电路提高输入电阻。</a:t>
            </a:r>
          </a:p>
        </p:txBody>
      </p:sp>
      <p:sp>
        <p:nvSpPr>
          <p:cNvPr id="7178"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179"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pSp>
        <p:nvGrpSpPr>
          <p:cNvPr id="2" name="组合 13"/>
          <p:cNvGrpSpPr>
            <a:grpSpLocks/>
          </p:cNvGrpSpPr>
          <p:nvPr/>
        </p:nvGrpSpPr>
        <p:grpSpPr bwMode="auto">
          <a:xfrm>
            <a:off x="714348" y="2500312"/>
            <a:ext cx="6715125" cy="1875234"/>
            <a:chOff x="642910" y="2786058"/>
            <a:chExt cx="6715172" cy="2500330"/>
          </a:xfrm>
        </p:grpSpPr>
        <p:sp>
          <p:nvSpPr>
            <p:cNvPr id="7181" name="矩形 12"/>
            <p:cNvSpPr>
              <a:spLocks noChangeArrowheads="1"/>
            </p:cNvSpPr>
            <p:nvPr/>
          </p:nvSpPr>
          <p:spPr bwMode="auto">
            <a:xfrm>
              <a:off x="642910" y="2786058"/>
              <a:ext cx="6715172" cy="2500330"/>
            </a:xfrm>
            <a:prstGeom prst="rect">
              <a:avLst/>
            </a:prstGeom>
            <a:solidFill>
              <a:schemeClr val="bg1"/>
            </a:solidFill>
            <a:ln w="9525" algn="ctr">
              <a:solidFill>
                <a:schemeClr val="tx1"/>
              </a:solidFill>
              <a:round/>
              <a:headEnd/>
              <a:tailEnd/>
            </a:ln>
          </p:spPr>
          <p:txBody>
            <a:bodyPr wrap="none"/>
            <a:lstStyle/>
            <a:p>
              <a:pPr algn="ctr"/>
              <a:endParaRPr lang="zh-CN" altLang="en-US"/>
            </a:p>
          </p:txBody>
        </p:sp>
        <p:pic>
          <p:nvPicPr>
            <p:cNvPr id="7182" name="Picture 5" descr="3T3T5"/>
            <p:cNvPicPr>
              <a:picLocks noChangeAspect="1" noChangeArrowheads="1"/>
            </p:cNvPicPr>
            <p:nvPr/>
          </p:nvPicPr>
          <p:blipFill>
            <a:blip r:embed="rId2" cstate="print"/>
            <a:srcRect/>
            <a:stretch>
              <a:fillRect/>
            </a:stretch>
          </p:blipFill>
          <p:spPr bwMode="auto">
            <a:xfrm>
              <a:off x="1143000" y="2928938"/>
              <a:ext cx="5929313" cy="2255837"/>
            </a:xfrm>
            <a:prstGeom prst="rect">
              <a:avLst/>
            </a:prstGeom>
            <a:noFill/>
            <a:ln w="9525">
              <a:noFill/>
              <a:miter lim="800000"/>
              <a:headEnd/>
              <a:tailEnd/>
            </a:ln>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Right)">
                                      <p:cBhvr>
                                        <p:cTn id="7" dur="500"/>
                                        <p:tgtEl>
                                          <p:spTgt spid="17"/>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197"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8198"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8199"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8200"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201" name="Rectangle 2"/>
          <p:cNvSpPr>
            <a:spLocks noChangeArrowheads="1"/>
          </p:cNvSpPr>
          <p:nvPr/>
        </p:nvSpPr>
        <p:spPr bwMode="auto">
          <a:xfrm>
            <a:off x="571472" y="285734"/>
            <a:ext cx="5929313" cy="523220"/>
          </a:xfrm>
          <a:prstGeom prst="rect">
            <a:avLst/>
          </a:prstGeom>
          <a:noFill/>
          <a:ln w="12700" cap="sq">
            <a:noFill/>
            <a:miter lim="800000"/>
            <a:headEnd type="none" w="sm" len="sm"/>
            <a:tailEnd type="none" w="sm" len="sm"/>
          </a:ln>
        </p:spPr>
        <p:txBody>
          <a:bodyPr>
            <a:spAutoFit/>
          </a:bodyPr>
          <a:lstStyle/>
          <a:p>
            <a:r>
              <a:rPr lang="en-US" altLang="zh-CN" sz="2800" dirty="0"/>
              <a:t>3.3.3  </a:t>
            </a:r>
            <a:r>
              <a:rPr lang="zh-CN" altLang="en-US" sz="2800" dirty="0"/>
              <a:t>反相比例运算放大电路</a:t>
            </a:r>
          </a:p>
        </p:txBody>
      </p:sp>
      <p:sp>
        <p:nvSpPr>
          <p:cNvPr id="12" name="Rectangle 3"/>
          <p:cNvSpPr>
            <a:spLocks noChangeArrowheads="1"/>
          </p:cNvSpPr>
          <p:nvPr/>
        </p:nvSpPr>
        <p:spPr bwMode="auto">
          <a:xfrm>
            <a:off x="285750" y="877491"/>
            <a:ext cx="8572500" cy="830997"/>
          </a:xfrm>
          <a:prstGeom prst="rect">
            <a:avLst/>
          </a:prstGeom>
          <a:noFill/>
          <a:ln w="12700" cap="sq">
            <a:noFill/>
            <a:miter lim="800000"/>
            <a:headEnd type="none" w="sm" len="sm"/>
            <a:tailEnd type="none" w="sm" len="sm"/>
          </a:ln>
        </p:spPr>
        <p:txBody>
          <a:bodyPr>
            <a:spAutoFit/>
          </a:bodyPr>
          <a:lstStyle/>
          <a:p>
            <a:pPr>
              <a:defRPr/>
            </a:pPr>
            <a:r>
              <a:rPr lang="zh-CN" altLang="en-US" sz="2400" dirty="0" smtClean="0">
                <a:solidFill>
                  <a:srgbClr val="0000CC"/>
                </a:solidFill>
                <a:latin typeface="+mn-ea"/>
                <a:ea typeface="+mn-ea"/>
              </a:rPr>
              <a:t>    反相</a:t>
            </a:r>
            <a:r>
              <a:rPr lang="zh-CN" altLang="en-US" sz="2400" dirty="0">
                <a:solidFill>
                  <a:srgbClr val="0000CC"/>
                </a:solidFill>
                <a:latin typeface="+mn-ea"/>
                <a:ea typeface="+mn-ea"/>
              </a:rPr>
              <a:t>比例运算放大电路的输出电压</a:t>
            </a:r>
            <a:r>
              <a:rPr lang="en-US" altLang="zh-CN" sz="2400" i="1" dirty="0">
                <a:solidFill>
                  <a:srgbClr val="0000CC"/>
                </a:solidFill>
                <a:latin typeface="+mn-ea"/>
                <a:ea typeface="+mn-ea"/>
              </a:rPr>
              <a:t>V</a:t>
            </a:r>
            <a:r>
              <a:rPr lang="en-US" altLang="zh-CN" sz="2400" baseline="-25000" dirty="0">
                <a:solidFill>
                  <a:srgbClr val="0000CC"/>
                </a:solidFill>
                <a:latin typeface="+mn-ea"/>
                <a:ea typeface="+mn-ea"/>
              </a:rPr>
              <a:t>o</a:t>
            </a:r>
            <a:r>
              <a:rPr lang="zh-CN" altLang="en-US" sz="2400" dirty="0">
                <a:solidFill>
                  <a:srgbClr val="0000CC"/>
                </a:solidFill>
                <a:latin typeface="+mn-ea"/>
                <a:ea typeface="+mn-ea"/>
              </a:rPr>
              <a:t>与输入电压</a:t>
            </a:r>
            <a:r>
              <a:rPr lang="en-US" altLang="zh-CN" sz="2400" i="1" dirty="0">
                <a:solidFill>
                  <a:srgbClr val="0000CC"/>
                </a:solidFill>
                <a:latin typeface="+mn-ea"/>
                <a:ea typeface="+mn-ea"/>
              </a:rPr>
              <a:t>V</a:t>
            </a:r>
            <a:r>
              <a:rPr lang="en-US" altLang="zh-CN" sz="2400" baseline="-25000" dirty="0">
                <a:solidFill>
                  <a:srgbClr val="0000CC"/>
                </a:solidFill>
                <a:latin typeface="+mn-ea"/>
                <a:ea typeface="+mn-ea"/>
              </a:rPr>
              <a:t>1</a:t>
            </a:r>
            <a:r>
              <a:rPr lang="zh-CN" altLang="en-US" sz="2400" dirty="0">
                <a:solidFill>
                  <a:srgbClr val="0000CC"/>
                </a:solidFill>
                <a:latin typeface="+mn-ea"/>
                <a:ea typeface="+mn-ea"/>
              </a:rPr>
              <a:t>相位相反，因而也被称为“反相放大器”。</a:t>
            </a:r>
          </a:p>
        </p:txBody>
      </p:sp>
      <p:grpSp>
        <p:nvGrpSpPr>
          <p:cNvPr id="2" name="组合 17"/>
          <p:cNvGrpSpPr>
            <a:grpSpLocks/>
          </p:cNvGrpSpPr>
          <p:nvPr/>
        </p:nvGrpSpPr>
        <p:grpSpPr bwMode="auto">
          <a:xfrm>
            <a:off x="714348" y="1803800"/>
            <a:ext cx="7358086" cy="1410892"/>
            <a:chOff x="571472" y="1928802"/>
            <a:chExt cx="8001056" cy="2357454"/>
          </a:xfrm>
        </p:grpSpPr>
        <p:sp>
          <p:nvSpPr>
            <p:cNvPr id="8209" name="矩形 16"/>
            <p:cNvSpPr>
              <a:spLocks noChangeArrowheads="1"/>
            </p:cNvSpPr>
            <p:nvPr/>
          </p:nvSpPr>
          <p:spPr bwMode="auto">
            <a:xfrm>
              <a:off x="571472" y="1928802"/>
              <a:ext cx="8001056" cy="2357454"/>
            </a:xfrm>
            <a:prstGeom prst="rect">
              <a:avLst/>
            </a:prstGeom>
            <a:solidFill>
              <a:schemeClr val="bg1"/>
            </a:solidFill>
            <a:ln w="9525" algn="ctr">
              <a:solidFill>
                <a:schemeClr val="tx1"/>
              </a:solidFill>
              <a:round/>
              <a:headEnd/>
              <a:tailEnd/>
            </a:ln>
          </p:spPr>
          <p:txBody>
            <a:bodyPr wrap="none"/>
            <a:lstStyle/>
            <a:p>
              <a:pPr algn="ctr"/>
              <a:endParaRPr lang="zh-CN" altLang="en-US"/>
            </a:p>
          </p:txBody>
        </p:sp>
        <p:pic>
          <p:nvPicPr>
            <p:cNvPr id="8210" name="Picture 17" descr="3T3T6"/>
            <p:cNvPicPr>
              <a:picLocks noChangeAspect="1" noChangeArrowheads="1"/>
            </p:cNvPicPr>
            <p:nvPr/>
          </p:nvPicPr>
          <p:blipFill>
            <a:blip r:embed="rId4" cstate="print"/>
            <a:srcRect/>
            <a:stretch>
              <a:fillRect/>
            </a:stretch>
          </p:blipFill>
          <p:spPr bwMode="auto">
            <a:xfrm>
              <a:off x="642938" y="2071688"/>
              <a:ext cx="7754937" cy="2143125"/>
            </a:xfrm>
            <a:prstGeom prst="rect">
              <a:avLst/>
            </a:prstGeom>
            <a:noFill/>
            <a:ln w="9525">
              <a:noFill/>
              <a:miter lim="800000"/>
              <a:headEnd/>
              <a:tailEnd/>
            </a:ln>
          </p:spPr>
        </p:pic>
      </p:grpSp>
      <p:sp>
        <p:nvSpPr>
          <p:cNvPr id="8204" name="矩形 18"/>
          <p:cNvSpPr>
            <a:spLocks noChangeArrowheads="1"/>
          </p:cNvSpPr>
          <p:nvPr/>
        </p:nvSpPr>
        <p:spPr bwMode="auto">
          <a:xfrm>
            <a:off x="4357686" y="3429006"/>
            <a:ext cx="2454518" cy="430887"/>
          </a:xfrm>
          <a:prstGeom prst="rect">
            <a:avLst/>
          </a:prstGeom>
          <a:noFill/>
          <a:ln w="9525">
            <a:noFill/>
            <a:miter lim="800000"/>
            <a:headEnd/>
            <a:tailEnd/>
          </a:ln>
        </p:spPr>
        <p:txBody>
          <a:bodyPr wrap="none">
            <a:spAutoFit/>
          </a:bodyPr>
          <a:lstStyle/>
          <a:p>
            <a:r>
              <a:rPr lang="zh-CN" altLang="en-US" sz="2200" dirty="0">
                <a:solidFill>
                  <a:srgbClr val="0000CC"/>
                </a:solidFill>
                <a:latin typeface="+mn-ea"/>
                <a:ea typeface="+mn-ea"/>
              </a:rPr>
              <a:t>根据虚短和虚</a:t>
            </a:r>
            <a:r>
              <a:rPr lang="zh-CN" altLang="en-US" sz="2200" dirty="0" smtClean="0">
                <a:solidFill>
                  <a:srgbClr val="0000CC"/>
                </a:solidFill>
                <a:latin typeface="+mn-ea"/>
                <a:ea typeface="+mn-ea"/>
              </a:rPr>
              <a:t>断：</a:t>
            </a:r>
            <a:endParaRPr lang="zh-CN" altLang="en-US" sz="2200" dirty="0">
              <a:solidFill>
                <a:srgbClr val="0000CC"/>
              </a:solidFill>
              <a:latin typeface="+mn-ea"/>
              <a:ea typeface="+mn-ea"/>
            </a:endParaRPr>
          </a:p>
        </p:txBody>
      </p:sp>
      <p:sp>
        <p:nvSpPr>
          <p:cNvPr id="8205" name="Rectangle 8"/>
          <p:cNvSpPr>
            <a:spLocks noChangeArrowheads="1"/>
          </p:cNvSpPr>
          <p:nvPr/>
        </p:nvSpPr>
        <p:spPr bwMode="auto">
          <a:xfrm>
            <a:off x="357158" y="3429006"/>
            <a:ext cx="2516188" cy="461665"/>
          </a:xfrm>
          <a:prstGeom prst="rect">
            <a:avLst/>
          </a:prstGeom>
          <a:noFill/>
          <a:ln w="9525">
            <a:noFill/>
            <a:miter lim="800000"/>
            <a:headEnd/>
            <a:tailEnd/>
          </a:ln>
        </p:spPr>
        <p:txBody>
          <a:bodyPr anchor="ctr">
            <a:spAutoFit/>
          </a:bodyPr>
          <a:lstStyle/>
          <a:p>
            <a:pPr eaLnBrk="0" hangingPunct="0"/>
            <a:r>
              <a:rPr lang="zh-CN" altLang="en-US" sz="2400" dirty="0">
                <a:solidFill>
                  <a:srgbClr val="0000CC"/>
                </a:solidFill>
              </a:rPr>
              <a:t>  </a:t>
            </a:r>
            <a:r>
              <a:rPr lang="en-US" altLang="zh-CN" sz="2200" dirty="0">
                <a:solidFill>
                  <a:srgbClr val="0000CC"/>
                </a:solidFill>
                <a:latin typeface="+mn-ea"/>
                <a:ea typeface="+mn-ea"/>
              </a:rPr>
              <a:t>R3</a:t>
            </a:r>
            <a:r>
              <a:rPr lang="zh-CN" altLang="en-US" sz="2200" dirty="0">
                <a:solidFill>
                  <a:srgbClr val="0000CC"/>
                </a:solidFill>
                <a:latin typeface="+mn-ea"/>
                <a:ea typeface="+mn-ea"/>
              </a:rPr>
              <a:t>为平衡</a:t>
            </a:r>
            <a:r>
              <a:rPr lang="zh-CN" altLang="en-US" sz="2200" dirty="0" smtClean="0">
                <a:solidFill>
                  <a:srgbClr val="0000CC"/>
                </a:solidFill>
                <a:latin typeface="+mn-ea"/>
                <a:ea typeface="+mn-ea"/>
              </a:rPr>
              <a:t>电阻： </a:t>
            </a:r>
            <a:endParaRPr lang="zh-CN" altLang="en-US" sz="2200" dirty="0">
              <a:solidFill>
                <a:srgbClr val="0000CC"/>
              </a:solidFill>
              <a:latin typeface="+mn-ea"/>
              <a:ea typeface="+mn-ea"/>
            </a:endParaRPr>
          </a:p>
        </p:txBody>
      </p:sp>
      <p:sp>
        <p:nvSpPr>
          <p:cNvPr id="8206"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aphicFrame>
        <p:nvGraphicFramePr>
          <p:cNvPr id="8194" name="Object 21"/>
          <p:cNvGraphicFramePr>
            <a:graphicFrameLocks noChangeAspect="1"/>
          </p:cNvGraphicFramePr>
          <p:nvPr/>
        </p:nvGraphicFramePr>
        <p:xfrm>
          <a:off x="2500298" y="3462346"/>
          <a:ext cx="1714500" cy="395288"/>
        </p:xfrm>
        <a:graphic>
          <a:graphicData uri="http://schemas.openxmlformats.org/presentationml/2006/ole">
            <p:oleObj spid="_x0000_s8194" r:id="rId5" imgW="622030" imgH="190417" progId="Equation.DSMT4">
              <p:embed/>
            </p:oleObj>
          </a:graphicData>
        </a:graphic>
      </p:graphicFrame>
      <p:sp>
        <p:nvSpPr>
          <p:cNvPr id="8207"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aphicFrame>
        <p:nvGraphicFramePr>
          <p:cNvPr id="8195" name="Object 23"/>
          <p:cNvGraphicFramePr>
            <a:graphicFrameLocks noChangeAspect="1"/>
          </p:cNvGraphicFramePr>
          <p:nvPr/>
        </p:nvGraphicFramePr>
        <p:xfrm>
          <a:off x="6715140" y="3286130"/>
          <a:ext cx="1927225" cy="696515"/>
        </p:xfrm>
        <a:graphic>
          <a:graphicData uri="http://schemas.openxmlformats.org/presentationml/2006/ole">
            <p:oleObj spid="_x0000_s8195" r:id="rId6" imgW="787400" imgH="381000" progId="Equation.DSMT4">
              <p:embed/>
            </p:oleObj>
          </a:graphicData>
        </a:graphic>
      </p:graphicFrame>
      <p:sp>
        <p:nvSpPr>
          <p:cNvPr id="28" name="矩形 18"/>
          <p:cNvSpPr>
            <a:spLocks noChangeArrowheads="1"/>
          </p:cNvSpPr>
          <p:nvPr/>
        </p:nvSpPr>
        <p:spPr bwMode="auto">
          <a:xfrm>
            <a:off x="357189" y="3929072"/>
            <a:ext cx="8429653" cy="769441"/>
          </a:xfrm>
          <a:prstGeom prst="rect">
            <a:avLst/>
          </a:prstGeom>
          <a:noFill/>
          <a:ln w="9525">
            <a:noFill/>
            <a:miter lim="800000"/>
            <a:headEnd/>
            <a:tailEnd/>
          </a:ln>
        </p:spPr>
        <p:txBody>
          <a:bodyPr wrap="square">
            <a:spAutoFit/>
          </a:bodyPr>
          <a:lstStyle/>
          <a:p>
            <a:pPr>
              <a:defRPr/>
            </a:pPr>
            <a:r>
              <a:rPr lang="zh-CN" altLang="en-US" sz="2200" dirty="0" smtClean="0">
                <a:solidFill>
                  <a:srgbClr val="C00000"/>
                </a:solidFill>
                <a:latin typeface="+mn-ea"/>
                <a:ea typeface="+mn-ea"/>
              </a:rPr>
              <a:t>    反相</a:t>
            </a:r>
            <a:r>
              <a:rPr lang="zh-CN" altLang="en-US" sz="2200" dirty="0">
                <a:solidFill>
                  <a:srgbClr val="C00000"/>
                </a:solidFill>
                <a:latin typeface="+mn-ea"/>
                <a:ea typeface="+mn-ea"/>
              </a:rPr>
              <a:t>比例</a:t>
            </a:r>
            <a:r>
              <a:rPr lang="zh-CN" altLang="en-US" sz="2200" dirty="0" smtClean="0">
                <a:solidFill>
                  <a:srgbClr val="C00000"/>
                </a:solidFill>
                <a:latin typeface="+mn-ea"/>
                <a:ea typeface="+mn-ea"/>
              </a:rPr>
              <a:t>运算电路</a:t>
            </a:r>
            <a:r>
              <a:rPr lang="zh-CN" altLang="en-US" sz="2200" dirty="0">
                <a:solidFill>
                  <a:srgbClr val="C00000"/>
                </a:solidFill>
                <a:latin typeface="+mn-ea"/>
                <a:ea typeface="+mn-ea"/>
              </a:rPr>
              <a:t>的共模输入电压为</a:t>
            </a:r>
            <a:r>
              <a:rPr lang="en-US" sz="2200" dirty="0">
                <a:solidFill>
                  <a:srgbClr val="C00000"/>
                </a:solidFill>
                <a:latin typeface="+mn-ea"/>
                <a:ea typeface="+mn-ea"/>
              </a:rPr>
              <a:t>0</a:t>
            </a:r>
            <a:r>
              <a:rPr lang="zh-CN" altLang="en-US" sz="2200" dirty="0" smtClean="0">
                <a:solidFill>
                  <a:srgbClr val="C00000"/>
                </a:solidFill>
                <a:latin typeface="+mn-ea"/>
                <a:ea typeface="+mn-ea"/>
              </a:rPr>
              <a:t>，因而被广泛应用在求和</a:t>
            </a:r>
            <a:r>
              <a:rPr lang="zh-CN" altLang="en-US" sz="2200" dirty="0">
                <a:solidFill>
                  <a:srgbClr val="C00000"/>
                </a:solidFill>
                <a:latin typeface="+mn-ea"/>
                <a:ea typeface="+mn-ea"/>
              </a:rPr>
              <a:t>、积分、微分</a:t>
            </a:r>
            <a:r>
              <a:rPr lang="zh-CN" altLang="en-US" sz="2200" dirty="0" smtClean="0">
                <a:solidFill>
                  <a:srgbClr val="C00000"/>
                </a:solidFill>
                <a:latin typeface="+mn-ea"/>
                <a:ea typeface="+mn-ea"/>
              </a:rPr>
              <a:t>等电路。</a:t>
            </a:r>
            <a:r>
              <a:rPr lang="zh-CN" altLang="en-US" sz="2200" dirty="0">
                <a:solidFill>
                  <a:srgbClr val="C00000"/>
                </a:solidFill>
                <a:latin typeface="+mn-ea"/>
                <a:ea typeface="+mn-ea"/>
              </a:rPr>
              <a:t>电路的输入电阻由</a:t>
            </a:r>
            <a:r>
              <a:rPr lang="en-US" sz="2200" dirty="0">
                <a:solidFill>
                  <a:srgbClr val="C00000"/>
                </a:solidFill>
                <a:latin typeface="+mn-ea"/>
                <a:ea typeface="+mn-ea"/>
              </a:rPr>
              <a:t> R1</a:t>
            </a:r>
            <a:r>
              <a:rPr lang="zh-CN" altLang="en-US" sz="2200" dirty="0">
                <a:solidFill>
                  <a:srgbClr val="C00000"/>
                </a:solidFill>
                <a:latin typeface="+mn-ea"/>
                <a:ea typeface="+mn-ea"/>
              </a:rPr>
              <a:t>决定</a:t>
            </a:r>
            <a:r>
              <a:rPr lang="zh-CN" altLang="en-US" sz="2200" dirty="0" smtClean="0">
                <a:solidFill>
                  <a:srgbClr val="C00000"/>
                </a:solidFill>
                <a:latin typeface="+mn-ea"/>
                <a:ea typeface="+mn-ea"/>
              </a:rPr>
              <a:t>，电阻值过低。</a:t>
            </a:r>
            <a:endParaRPr lang="zh-CN" altLang="en-US" sz="2200" dirty="0">
              <a:solidFill>
                <a:srgbClr val="C00000"/>
              </a:solidFill>
              <a:latin typeface="+mn-ea"/>
              <a:ea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05"/>
                                        </p:tgtEl>
                                        <p:attrNameLst>
                                          <p:attrName>style.visibility</p:attrName>
                                        </p:attrNameLst>
                                      </p:cBhvr>
                                      <p:to>
                                        <p:strVal val="visible"/>
                                      </p:to>
                                    </p:set>
                                    <p:animEffect transition="in" filter="wipe(left)">
                                      <p:cBhvr>
                                        <p:cTn id="17" dur="500"/>
                                        <p:tgtEl>
                                          <p:spTgt spid="820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194"/>
                                        </p:tgtEl>
                                        <p:attrNameLst>
                                          <p:attrName>style.visibility</p:attrName>
                                        </p:attrNameLst>
                                      </p:cBhvr>
                                      <p:to>
                                        <p:strVal val="visible"/>
                                      </p:to>
                                    </p:set>
                                    <p:animEffect transition="in" filter="wipe(left)">
                                      <p:cBhvr>
                                        <p:cTn id="22" dur="500"/>
                                        <p:tgtEl>
                                          <p:spTgt spid="819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204"/>
                                        </p:tgtEl>
                                        <p:attrNameLst>
                                          <p:attrName>style.visibility</p:attrName>
                                        </p:attrNameLst>
                                      </p:cBhvr>
                                      <p:to>
                                        <p:strVal val="visible"/>
                                      </p:to>
                                    </p:set>
                                    <p:animEffect transition="in" filter="wipe(left)">
                                      <p:cBhvr>
                                        <p:cTn id="27" dur="500"/>
                                        <p:tgtEl>
                                          <p:spTgt spid="820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195"/>
                                        </p:tgtEl>
                                        <p:attrNameLst>
                                          <p:attrName>style.visibility</p:attrName>
                                        </p:attrNameLst>
                                      </p:cBhvr>
                                      <p:to>
                                        <p:strVal val="visible"/>
                                      </p:to>
                                    </p:set>
                                    <p:animEffect transition="in" filter="wipe(left)">
                                      <p:cBhvr>
                                        <p:cTn id="32" dur="500"/>
                                        <p:tgtEl>
                                          <p:spTgt spid="819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204" grpId="0"/>
      <p:bldP spid="8205"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1203"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51204"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51205"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51206"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1207" name="Rectangle 2"/>
          <p:cNvSpPr>
            <a:spLocks noChangeArrowheads="1"/>
          </p:cNvSpPr>
          <p:nvPr/>
        </p:nvSpPr>
        <p:spPr bwMode="auto">
          <a:xfrm>
            <a:off x="571472" y="285734"/>
            <a:ext cx="5929313" cy="523220"/>
          </a:xfrm>
          <a:prstGeom prst="rect">
            <a:avLst/>
          </a:prstGeom>
          <a:noFill/>
          <a:ln w="12700" cap="sq">
            <a:noFill/>
            <a:miter lim="800000"/>
            <a:headEnd type="none" w="sm" len="sm"/>
            <a:tailEnd type="none" w="sm" len="sm"/>
          </a:ln>
        </p:spPr>
        <p:txBody>
          <a:bodyPr>
            <a:spAutoFit/>
          </a:bodyPr>
          <a:lstStyle/>
          <a:p>
            <a:r>
              <a:rPr lang="en-US" altLang="zh-CN" sz="2800" dirty="0"/>
              <a:t>3.3.4  </a:t>
            </a:r>
            <a:r>
              <a:rPr lang="zh-CN" altLang="en-US" sz="2800" dirty="0"/>
              <a:t>反相交流放大电路</a:t>
            </a:r>
          </a:p>
        </p:txBody>
      </p:sp>
      <p:sp>
        <p:nvSpPr>
          <p:cNvPr id="12" name="Rectangle 3"/>
          <p:cNvSpPr>
            <a:spLocks noChangeArrowheads="1"/>
          </p:cNvSpPr>
          <p:nvPr/>
        </p:nvSpPr>
        <p:spPr bwMode="auto">
          <a:xfrm>
            <a:off x="428625" y="964407"/>
            <a:ext cx="8572500" cy="830997"/>
          </a:xfrm>
          <a:prstGeom prst="rect">
            <a:avLst/>
          </a:prstGeom>
          <a:noFill/>
          <a:ln w="12700" cap="sq">
            <a:noFill/>
            <a:miter lim="800000"/>
            <a:headEnd type="none" w="sm" len="sm"/>
            <a:tailEnd type="none" w="sm" len="sm"/>
          </a:ln>
        </p:spPr>
        <p:txBody>
          <a:bodyPr>
            <a:spAutoFit/>
          </a:bodyPr>
          <a:lstStyle/>
          <a:p>
            <a:pPr>
              <a:defRPr/>
            </a:pPr>
            <a:r>
              <a:rPr lang="zh-CN" altLang="en-US" sz="2400" dirty="0">
                <a:solidFill>
                  <a:srgbClr val="0000CC"/>
                </a:solidFill>
                <a:latin typeface="+mn-ea"/>
                <a:ea typeface="+mn-ea"/>
              </a:rPr>
              <a:t>反相交流放大电路新增了交流耦合电容</a:t>
            </a:r>
            <a:r>
              <a:rPr lang="en-US" altLang="zh-CN" sz="2400" i="1" dirty="0">
                <a:solidFill>
                  <a:srgbClr val="0000CC"/>
                </a:solidFill>
                <a:latin typeface="+mn-ea"/>
                <a:ea typeface="+mn-ea"/>
              </a:rPr>
              <a:t>C</a:t>
            </a:r>
            <a:r>
              <a:rPr lang="en-US" altLang="zh-CN" sz="2400" baseline="-25000" dirty="0">
                <a:solidFill>
                  <a:srgbClr val="0000CC"/>
                </a:solidFill>
                <a:latin typeface="+mn-ea"/>
                <a:ea typeface="+mn-ea"/>
              </a:rPr>
              <a:t>1</a:t>
            </a:r>
            <a:r>
              <a:rPr lang="zh-CN" altLang="en-US" sz="2400" dirty="0">
                <a:solidFill>
                  <a:srgbClr val="0000CC"/>
                </a:solidFill>
                <a:latin typeface="+mn-ea"/>
                <a:ea typeface="+mn-ea"/>
              </a:rPr>
              <a:t>、</a:t>
            </a:r>
            <a:r>
              <a:rPr lang="en-US" altLang="zh-CN" sz="2400" i="1" dirty="0">
                <a:solidFill>
                  <a:srgbClr val="0000CC"/>
                </a:solidFill>
                <a:latin typeface="+mn-ea"/>
                <a:ea typeface="+mn-ea"/>
              </a:rPr>
              <a:t>C</a:t>
            </a:r>
            <a:r>
              <a:rPr lang="en-US" altLang="zh-CN" sz="2400" baseline="-25000" dirty="0">
                <a:solidFill>
                  <a:srgbClr val="0000CC"/>
                </a:solidFill>
                <a:latin typeface="+mn-ea"/>
                <a:ea typeface="+mn-ea"/>
              </a:rPr>
              <a:t>2</a:t>
            </a:r>
            <a:r>
              <a:rPr lang="zh-CN" altLang="en-US" sz="2400" dirty="0">
                <a:solidFill>
                  <a:srgbClr val="0000CC"/>
                </a:solidFill>
                <a:latin typeface="+mn-ea"/>
                <a:ea typeface="+mn-ea"/>
              </a:rPr>
              <a:t>；集成运放同相输入端的平衡电阻</a:t>
            </a:r>
            <a:r>
              <a:rPr lang="en-US" altLang="zh-CN" sz="2400" i="1" dirty="0">
                <a:solidFill>
                  <a:srgbClr val="0000CC"/>
                </a:solidFill>
                <a:latin typeface="+mn-ea"/>
                <a:ea typeface="+mn-ea"/>
              </a:rPr>
              <a:t>R</a:t>
            </a:r>
            <a:r>
              <a:rPr lang="en-US" altLang="zh-CN" sz="2400" baseline="-25000" dirty="0">
                <a:solidFill>
                  <a:srgbClr val="0000CC"/>
                </a:solidFill>
                <a:latin typeface="+mn-ea"/>
                <a:ea typeface="+mn-ea"/>
              </a:rPr>
              <a:t>3</a:t>
            </a:r>
            <a:r>
              <a:rPr lang="zh-CN" altLang="en-US" sz="2400" dirty="0">
                <a:solidFill>
                  <a:srgbClr val="0000CC"/>
                </a:solidFill>
                <a:latin typeface="+mn-ea"/>
                <a:ea typeface="+mn-ea"/>
              </a:rPr>
              <a:t>可以直接接地。</a:t>
            </a:r>
          </a:p>
        </p:txBody>
      </p:sp>
      <p:sp>
        <p:nvSpPr>
          <p:cNvPr id="51209"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1210"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pSp>
        <p:nvGrpSpPr>
          <p:cNvPr id="51211" name="组合 14"/>
          <p:cNvGrpSpPr>
            <a:grpSpLocks/>
          </p:cNvGrpSpPr>
          <p:nvPr/>
        </p:nvGrpSpPr>
        <p:grpSpPr bwMode="auto">
          <a:xfrm>
            <a:off x="500034" y="1928808"/>
            <a:ext cx="7786710" cy="1714512"/>
            <a:chOff x="71438" y="2214554"/>
            <a:chExt cx="8929718" cy="2786082"/>
          </a:xfrm>
        </p:grpSpPr>
        <p:sp>
          <p:nvSpPr>
            <p:cNvPr id="51213" name="矩形 13"/>
            <p:cNvSpPr>
              <a:spLocks noChangeArrowheads="1"/>
            </p:cNvSpPr>
            <p:nvPr/>
          </p:nvSpPr>
          <p:spPr bwMode="auto">
            <a:xfrm>
              <a:off x="71438" y="2214554"/>
              <a:ext cx="8929718" cy="2786082"/>
            </a:xfrm>
            <a:prstGeom prst="rect">
              <a:avLst/>
            </a:prstGeom>
            <a:solidFill>
              <a:schemeClr val="bg1"/>
            </a:solidFill>
            <a:ln w="9525" algn="ctr">
              <a:solidFill>
                <a:schemeClr val="tx1"/>
              </a:solidFill>
              <a:round/>
              <a:headEnd/>
              <a:tailEnd/>
            </a:ln>
          </p:spPr>
          <p:txBody>
            <a:bodyPr wrap="none"/>
            <a:lstStyle/>
            <a:p>
              <a:pPr algn="ctr"/>
              <a:endParaRPr lang="zh-CN" altLang="en-US"/>
            </a:p>
          </p:txBody>
        </p:sp>
        <p:pic>
          <p:nvPicPr>
            <p:cNvPr id="51214" name="Picture 4"/>
            <p:cNvPicPr>
              <a:picLocks noChangeAspect="1" noChangeArrowheads="1"/>
            </p:cNvPicPr>
            <p:nvPr/>
          </p:nvPicPr>
          <p:blipFill>
            <a:blip r:embed="rId4" cstate="print"/>
            <a:srcRect/>
            <a:stretch>
              <a:fillRect/>
            </a:stretch>
          </p:blipFill>
          <p:spPr bwMode="auto">
            <a:xfrm>
              <a:off x="142875" y="2357438"/>
              <a:ext cx="4438650" cy="2571750"/>
            </a:xfrm>
            <a:prstGeom prst="rect">
              <a:avLst/>
            </a:prstGeom>
            <a:noFill/>
            <a:ln w="9525">
              <a:noFill/>
              <a:miter lim="800000"/>
              <a:headEnd/>
              <a:tailEnd/>
            </a:ln>
          </p:spPr>
        </p:pic>
        <p:pic>
          <p:nvPicPr>
            <p:cNvPr id="51215" name="Picture 5"/>
            <p:cNvPicPr>
              <a:picLocks noChangeAspect="1" noChangeArrowheads="1"/>
            </p:cNvPicPr>
            <p:nvPr/>
          </p:nvPicPr>
          <p:blipFill>
            <a:blip r:embed="rId5" cstate="print"/>
            <a:srcRect/>
            <a:stretch>
              <a:fillRect/>
            </a:stretch>
          </p:blipFill>
          <p:spPr bwMode="auto">
            <a:xfrm>
              <a:off x="4572000" y="2428875"/>
              <a:ext cx="4343400" cy="2428875"/>
            </a:xfrm>
            <a:prstGeom prst="rect">
              <a:avLst/>
            </a:prstGeom>
            <a:noFill/>
            <a:ln w="9525">
              <a:noFill/>
              <a:miter lim="800000"/>
              <a:headEnd/>
              <a:tailEnd/>
            </a:ln>
          </p:spPr>
        </p:pic>
      </p:grpSp>
      <p:sp>
        <p:nvSpPr>
          <p:cNvPr id="19" name="Rectangle 3"/>
          <p:cNvSpPr>
            <a:spLocks noChangeArrowheads="1"/>
          </p:cNvSpPr>
          <p:nvPr/>
        </p:nvSpPr>
        <p:spPr bwMode="auto">
          <a:xfrm>
            <a:off x="214282" y="3786196"/>
            <a:ext cx="8572500" cy="830997"/>
          </a:xfrm>
          <a:prstGeom prst="rect">
            <a:avLst/>
          </a:prstGeom>
          <a:noFill/>
          <a:ln w="12700" cap="sq">
            <a:noFill/>
            <a:miter lim="800000"/>
            <a:headEnd type="none" w="sm" len="sm"/>
            <a:tailEnd type="none" w="sm" len="sm"/>
          </a:ln>
        </p:spPr>
        <p:txBody>
          <a:bodyPr>
            <a:spAutoFit/>
          </a:bodyPr>
          <a:lstStyle/>
          <a:p>
            <a:pPr>
              <a:defRPr/>
            </a:pPr>
            <a:r>
              <a:rPr lang="zh-CN" altLang="en-US" sz="2400" dirty="0">
                <a:solidFill>
                  <a:srgbClr val="0000CC"/>
                </a:solidFill>
                <a:latin typeface="+mn-ea"/>
                <a:ea typeface="+mn-ea"/>
              </a:rPr>
              <a:t>便携式音频放大设备中，集成运放多采用单电源供电；集成运放的同相端需要进行直流偏置处理。</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1211"/>
                                        </p:tgtEl>
                                        <p:attrNameLst>
                                          <p:attrName>style.visibility</p:attrName>
                                        </p:attrNameLst>
                                      </p:cBhvr>
                                      <p:to>
                                        <p:strVal val="visible"/>
                                      </p:to>
                                    </p:set>
                                    <p:animEffect transition="in" filter="box(in)">
                                      <p:cBhvr>
                                        <p:cTn id="12" dur="500"/>
                                        <p:tgtEl>
                                          <p:spTgt spid="5121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trips(downRight)">
                                      <p:cBhvr>
                                        <p:cTn id="17" dur="500"/>
                                        <p:tgtEl>
                                          <p:spTgt spid="19"/>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8"/>
          <p:cNvSpPr>
            <a:spLocks noChangeArrowheads="1"/>
          </p:cNvSpPr>
          <p:nvPr/>
        </p:nvSpPr>
        <p:spPr bwMode="auto">
          <a:xfrm>
            <a:off x="539750" y="0"/>
            <a:ext cx="8064500" cy="857250"/>
          </a:xfrm>
          <a:prstGeom prst="rect">
            <a:avLst/>
          </a:prstGeom>
          <a:noFill/>
          <a:ln w="9525">
            <a:noFill/>
            <a:miter lim="800000"/>
            <a:headEnd/>
            <a:tailEnd/>
          </a:ln>
        </p:spPr>
        <p:txBody>
          <a:bodyPr anchor="ctr"/>
          <a:lstStyle/>
          <a:p>
            <a:pPr algn="ctr"/>
            <a:r>
              <a:rPr lang="en-US" altLang="zh-CN" sz="3600">
                <a:solidFill>
                  <a:srgbClr val="CC0000"/>
                </a:solidFill>
                <a:latin typeface="Times New Roman" pitchFamily="18" charset="0"/>
                <a:ea typeface="楷体_GB2312" pitchFamily="49" charset="-122"/>
              </a:rPr>
              <a:t>3 </a:t>
            </a:r>
            <a:r>
              <a:rPr lang="zh-CN" altLang="en-US" sz="3600">
                <a:solidFill>
                  <a:srgbClr val="CC0000"/>
                </a:solidFill>
                <a:latin typeface="Times New Roman" pitchFamily="18" charset="0"/>
                <a:ea typeface="楷体_GB2312" pitchFamily="49" charset="-122"/>
              </a:rPr>
              <a:t>模拟电路功能模块设计</a:t>
            </a:r>
          </a:p>
        </p:txBody>
      </p:sp>
      <p:sp>
        <p:nvSpPr>
          <p:cNvPr id="3" name="Rectangle 3"/>
          <p:cNvSpPr txBox="1">
            <a:spLocks noChangeArrowheads="1"/>
          </p:cNvSpPr>
          <p:nvPr/>
        </p:nvSpPr>
        <p:spPr>
          <a:xfrm>
            <a:off x="2000251" y="1017985"/>
            <a:ext cx="5643563" cy="3401615"/>
          </a:xfrm>
          <a:prstGeom prst="rect">
            <a:avLst/>
          </a:prstGeom>
        </p:spPr>
        <p:txBody>
          <a:bodyPr/>
          <a:lstStyle/>
          <a:p>
            <a:pPr>
              <a:spcBef>
                <a:spcPts val="600"/>
              </a:spcBef>
              <a:spcAft>
                <a:spcPts val="600"/>
              </a:spcAft>
              <a:defRPr/>
            </a:pPr>
            <a:r>
              <a:rPr lang="en-US" altLang="en-US" sz="2800" kern="0" dirty="0">
                <a:latin typeface="+mn-lt"/>
                <a:ea typeface="+mn-ea"/>
                <a:hlinkClick r:id="rId4" action="ppaction://hlinksldjump"/>
              </a:rPr>
              <a:t>3.1  </a:t>
            </a:r>
            <a:r>
              <a:rPr lang="zh-CN" altLang="en-US" sz="2800" kern="0" dirty="0">
                <a:latin typeface="+mn-lt"/>
                <a:ea typeface="+mn-ea"/>
                <a:hlinkClick r:id="rId4" action="ppaction://hlinksldjump"/>
              </a:rPr>
              <a:t>模拟电路设计概述</a:t>
            </a:r>
            <a:endParaRPr lang="zh-CN" altLang="en-US" sz="2800" kern="0" dirty="0">
              <a:latin typeface="+mn-lt"/>
              <a:ea typeface="+mn-ea"/>
            </a:endParaRPr>
          </a:p>
          <a:p>
            <a:pPr>
              <a:spcBef>
                <a:spcPts val="600"/>
              </a:spcBef>
              <a:spcAft>
                <a:spcPts val="600"/>
              </a:spcAft>
              <a:defRPr/>
            </a:pPr>
            <a:r>
              <a:rPr lang="en-US" altLang="en-US" sz="2800" kern="0" dirty="0">
                <a:latin typeface="+mn-lt"/>
                <a:ea typeface="+mn-ea"/>
                <a:hlinkClick r:id="rId5" action="ppaction://hlinksldjump"/>
              </a:rPr>
              <a:t>3.2  </a:t>
            </a:r>
            <a:r>
              <a:rPr lang="zh-CN" altLang="en-US" sz="2800" kern="0" dirty="0">
                <a:latin typeface="+mn-lt"/>
                <a:ea typeface="+mn-ea"/>
                <a:hlinkClick r:id="rId5" action="ppaction://hlinksldjump"/>
              </a:rPr>
              <a:t>集成运放基础</a:t>
            </a:r>
            <a:endParaRPr lang="zh-CN" altLang="en-US" sz="2800" kern="0" dirty="0">
              <a:latin typeface="+mn-lt"/>
              <a:ea typeface="+mn-ea"/>
            </a:endParaRPr>
          </a:p>
          <a:p>
            <a:pPr>
              <a:spcBef>
                <a:spcPts val="600"/>
              </a:spcBef>
              <a:spcAft>
                <a:spcPts val="600"/>
              </a:spcAft>
              <a:defRPr/>
            </a:pPr>
            <a:r>
              <a:rPr lang="en-US" altLang="en-US" sz="2800" kern="0" dirty="0">
                <a:latin typeface="+mn-lt"/>
                <a:ea typeface="+mn-ea"/>
                <a:hlinkClick r:id="rId6" action="ppaction://hlinksldjump"/>
              </a:rPr>
              <a:t>3.3  </a:t>
            </a:r>
            <a:r>
              <a:rPr lang="zh-CN" altLang="en-US" sz="2800" kern="0" dirty="0">
                <a:latin typeface="+mn-lt"/>
                <a:ea typeface="+mn-ea"/>
                <a:hlinkClick r:id="rId6" action="ppaction://hlinksldjump"/>
              </a:rPr>
              <a:t>电压放大及转换电路设计</a:t>
            </a:r>
            <a:endParaRPr lang="zh-CN" altLang="en-US" sz="2800" kern="0" dirty="0">
              <a:latin typeface="+mn-lt"/>
              <a:ea typeface="+mn-ea"/>
            </a:endParaRPr>
          </a:p>
          <a:p>
            <a:pPr>
              <a:spcBef>
                <a:spcPts val="600"/>
              </a:spcBef>
              <a:spcAft>
                <a:spcPts val="600"/>
              </a:spcAft>
              <a:defRPr/>
            </a:pPr>
            <a:r>
              <a:rPr lang="en-US" altLang="en-US" sz="2800" kern="0" dirty="0">
                <a:latin typeface="+mn-lt"/>
                <a:ea typeface="+mn-ea"/>
                <a:hlinkClick r:id="rId7" action="ppaction://hlinksldjump"/>
              </a:rPr>
              <a:t>3.4  </a:t>
            </a:r>
            <a:r>
              <a:rPr lang="zh-CN" altLang="en-US" sz="2800" kern="0" dirty="0">
                <a:latin typeface="+mn-lt"/>
                <a:ea typeface="+mn-ea"/>
                <a:hlinkClick r:id="rId7" action="ppaction://hlinksldjump"/>
              </a:rPr>
              <a:t>电压比较器电路设计</a:t>
            </a:r>
            <a:endParaRPr lang="zh-CN" altLang="en-US" sz="2800" kern="0" dirty="0">
              <a:latin typeface="+mn-lt"/>
              <a:ea typeface="+mn-ea"/>
            </a:endParaRPr>
          </a:p>
          <a:p>
            <a:pPr marL="469900" indent="-469900">
              <a:lnSpc>
                <a:spcPct val="115000"/>
              </a:lnSpc>
              <a:spcBef>
                <a:spcPts val="600"/>
              </a:spcBef>
              <a:spcAft>
                <a:spcPts val="600"/>
              </a:spcAft>
              <a:buClr>
                <a:srgbClr val="000066"/>
              </a:buClr>
              <a:defRPr/>
            </a:pPr>
            <a:r>
              <a:rPr lang="en-US" altLang="en-US" sz="2800" kern="0" dirty="0">
                <a:latin typeface="+mn-lt"/>
                <a:ea typeface="+mn-ea"/>
                <a:hlinkClick r:id="rId8" action="ppaction://hlinksldjump"/>
              </a:rPr>
              <a:t>3.5  </a:t>
            </a:r>
            <a:r>
              <a:rPr lang="zh-CN" altLang="en-US" sz="2800" kern="0" dirty="0">
                <a:latin typeface="+mn-lt"/>
                <a:ea typeface="+mn-ea"/>
                <a:hlinkClick r:id="rId8" action="ppaction://hlinksldjump"/>
              </a:rPr>
              <a:t>功率放大电路设计</a:t>
            </a:r>
            <a:endParaRPr lang="en-US" altLang="zh-CN" sz="2800" kern="0" dirty="0">
              <a:latin typeface="+mn-lt"/>
              <a:ea typeface="+mn-ea"/>
            </a:endParaRPr>
          </a:p>
          <a:p>
            <a:pPr>
              <a:spcBef>
                <a:spcPts val="600"/>
              </a:spcBef>
              <a:spcAft>
                <a:spcPts val="600"/>
              </a:spcAft>
              <a:defRPr/>
            </a:pPr>
            <a:r>
              <a:rPr lang="en-US" altLang="en-US" sz="2800" kern="0" dirty="0">
                <a:latin typeface="+mn-lt"/>
                <a:ea typeface="+mn-ea"/>
                <a:hlinkClick r:id="rId9" action="ppaction://hlinksldjump"/>
              </a:rPr>
              <a:t>3.6  </a:t>
            </a:r>
            <a:r>
              <a:rPr lang="zh-CN" altLang="en-US" sz="2800" kern="0" dirty="0">
                <a:latin typeface="+mn-lt"/>
                <a:ea typeface="+mn-ea"/>
                <a:hlinkClick r:id="rId9" action="ppaction://hlinksldjump"/>
              </a:rPr>
              <a:t>有源滤波电路设计</a:t>
            </a:r>
            <a:endParaRPr lang="zh-CN" altLang="en-US" sz="2800" kern="0" dirty="0">
              <a:latin typeface="+mn-lt"/>
              <a:ea typeface="+mn-ea"/>
            </a:endParaRPr>
          </a:p>
          <a:p>
            <a:pPr>
              <a:spcBef>
                <a:spcPts val="600"/>
              </a:spcBef>
              <a:spcAft>
                <a:spcPts val="600"/>
              </a:spcAft>
              <a:defRPr/>
            </a:pPr>
            <a:r>
              <a:rPr lang="en-US" altLang="en-US" sz="2800" kern="0" dirty="0">
                <a:latin typeface="+mn-lt"/>
                <a:ea typeface="+mn-ea"/>
                <a:hlinkClick r:id="rId10" action="ppaction://hlinksldjump"/>
              </a:rPr>
              <a:t>3.7  </a:t>
            </a:r>
            <a:r>
              <a:rPr lang="zh-CN" altLang="en-US" sz="2800" kern="0" dirty="0">
                <a:latin typeface="+mn-lt"/>
                <a:ea typeface="+mn-ea"/>
                <a:hlinkClick r:id="rId10" action="ppaction://hlinksldjump"/>
              </a:rPr>
              <a:t>波形发生器电路设计</a:t>
            </a:r>
            <a:endParaRPr lang="en-US" altLang="zh-CN" sz="2800" kern="0" dirty="0">
              <a:latin typeface="+mn-lt"/>
              <a:ea typeface="+mn-ea"/>
            </a:endParaRPr>
          </a:p>
          <a:p>
            <a:pPr>
              <a:spcBef>
                <a:spcPts val="600"/>
              </a:spcBef>
              <a:spcAft>
                <a:spcPts val="600"/>
              </a:spcAft>
              <a:defRPr/>
            </a:pPr>
            <a:r>
              <a:rPr lang="en-US" altLang="en-US" sz="2800" kern="0" dirty="0">
                <a:latin typeface="+mn-lt"/>
                <a:ea typeface="+mn-ea"/>
                <a:hlinkClick r:id="rId11" action="ppaction://hlinksldjump"/>
              </a:rPr>
              <a:t>3.8  </a:t>
            </a:r>
            <a:r>
              <a:rPr lang="zh-CN" altLang="en-US" sz="2800" kern="0" dirty="0">
                <a:latin typeface="+mn-lt"/>
                <a:ea typeface="+mn-ea"/>
                <a:hlinkClick r:id="rId11" action="ppaction://hlinksldjump"/>
              </a:rPr>
              <a:t>晶体管驱动电路设计</a:t>
            </a:r>
            <a:endParaRPr lang="zh-CN" altLang="en-US" sz="2800" kern="0" dirty="0">
              <a:latin typeface="+mn-lt"/>
              <a:ea typeface="+mn-ea"/>
            </a:endParaRPr>
          </a:p>
          <a:p>
            <a:pPr>
              <a:spcBef>
                <a:spcPts val="600"/>
              </a:spcBef>
              <a:spcAft>
                <a:spcPts val="600"/>
              </a:spcAft>
              <a:defRPr/>
            </a:pPr>
            <a:endParaRPr lang="zh-CN" altLang="en-US" sz="2800" kern="0" dirty="0">
              <a:latin typeface="+mn-lt"/>
              <a:ea typeface="+mn-ea"/>
            </a:endParaRPr>
          </a:p>
        </p:txBody>
      </p:sp>
    </p:spTree>
  </p:cSld>
  <p:clrMapOvr>
    <a:masterClrMapping/>
  </p:clrMapOvr>
  <p:transition>
    <p:wipe dir="r"/>
    <p:sndAc>
      <p:stSnd>
        <p:snd r:embed="rId3" name="PROJCTOR.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2227"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52228"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52229"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52230"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2231" name="Rectangle 2"/>
          <p:cNvSpPr>
            <a:spLocks noChangeArrowheads="1"/>
          </p:cNvSpPr>
          <p:nvPr/>
        </p:nvSpPr>
        <p:spPr bwMode="auto">
          <a:xfrm>
            <a:off x="571501" y="375048"/>
            <a:ext cx="5929313" cy="523220"/>
          </a:xfrm>
          <a:prstGeom prst="rect">
            <a:avLst/>
          </a:prstGeom>
          <a:noFill/>
          <a:ln w="12700" cap="sq">
            <a:noFill/>
            <a:miter lim="800000"/>
            <a:headEnd type="none" w="sm" len="sm"/>
            <a:tailEnd type="none" w="sm" len="sm"/>
          </a:ln>
        </p:spPr>
        <p:txBody>
          <a:bodyPr>
            <a:spAutoFit/>
          </a:bodyPr>
          <a:lstStyle/>
          <a:p>
            <a:r>
              <a:rPr lang="en-US" altLang="zh-CN" sz="2800"/>
              <a:t>3.3.5  </a:t>
            </a:r>
            <a:r>
              <a:rPr lang="zh-CN" altLang="en-US" sz="2800"/>
              <a:t>交流信号分配电路</a:t>
            </a:r>
          </a:p>
        </p:txBody>
      </p:sp>
      <p:sp>
        <p:nvSpPr>
          <p:cNvPr id="12" name="Rectangle 3"/>
          <p:cNvSpPr>
            <a:spLocks noChangeArrowheads="1"/>
          </p:cNvSpPr>
          <p:nvPr/>
        </p:nvSpPr>
        <p:spPr bwMode="auto">
          <a:xfrm>
            <a:off x="285750" y="910828"/>
            <a:ext cx="8572500" cy="830997"/>
          </a:xfrm>
          <a:prstGeom prst="rect">
            <a:avLst/>
          </a:prstGeom>
          <a:noFill/>
          <a:ln w="12700" cap="sq">
            <a:noFill/>
            <a:miter lim="800000"/>
            <a:headEnd type="none" w="sm" len="sm"/>
            <a:tailEnd type="none" w="sm" len="sm"/>
          </a:ln>
        </p:spPr>
        <p:txBody>
          <a:bodyPr>
            <a:spAutoFit/>
          </a:bodyPr>
          <a:lstStyle/>
          <a:p>
            <a:r>
              <a:rPr lang="zh-CN" altLang="en-US" sz="2400"/>
              <a:t>交流信号分配电路能够将输入的单路交流信号分配为多路交流信号输出</a:t>
            </a:r>
            <a:r>
              <a:rPr lang="zh-CN" altLang="en-US" sz="2400">
                <a:solidFill>
                  <a:srgbClr val="0000CC"/>
                </a:solidFill>
              </a:rPr>
              <a:t>。</a:t>
            </a:r>
          </a:p>
        </p:txBody>
      </p:sp>
      <p:sp>
        <p:nvSpPr>
          <p:cNvPr id="52233"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2234"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5" name="Rectangle 3"/>
          <p:cNvSpPr>
            <a:spLocks noChangeArrowheads="1"/>
          </p:cNvSpPr>
          <p:nvPr/>
        </p:nvSpPr>
        <p:spPr bwMode="auto">
          <a:xfrm>
            <a:off x="285750" y="3576638"/>
            <a:ext cx="3500438" cy="1446550"/>
          </a:xfrm>
          <a:prstGeom prst="rect">
            <a:avLst/>
          </a:prstGeom>
          <a:noFill/>
          <a:ln w="12700" cap="sq">
            <a:noFill/>
            <a:miter lim="800000"/>
            <a:headEnd type="none" w="sm" len="sm"/>
            <a:tailEnd type="none" w="sm" len="sm"/>
          </a:ln>
        </p:spPr>
        <p:txBody>
          <a:bodyPr>
            <a:spAutoFit/>
          </a:bodyPr>
          <a:lstStyle/>
          <a:p>
            <a:pPr>
              <a:defRPr/>
            </a:pPr>
            <a:r>
              <a:rPr lang="zh-CN" altLang="en-US" sz="2200" dirty="0">
                <a:solidFill>
                  <a:srgbClr val="0000CC"/>
                </a:solidFill>
                <a:latin typeface="+mn-ea"/>
                <a:ea typeface="+mn-ea"/>
              </a:rPr>
              <a:t>经过耦合电容</a:t>
            </a:r>
            <a:r>
              <a:rPr lang="en-US" altLang="en-US" sz="2200" dirty="0">
                <a:solidFill>
                  <a:srgbClr val="0000CC"/>
                </a:solidFill>
                <a:latin typeface="+mn-ea"/>
                <a:ea typeface="+mn-ea"/>
              </a:rPr>
              <a:t>C3</a:t>
            </a:r>
            <a:r>
              <a:rPr lang="zh-CN" altLang="en-US" sz="2200" dirty="0">
                <a:solidFill>
                  <a:srgbClr val="0000CC"/>
                </a:solidFill>
                <a:latin typeface="+mn-ea"/>
                <a:ea typeface="+mn-ea"/>
              </a:rPr>
              <a:t>、</a:t>
            </a:r>
            <a:r>
              <a:rPr lang="en-US" altLang="en-US" sz="2200" dirty="0">
                <a:solidFill>
                  <a:srgbClr val="0000CC"/>
                </a:solidFill>
                <a:latin typeface="+mn-ea"/>
                <a:ea typeface="+mn-ea"/>
              </a:rPr>
              <a:t>C4</a:t>
            </a:r>
            <a:r>
              <a:rPr lang="zh-CN" altLang="en-US" sz="2200" dirty="0">
                <a:solidFill>
                  <a:srgbClr val="0000CC"/>
                </a:solidFill>
                <a:latin typeface="+mn-ea"/>
                <a:ea typeface="+mn-ea"/>
              </a:rPr>
              <a:t>、</a:t>
            </a:r>
            <a:r>
              <a:rPr lang="en-US" altLang="en-US" sz="2200" dirty="0">
                <a:solidFill>
                  <a:srgbClr val="0000CC"/>
                </a:solidFill>
                <a:latin typeface="+mn-ea"/>
                <a:ea typeface="+mn-ea"/>
              </a:rPr>
              <a:t>C5</a:t>
            </a:r>
            <a:r>
              <a:rPr lang="zh-CN" altLang="en-US" sz="2200" dirty="0">
                <a:solidFill>
                  <a:srgbClr val="0000CC"/>
                </a:solidFill>
                <a:latin typeface="+mn-ea"/>
                <a:ea typeface="+mn-ea"/>
              </a:rPr>
              <a:t>输出三路幅度相等、相位相同、彼此独立、互不影响的正弦交流信号。</a:t>
            </a:r>
          </a:p>
        </p:txBody>
      </p:sp>
      <p:sp>
        <p:nvSpPr>
          <p:cNvPr id="16" name="矩形 15"/>
          <p:cNvSpPr/>
          <p:nvPr/>
        </p:nvSpPr>
        <p:spPr>
          <a:xfrm>
            <a:off x="285750" y="1740694"/>
            <a:ext cx="3500438" cy="1107996"/>
          </a:xfrm>
          <a:prstGeom prst="rect">
            <a:avLst/>
          </a:prstGeom>
        </p:spPr>
        <p:txBody>
          <a:bodyPr>
            <a:spAutoFit/>
          </a:bodyPr>
          <a:lstStyle/>
          <a:p>
            <a:pPr>
              <a:defRPr/>
            </a:pPr>
            <a:r>
              <a:rPr lang="zh-CN" altLang="en-US" sz="2200" dirty="0">
                <a:solidFill>
                  <a:srgbClr val="0000CC"/>
                </a:solidFill>
                <a:latin typeface="+mn-ea"/>
                <a:ea typeface="+mn-ea"/>
              </a:rPr>
              <a:t>第一级运放</a:t>
            </a:r>
            <a:r>
              <a:rPr lang="en-US" sz="2200" dirty="0">
                <a:solidFill>
                  <a:srgbClr val="0000CC"/>
                </a:solidFill>
                <a:latin typeface="+mn-ea"/>
                <a:ea typeface="+mn-ea"/>
              </a:rPr>
              <a:t>U1A</a:t>
            </a:r>
            <a:r>
              <a:rPr lang="zh-CN" altLang="en-US" sz="2200" dirty="0">
                <a:solidFill>
                  <a:srgbClr val="0000CC"/>
                </a:solidFill>
                <a:latin typeface="+mn-ea"/>
                <a:ea typeface="+mn-ea"/>
              </a:rPr>
              <a:t>为同相交流信号放大电路，交流增益由电阻</a:t>
            </a:r>
            <a:r>
              <a:rPr lang="en-US" sz="2200" i="1" dirty="0">
                <a:solidFill>
                  <a:srgbClr val="0000CC"/>
                </a:solidFill>
                <a:latin typeface="+mn-ea"/>
                <a:ea typeface="+mn-ea"/>
              </a:rPr>
              <a:t>R</a:t>
            </a:r>
            <a:r>
              <a:rPr lang="en-US" sz="2200" baseline="-25000" dirty="0">
                <a:solidFill>
                  <a:srgbClr val="0000CC"/>
                </a:solidFill>
                <a:latin typeface="+mn-ea"/>
                <a:ea typeface="+mn-ea"/>
              </a:rPr>
              <a:t>3</a:t>
            </a:r>
            <a:r>
              <a:rPr lang="zh-CN" altLang="en-US" sz="2200" dirty="0">
                <a:solidFill>
                  <a:srgbClr val="0000CC"/>
                </a:solidFill>
                <a:latin typeface="+mn-ea"/>
                <a:ea typeface="+mn-ea"/>
              </a:rPr>
              <a:t>、</a:t>
            </a:r>
            <a:r>
              <a:rPr lang="en-US" sz="2200" i="1" dirty="0">
                <a:solidFill>
                  <a:srgbClr val="0000CC"/>
                </a:solidFill>
                <a:latin typeface="+mn-ea"/>
                <a:ea typeface="+mn-ea"/>
              </a:rPr>
              <a:t>R</a:t>
            </a:r>
            <a:r>
              <a:rPr lang="en-US" sz="2200" baseline="-25000" dirty="0">
                <a:solidFill>
                  <a:srgbClr val="0000CC"/>
                </a:solidFill>
                <a:latin typeface="+mn-ea"/>
                <a:ea typeface="+mn-ea"/>
              </a:rPr>
              <a:t>4</a:t>
            </a:r>
            <a:r>
              <a:rPr lang="zh-CN" altLang="en-US" sz="2200" dirty="0">
                <a:solidFill>
                  <a:srgbClr val="0000CC"/>
                </a:solidFill>
                <a:latin typeface="+mn-ea"/>
                <a:ea typeface="+mn-ea"/>
              </a:rPr>
              <a:t>决定。</a:t>
            </a:r>
          </a:p>
        </p:txBody>
      </p:sp>
      <p:sp>
        <p:nvSpPr>
          <p:cNvPr id="17" name="矩形 16"/>
          <p:cNvSpPr/>
          <p:nvPr/>
        </p:nvSpPr>
        <p:spPr>
          <a:xfrm>
            <a:off x="285751" y="2678907"/>
            <a:ext cx="3357563" cy="1107996"/>
          </a:xfrm>
          <a:prstGeom prst="rect">
            <a:avLst/>
          </a:prstGeom>
        </p:spPr>
        <p:txBody>
          <a:bodyPr>
            <a:spAutoFit/>
          </a:bodyPr>
          <a:lstStyle/>
          <a:p>
            <a:pPr>
              <a:defRPr/>
            </a:pPr>
            <a:r>
              <a:rPr lang="en-US" altLang="en-US" sz="2200" dirty="0">
                <a:solidFill>
                  <a:srgbClr val="0000CC"/>
                </a:solidFill>
                <a:latin typeface="+mn-ea"/>
                <a:ea typeface="+mn-ea"/>
              </a:rPr>
              <a:t>U1B</a:t>
            </a:r>
            <a:r>
              <a:rPr lang="zh-CN" altLang="en-US" sz="2200" dirty="0">
                <a:solidFill>
                  <a:srgbClr val="0000CC"/>
                </a:solidFill>
                <a:latin typeface="+mn-ea"/>
                <a:ea typeface="+mn-ea"/>
              </a:rPr>
              <a:t>、</a:t>
            </a:r>
            <a:r>
              <a:rPr lang="en-US" altLang="en-US" sz="2200" dirty="0">
                <a:solidFill>
                  <a:srgbClr val="0000CC"/>
                </a:solidFill>
                <a:latin typeface="+mn-ea"/>
                <a:ea typeface="+mn-ea"/>
              </a:rPr>
              <a:t>U2A</a:t>
            </a:r>
            <a:r>
              <a:rPr lang="zh-CN" altLang="en-US" sz="2200" dirty="0">
                <a:solidFill>
                  <a:srgbClr val="0000CC"/>
                </a:solidFill>
                <a:latin typeface="+mn-ea"/>
                <a:ea typeface="+mn-ea"/>
              </a:rPr>
              <a:t>、</a:t>
            </a:r>
            <a:r>
              <a:rPr lang="en-US" altLang="en-US" sz="2200" dirty="0">
                <a:solidFill>
                  <a:srgbClr val="0000CC"/>
                </a:solidFill>
                <a:latin typeface="+mn-ea"/>
                <a:ea typeface="+mn-ea"/>
              </a:rPr>
              <a:t>U2B</a:t>
            </a:r>
            <a:r>
              <a:rPr lang="zh-CN" altLang="en-US" sz="2200" dirty="0">
                <a:solidFill>
                  <a:srgbClr val="0000CC"/>
                </a:solidFill>
                <a:latin typeface="+mn-ea"/>
                <a:ea typeface="+mn-ea"/>
              </a:rPr>
              <a:t>采用电压跟随器，具有隔离、缓冲的功能。</a:t>
            </a:r>
          </a:p>
        </p:txBody>
      </p:sp>
      <p:pic>
        <p:nvPicPr>
          <p:cNvPr id="52238" name="Picture 3"/>
          <p:cNvPicPr>
            <a:picLocks noChangeAspect="1" noChangeArrowheads="1"/>
          </p:cNvPicPr>
          <p:nvPr/>
        </p:nvPicPr>
        <p:blipFill>
          <a:blip r:embed="rId3" cstate="print"/>
          <a:srcRect/>
          <a:stretch>
            <a:fillRect/>
          </a:stretch>
        </p:blipFill>
        <p:spPr bwMode="auto">
          <a:xfrm>
            <a:off x="4500563" y="1714501"/>
            <a:ext cx="4502150" cy="2946797"/>
          </a:xfrm>
          <a:prstGeom prst="rect">
            <a:avLst/>
          </a:prstGeom>
          <a:noFill/>
          <a:ln w="9525">
            <a:noFill/>
            <a:miter lim="800000"/>
            <a:headEnd/>
            <a:tailEnd/>
          </a:ln>
        </p:spPr>
      </p:pic>
      <p:pic>
        <p:nvPicPr>
          <p:cNvPr id="52239" name="Picture 4"/>
          <p:cNvPicPr>
            <a:picLocks noChangeAspect="1" noChangeArrowheads="1"/>
          </p:cNvPicPr>
          <p:nvPr/>
        </p:nvPicPr>
        <p:blipFill>
          <a:blip r:embed="rId4" cstate="print"/>
          <a:srcRect/>
          <a:stretch>
            <a:fillRect/>
          </a:stretch>
        </p:blipFill>
        <p:spPr bwMode="auto">
          <a:xfrm>
            <a:off x="3781425" y="1393031"/>
            <a:ext cx="1219200" cy="1300163"/>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trips(downRight)">
                                      <p:cBhvr>
                                        <p:cTn id="12" dur="500"/>
                                        <p:tgtEl>
                                          <p:spTgt spid="15"/>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5"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9221"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9222"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9223"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9224"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9225" name="Rectangle 2"/>
          <p:cNvSpPr>
            <a:spLocks noChangeArrowheads="1"/>
          </p:cNvSpPr>
          <p:nvPr/>
        </p:nvSpPr>
        <p:spPr bwMode="auto">
          <a:xfrm>
            <a:off x="571501" y="375048"/>
            <a:ext cx="5929313" cy="523220"/>
          </a:xfrm>
          <a:prstGeom prst="rect">
            <a:avLst/>
          </a:prstGeom>
          <a:noFill/>
          <a:ln w="12700" cap="sq">
            <a:noFill/>
            <a:miter lim="800000"/>
            <a:headEnd type="none" w="sm" len="sm"/>
            <a:tailEnd type="none" w="sm" len="sm"/>
          </a:ln>
        </p:spPr>
        <p:txBody>
          <a:bodyPr>
            <a:spAutoFit/>
          </a:bodyPr>
          <a:lstStyle/>
          <a:p>
            <a:r>
              <a:rPr lang="en-US" altLang="zh-CN" sz="2800"/>
              <a:t>3.3.6  </a:t>
            </a:r>
            <a:r>
              <a:rPr lang="zh-CN" altLang="en-US" sz="2800"/>
              <a:t>反相加法电路</a:t>
            </a:r>
          </a:p>
        </p:txBody>
      </p:sp>
      <p:sp>
        <p:nvSpPr>
          <p:cNvPr id="12" name="Rectangle 3"/>
          <p:cNvSpPr>
            <a:spLocks noChangeArrowheads="1"/>
          </p:cNvSpPr>
          <p:nvPr/>
        </p:nvSpPr>
        <p:spPr bwMode="auto">
          <a:xfrm>
            <a:off x="285750" y="910828"/>
            <a:ext cx="8572500" cy="1200329"/>
          </a:xfrm>
          <a:prstGeom prst="rect">
            <a:avLst/>
          </a:prstGeom>
          <a:noFill/>
          <a:ln w="12700" cap="sq">
            <a:noFill/>
            <a:miter lim="800000"/>
            <a:headEnd type="none" w="sm" len="sm"/>
            <a:tailEnd type="none" w="sm" len="sm"/>
          </a:ln>
        </p:spPr>
        <p:txBody>
          <a:bodyPr>
            <a:spAutoFit/>
          </a:bodyPr>
          <a:lstStyle/>
          <a:p>
            <a:r>
              <a:rPr lang="zh-CN" altLang="en-US" sz="2400">
                <a:solidFill>
                  <a:srgbClr val="0000CC"/>
                </a:solidFill>
              </a:rPr>
              <a:t>反相加法电路是主流的信号加法电路方案，之所以较少采用输入电阻更高的同相加法电路，主要在于后者的共模噪声过大、电路结构复杂、参数计算烦琐。</a:t>
            </a:r>
          </a:p>
        </p:txBody>
      </p:sp>
      <p:sp>
        <p:nvSpPr>
          <p:cNvPr id="9227"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9228"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5" name="Rectangle 3"/>
          <p:cNvSpPr>
            <a:spLocks noChangeArrowheads="1"/>
          </p:cNvSpPr>
          <p:nvPr/>
        </p:nvSpPr>
        <p:spPr bwMode="auto">
          <a:xfrm>
            <a:off x="714375" y="3053953"/>
            <a:ext cx="3500438" cy="461665"/>
          </a:xfrm>
          <a:prstGeom prst="rect">
            <a:avLst/>
          </a:prstGeom>
          <a:noFill/>
          <a:ln w="12700" cap="sq">
            <a:noFill/>
            <a:miter lim="800000"/>
            <a:headEnd type="none" w="sm" len="sm"/>
            <a:tailEnd type="none" w="sm" len="sm"/>
          </a:ln>
        </p:spPr>
        <p:txBody>
          <a:bodyPr>
            <a:spAutoFit/>
          </a:bodyPr>
          <a:lstStyle/>
          <a:p>
            <a:r>
              <a:rPr lang="en-US" altLang="zh-CN" sz="2400">
                <a:solidFill>
                  <a:srgbClr val="FF0000"/>
                </a:solidFill>
                <a:latin typeface="楷体_GB2312" pitchFamily="49" charset="-122"/>
              </a:rPr>
              <a:t>R3</a:t>
            </a:r>
            <a:r>
              <a:rPr lang="zh-CN" altLang="en-US" sz="2400">
                <a:solidFill>
                  <a:srgbClr val="FF0000"/>
                </a:solidFill>
                <a:latin typeface="楷体_GB2312" pitchFamily="49" charset="-122"/>
              </a:rPr>
              <a:t>为平衡电阻</a:t>
            </a:r>
          </a:p>
        </p:txBody>
      </p:sp>
      <p:sp>
        <p:nvSpPr>
          <p:cNvPr id="16" name="矩形 15"/>
          <p:cNvSpPr/>
          <p:nvPr/>
        </p:nvSpPr>
        <p:spPr>
          <a:xfrm>
            <a:off x="571500" y="1875235"/>
            <a:ext cx="3500438" cy="461665"/>
          </a:xfrm>
          <a:prstGeom prst="rect">
            <a:avLst/>
          </a:prstGeom>
        </p:spPr>
        <p:txBody>
          <a:bodyPr>
            <a:spAutoFit/>
          </a:bodyPr>
          <a:lstStyle/>
          <a:p>
            <a:pPr>
              <a:defRPr/>
            </a:pPr>
            <a:r>
              <a:rPr lang="zh-CN" altLang="en-US" sz="2400" dirty="0">
                <a:solidFill>
                  <a:srgbClr val="000000"/>
                </a:solidFill>
                <a:latin typeface="楷体_GB2312" pitchFamily="49" charset="-122"/>
              </a:rPr>
              <a:t>根据</a:t>
            </a:r>
            <a:r>
              <a:rPr lang="zh-CN" altLang="en-US" sz="2400" dirty="0">
                <a:solidFill>
                  <a:srgbClr val="FF0000"/>
                </a:solidFill>
                <a:latin typeface="楷体_GB2312" pitchFamily="49" charset="-122"/>
              </a:rPr>
              <a:t>虚短</a:t>
            </a:r>
            <a:r>
              <a:rPr lang="zh-CN" altLang="en-US" sz="2400" dirty="0">
                <a:solidFill>
                  <a:srgbClr val="000000"/>
                </a:solidFill>
                <a:latin typeface="楷体_GB2312" pitchFamily="49" charset="-122"/>
              </a:rPr>
              <a:t>、</a:t>
            </a:r>
            <a:r>
              <a:rPr lang="zh-CN" altLang="en-US" sz="2400" dirty="0">
                <a:solidFill>
                  <a:srgbClr val="FF0000"/>
                </a:solidFill>
                <a:latin typeface="楷体_GB2312" pitchFamily="49" charset="-122"/>
              </a:rPr>
              <a:t>虚断</a:t>
            </a:r>
            <a:endParaRPr lang="zh-CN" altLang="en-US" sz="2200" dirty="0">
              <a:solidFill>
                <a:srgbClr val="0000CC"/>
              </a:solidFill>
              <a:latin typeface="+mn-ea"/>
              <a:ea typeface="+mn-ea"/>
            </a:endParaRPr>
          </a:p>
        </p:txBody>
      </p:sp>
      <p:pic>
        <p:nvPicPr>
          <p:cNvPr id="9231" name="Picture 2" descr="3T3T10"/>
          <p:cNvPicPr>
            <a:picLocks noChangeAspect="1" noChangeArrowheads="1"/>
          </p:cNvPicPr>
          <p:nvPr/>
        </p:nvPicPr>
        <p:blipFill>
          <a:blip r:embed="rId4" cstate="print"/>
          <a:srcRect/>
          <a:stretch>
            <a:fillRect/>
          </a:stretch>
        </p:blipFill>
        <p:spPr bwMode="auto">
          <a:xfrm>
            <a:off x="3714750" y="1928813"/>
            <a:ext cx="4808538" cy="1714500"/>
          </a:xfrm>
          <a:prstGeom prst="rect">
            <a:avLst/>
          </a:prstGeom>
          <a:noFill/>
          <a:ln w="9525">
            <a:noFill/>
            <a:miter lim="800000"/>
            <a:headEnd/>
            <a:tailEnd/>
          </a:ln>
        </p:spPr>
      </p:pic>
      <p:sp>
        <p:nvSpPr>
          <p:cNvPr id="9232"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aphicFrame>
        <p:nvGraphicFramePr>
          <p:cNvPr id="9218" name="Object 3"/>
          <p:cNvGraphicFramePr>
            <a:graphicFrameLocks noChangeAspect="1"/>
          </p:cNvGraphicFramePr>
          <p:nvPr/>
        </p:nvGraphicFramePr>
        <p:xfrm>
          <a:off x="714376" y="2303860"/>
          <a:ext cx="2511425" cy="696515"/>
        </p:xfrm>
        <a:graphic>
          <a:graphicData uri="http://schemas.openxmlformats.org/presentationml/2006/ole">
            <p:oleObj spid="_x0000_s9218" r:id="rId5" imgW="1130300" imgH="419100" progId="Equation.DSMT4">
              <p:embed/>
            </p:oleObj>
          </a:graphicData>
        </a:graphic>
      </p:graphicFrame>
      <p:sp>
        <p:nvSpPr>
          <p:cNvPr id="9233"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aphicFrame>
        <p:nvGraphicFramePr>
          <p:cNvPr id="9219" name="Object 5"/>
          <p:cNvGraphicFramePr>
            <a:graphicFrameLocks noChangeAspect="1"/>
          </p:cNvGraphicFramePr>
          <p:nvPr/>
        </p:nvGraphicFramePr>
        <p:xfrm>
          <a:off x="749301" y="3536157"/>
          <a:ext cx="2036763" cy="321469"/>
        </p:xfrm>
        <a:graphic>
          <a:graphicData uri="http://schemas.openxmlformats.org/presentationml/2006/ole">
            <p:oleObj spid="_x0000_s9219" r:id="rId6" imgW="901309" imgH="190417" progId="Equation.DSMT4">
              <p:embed/>
            </p:oleObj>
          </a:graphicData>
        </a:graphic>
      </p:graphicFrame>
      <p:sp>
        <p:nvSpPr>
          <p:cNvPr id="21" name="Rectangle 3"/>
          <p:cNvSpPr>
            <a:spLocks noChangeArrowheads="1"/>
          </p:cNvSpPr>
          <p:nvPr/>
        </p:nvSpPr>
        <p:spPr bwMode="auto">
          <a:xfrm>
            <a:off x="285750" y="4018360"/>
            <a:ext cx="8572500" cy="1138773"/>
          </a:xfrm>
          <a:prstGeom prst="rect">
            <a:avLst/>
          </a:prstGeom>
          <a:noFill/>
          <a:ln w="12700" cap="sq">
            <a:noFill/>
            <a:miter lim="800000"/>
            <a:headEnd type="none" w="sm" len="sm"/>
            <a:tailEnd type="none" w="sm" len="sm"/>
          </a:ln>
        </p:spPr>
        <p:txBody>
          <a:bodyPr>
            <a:spAutoFit/>
          </a:bodyPr>
          <a:lstStyle/>
          <a:p>
            <a:pPr>
              <a:defRPr/>
            </a:pPr>
            <a:r>
              <a:rPr lang="zh-CN" altLang="en-US" sz="2200" dirty="0">
                <a:latin typeface="+mn-ea"/>
                <a:ea typeface="+mn-ea"/>
              </a:rPr>
              <a:t>反相加法电路结构简单且易于实现，各路输入信号之间的干扰、影响较小；主要缺点在于输入阻抗较低。</a:t>
            </a:r>
          </a:p>
          <a:p>
            <a:pPr>
              <a:defRPr/>
            </a:pPr>
            <a:endParaRPr lang="zh-CN" altLang="en-US" sz="24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trips(downRight)">
                                      <p:cBhvr>
                                        <p:cTn id="12" dur="500"/>
                                        <p:tgtEl>
                                          <p:spTgt spid="15"/>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strips(downRight)">
                                      <p:cBhvr>
                                        <p:cTn id="17" dur="500"/>
                                        <p:tgtEl>
                                          <p:spTgt spid="21"/>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5" grpId="0" autoUpdateAnimBg="0"/>
      <p:bldP spid="21"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0246"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10247"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10248"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10249"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0250" name="Rectangle 2"/>
          <p:cNvSpPr>
            <a:spLocks noChangeArrowheads="1"/>
          </p:cNvSpPr>
          <p:nvPr/>
        </p:nvSpPr>
        <p:spPr bwMode="auto">
          <a:xfrm>
            <a:off x="571501" y="375048"/>
            <a:ext cx="5929313" cy="523220"/>
          </a:xfrm>
          <a:prstGeom prst="rect">
            <a:avLst/>
          </a:prstGeom>
          <a:noFill/>
          <a:ln w="12700" cap="sq">
            <a:noFill/>
            <a:miter lim="800000"/>
            <a:headEnd type="none" w="sm" len="sm"/>
            <a:tailEnd type="none" w="sm" len="sm"/>
          </a:ln>
        </p:spPr>
        <p:txBody>
          <a:bodyPr>
            <a:spAutoFit/>
          </a:bodyPr>
          <a:lstStyle/>
          <a:p>
            <a:r>
              <a:rPr lang="en-US" altLang="zh-CN" sz="2800"/>
              <a:t>3.3.7  </a:t>
            </a:r>
            <a:r>
              <a:rPr lang="zh-CN" altLang="en-US" sz="2800"/>
              <a:t>差动减法电路</a:t>
            </a:r>
          </a:p>
        </p:txBody>
      </p:sp>
      <p:sp>
        <p:nvSpPr>
          <p:cNvPr id="12" name="Rectangle 3"/>
          <p:cNvSpPr>
            <a:spLocks noChangeArrowheads="1"/>
          </p:cNvSpPr>
          <p:nvPr/>
        </p:nvSpPr>
        <p:spPr bwMode="auto">
          <a:xfrm>
            <a:off x="571500" y="964407"/>
            <a:ext cx="8572500" cy="461665"/>
          </a:xfrm>
          <a:prstGeom prst="rect">
            <a:avLst/>
          </a:prstGeom>
          <a:noFill/>
          <a:ln w="12700" cap="sq">
            <a:noFill/>
            <a:miter lim="800000"/>
            <a:headEnd type="none" w="sm" len="sm"/>
            <a:tailEnd type="none" w="sm" len="sm"/>
          </a:ln>
        </p:spPr>
        <p:txBody>
          <a:bodyPr>
            <a:spAutoFit/>
          </a:bodyPr>
          <a:lstStyle/>
          <a:p>
            <a:r>
              <a:rPr lang="zh-CN" altLang="en-US" sz="2400"/>
              <a:t>差动减法电路可进行简单的减法运算</a:t>
            </a:r>
            <a:r>
              <a:rPr lang="zh-CN" altLang="en-US" sz="2400">
                <a:solidFill>
                  <a:srgbClr val="0000CC"/>
                </a:solidFill>
              </a:rPr>
              <a:t>。</a:t>
            </a:r>
          </a:p>
        </p:txBody>
      </p:sp>
      <p:sp>
        <p:nvSpPr>
          <p:cNvPr id="10252"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0253"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6" name="矩形 15"/>
          <p:cNvSpPr/>
          <p:nvPr/>
        </p:nvSpPr>
        <p:spPr>
          <a:xfrm>
            <a:off x="571500" y="2118122"/>
            <a:ext cx="3500438" cy="461665"/>
          </a:xfrm>
          <a:prstGeom prst="rect">
            <a:avLst/>
          </a:prstGeom>
        </p:spPr>
        <p:txBody>
          <a:bodyPr>
            <a:spAutoFit/>
          </a:bodyPr>
          <a:lstStyle/>
          <a:p>
            <a:pPr>
              <a:defRPr/>
            </a:pPr>
            <a:r>
              <a:rPr lang="zh-CN" altLang="en-US" sz="2400" dirty="0">
                <a:solidFill>
                  <a:srgbClr val="000000"/>
                </a:solidFill>
                <a:latin typeface="楷体_GB2312" pitchFamily="49" charset="-122"/>
              </a:rPr>
              <a:t>根据</a:t>
            </a:r>
            <a:r>
              <a:rPr lang="zh-CN" altLang="en-US" sz="2400" dirty="0">
                <a:solidFill>
                  <a:srgbClr val="FF0000"/>
                </a:solidFill>
                <a:latin typeface="楷体_GB2312" pitchFamily="49" charset="-122"/>
              </a:rPr>
              <a:t>虚短</a:t>
            </a:r>
            <a:r>
              <a:rPr lang="zh-CN" altLang="en-US" sz="2400" dirty="0">
                <a:solidFill>
                  <a:srgbClr val="000000"/>
                </a:solidFill>
                <a:latin typeface="楷体_GB2312" pitchFamily="49" charset="-122"/>
              </a:rPr>
              <a:t>、</a:t>
            </a:r>
            <a:r>
              <a:rPr lang="zh-CN" altLang="en-US" sz="2400" dirty="0">
                <a:solidFill>
                  <a:srgbClr val="FF0000"/>
                </a:solidFill>
                <a:latin typeface="楷体_GB2312" pitchFamily="49" charset="-122"/>
              </a:rPr>
              <a:t>虚断</a:t>
            </a:r>
            <a:endParaRPr lang="zh-CN" altLang="en-US" sz="2200" dirty="0">
              <a:solidFill>
                <a:srgbClr val="0000CC"/>
              </a:solidFill>
              <a:latin typeface="+mn-ea"/>
              <a:ea typeface="+mn-ea"/>
            </a:endParaRPr>
          </a:p>
        </p:txBody>
      </p:sp>
      <p:sp>
        <p:nvSpPr>
          <p:cNvPr id="10255"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0256"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1" name="Rectangle 3"/>
          <p:cNvSpPr>
            <a:spLocks noChangeArrowheads="1"/>
          </p:cNvSpPr>
          <p:nvPr/>
        </p:nvSpPr>
        <p:spPr bwMode="auto">
          <a:xfrm>
            <a:off x="357188" y="3589735"/>
            <a:ext cx="8572500" cy="1446550"/>
          </a:xfrm>
          <a:prstGeom prst="rect">
            <a:avLst/>
          </a:prstGeom>
          <a:noFill/>
          <a:ln w="12700" cap="sq">
            <a:noFill/>
            <a:miter lim="800000"/>
            <a:headEnd type="none" w="sm" len="sm"/>
            <a:tailEnd type="none" w="sm" len="sm"/>
          </a:ln>
        </p:spPr>
        <p:txBody>
          <a:bodyPr>
            <a:spAutoFit/>
          </a:bodyPr>
          <a:lstStyle/>
          <a:p>
            <a:pPr>
              <a:defRPr/>
            </a:pPr>
            <a:r>
              <a:rPr lang="zh-CN" altLang="en-US" sz="2200" dirty="0">
                <a:latin typeface="+mn-ea"/>
                <a:ea typeface="+mn-ea"/>
              </a:rPr>
              <a:t>由单运放构成的差动减法电路具有结构简单、性能稳定、成本低廉的优点；但由于运放同相输入端的输入电阻</a:t>
            </a:r>
            <a:r>
              <a:rPr lang="en-US" sz="2200" dirty="0">
                <a:latin typeface="+mn-ea"/>
                <a:ea typeface="+mn-ea"/>
              </a:rPr>
              <a:t>∞</a:t>
            </a:r>
            <a:r>
              <a:rPr lang="zh-CN" altLang="en-US" sz="2200" dirty="0">
                <a:latin typeface="+mn-ea"/>
                <a:ea typeface="+mn-ea"/>
              </a:rPr>
              <a:t>、反相输入端的输入电阻仅为</a:t>
            </a:r>
            <a:r>
              <a:rPr lang="en-US" sz="2200" dirty="0" err="1">
                <a:latin typeface="+mn-ea"/>
                <a:ea typeface="+mn-ea"/>
              </a:rPr>
              <a:t>kΩ</a:t>
            </a:r>
            <a:r>
              <a:rPr lang="zh-CN" altLang="en-US" sz="2200" dirty="0">
                <a:latin typeface="+mn-ea"/>
                <a:ea typeface="+mn-ea"/>
              </a:rPr>
              <a:t>数量级，造成输入电阻间的不平衡，不建议连接到信号源内阻较高的传感器输出端。</a:t>
            </a:r>
          </a:p>
        </p:txBody>
      </p:sp>
      <p:pic>
        <p:nvPicPr>
          <p:cNvPr id="10258" name="Picture 4"/>
          <p:cNvPicPr>
            <a:picLocks noChangeAspect="1" noChangeArrowheads="1"/>
          </p:cNvPicPr>
          <p:nvPr/>
        </p:nvPicPr>
        <p:blipFill>
          <a:blip r:embed="rId4" cstate="print"/>
          <a:srcRect/>
          <a:stretch>
            <a:fillRect/>
          </a:stretch>
        </p:blipFill>
        <p:spPr bwMode="auto">
          <a:xfrm>
            <a:off x="4214814" y="1393032"/>
            <a:ext cx="4225925" cy="2035969"/>
          </a:xfrm>
          <a:prstGeom prst="rect">
            <a:avLst/>
          </a:prstGeom>
          <a:noFill/>
          <a:ln w="9525">
            <a:noFill/>
            <a:miter lim="800000"/>
            <a:headEnd/>
            <a:tailEnd/>
          </a:ln>
        </p:spPr>
      </p:pic>
      <p:sp>
        <p:nvSpPr>
          <p:cNvPr id="10259"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aphicFrame>
        <p:nvGraphicFramePr>
          <p:cNvPr id="10242" name="Object 5"/>
          <p:cNvGraphicFramePr>
            <a:graphicFrameLocks noChangeAspect="1"/>
          </p:cNvGraphicFramePr>
          <p:nvPr/>
        </p:nvGraphicFramePr>
        <p:xfrm>
          <a:off x="857250" y="1714501"/>
          <a:ext cx="1100138" cy="375047"/>
        </p:xfrm>
        <a:graphic>
          <a:graphicData uri="http://schemas.openxmlformats.org/presentationml/2006/ole">
            <p:oleObj spid="_x0000_s10242" r:id="rId5" imgW="419100" imgH="190500" progId="Equation.DSMT4">
              <p:embed/>
            </p:oleObj>
          </a:graphicData>
        </a:graphic>
      </p:graphicFrame>
      <p:sp>
        <p:nvSpPr>
          <p:cNvPr id="10260"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aphicFrame>
        <p:nvGraphicFramePr>
          <p:cNvPr id="10243" name="Object 7"/>
          <p:cNvGraphicFramePr>
            <a:graphicFrameLocks noChangeAspect="1"/>
          </p:cNvGraphicFramePr>
          <p:nvPr/>
        </p:nvGraphicFramePr>
        <p:xfrm>
          <a:off x="2143125" y="1714500"/>
          <a:ext cx="1143000" cy="381000"/>
        </p:xfrm>
        <a:graphic>
          <a:graphicData uri="http://schemas.openxmlformats.org/presentationml/2006/ole">
            <p:oleObj spid="_x0000_s10243" r:id="rId6" imgW="431613" imgH="190417" progId="Equation.DSMT4">
              <p:embed/>
            </p:oleObj>
          </a:graphicData>
        </a:graphic>
      </p:graphicFrame>
      <p:sp>
        <p:nvSpPr>
          <p:cNvPr id="10261" name="矩形 23"/>
          <p:cNvSpPr>
            <a:spLocks noChangeArrowheads="1"/>
          </p:cNvSpPr>
          <p:nvPr/>
        </p:nvSpPr>
        <p:spPr bwMode="auto">
          <a:xfrm>
            <a:off x="571500" y="1285876"/>
            <a:ext cx="3500438" cy="461665"/>
          </a:xfrm>
          <a:prstGeom prst="rect">
            <a:avLst/>
          </a:prstGeom>
          <a:noFill/>
          <a:ln w="9525">
            <a:noFill/>
            <a:miter lim="800000"/>
            <a:headEnd/>
            <a:tailEnd/>
          </a:ln>
        </p:spPr>
        <p:txBody>
          <a:bodyPr>
            <a:spAutoFit/>
          </a:bodyPr>
          <a:lstStyle/>
          <a:p>
            <a:r>
              <a:rPr lang="zh-CN" altLang="en-US" sz="2400">
                <a:solidFill>
                  <a:srgbClr val="FF0000"/>
                </a:solidFill>
                <a:latin typeface="楷体_GB2312" pitchFamily="49" charset="-122"/>
              </a:rPr>
              <a:t>当满足：</a:t>
            </a:r>
          </a:p>
        </p:txBody>
      </p:sp>
      <p:sp>
        <p:nvSpPr>
          <p:cNvPr id="10262"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aphicFrame>
        <p:nvGraphicFramePr>
          <p:cNvPr id="10244" name="Object 9"/>
          <p:cNvGraphicFramePr>
            <a:graphicFrameLocks noChangeAspect="1"/>
          </p:cNvGraphicFramePr>
          <p:nvPr/>
        </p:nvGraphicFramePr>
        <p:xfrm>
          <a:off x="1000125" y="2571750"/>
          <a:ext cx="2205038" cy="696516"/>
        </p:xfrm>
        <a:graphic>
          <a:graphicData uri="http://schemas.openxmlformats.org/presentationml/2006/ole">
            <p:oleObj spid="_x0000_s10244" r:id="rId7" imgW="901309" imgH="380835" progId="Equation.DSMT4">
              <p:embed/>
            </p:oleObj>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strips(downRight)">
                                      <p:cBhvr>
                                        <p:cTn id="12" dur="500"/>
                                        <p:tgtEl>
                                          <p:spTgt spid="21"/>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21"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3251"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53252"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53253"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53254"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3255" name="Rectangle 2"/>
          <p:cNvSpPr>
            <a:spLocks noChangeArrowheads="1"/>
          </p:cNvSpPr>
          <p:nvPr/>
        </p:nvSpPr>
        <p:spPr bwMode="auto">
          <a:xfrm>
            <a:off x="571501" y="375048"/>
            <a:ext cx="5929313" cy="523220"/>
          </a:xfrm>
          <a:prstGeom prst="rect">
            <a:avLst/>
          </a:prstGeom>
          <a:noFill/>
          <a:ln w="12700" cap="sq">
            <a:noFill/>
            <a:miter lim="800000"/>
            <a:headEnd type="none" w="sm" len="sm"/>
            <a:tailEnd type="none" w="sm" len="sm"/>
          </a:ln>
        </p:spPr>
        <p:txBody>
          <a:bodyPr>
            <a:spAutoFit/>
          </a:bodyPr>
          <a:lstStyle/>
          <a:p>
            <a:r>
              <a:rPr lang="en-US" altLang="zh-CN" sz="2800"/>
              <a:t>3.3.7  </a:t>
            </a:r>
            <a:r>
              <a:rPr lang="zh-CN" altLang="en-US" sz="2800"/>
              <a:t>差动减法电路</a:t>
            </a:r>
          </a:p>
        </p:txBody>
      </p:sp>
      <p:sp>
        <p:nvSpPr>
          <p:cNvPr id="53256"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3257"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3258"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3259"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1" name="Rectangle 3"/>
          <p:cNvSpPr>
            <a:spLocks noChangeArrowheads="1"/>
          </p:cNvSpPr>
          <p:nvPr/>
        </p:nvSpPr>
        <p:spPr bwMode="auto">
          <a:xfrm>
            <a:off x="357188" y="2625328"/>
            <a:ext cx="8572500" cy="461665"/>
          </a:xfrm>
          <a:prstGeom prst="rect">
            <a:avLst/>
          </a:prstGeom>
          <a:noFill/>
          <a:ln w="12700" cap="sq">
            <a:noFill/>
            <a:miter lim="800000"/>
            <a:headEnd type="none" w="sm" len="sm"/>
            <a:tailEnd type="none" w="sm" len="sm"/>
          </a:ln>
        </p:spPr>
        <p:txBody>
          <a:bodyPr>
            <a:spAutoFit/>
          </a:bodyPr>
          <a:lstStyle/>
          <a:p>
            <a:pPr>
              <a:defRPr/>
            </a:pPr>
            <a:r>
              <a:rPr lang="en-US" altLang="zh-CN" sz="2400" dirty="0">
                <a:latin typeface="+mn-ea"/>
                <a:ea typeface="+mn-ea"/>
              </a:rPr>
              <a:t>【</a:t>
            </a:r>
            <a:r>
              <a:rPr lang="zh-CN" altLang="en-US" sz="2400" dirty="0">
                <a:latin typeface="+mn-ea"/>
                <a:ea typeface="+mn-ea"/>
              </a:rPr>
              <a:t>例</a:t>
            </a:r>
            <a:r>
              <a:rPr lang="en-US" altLang="en-US" sz="2400" dirty="0">
                <a:latin typeface="+mn-ea"/>
                <a:ea typeface="+mn-ea"/>
              </a:rPr>
              <a:t>3-3-6</a:t>
            </a:r>
            <a:r>
              <a:rPr lang="en-US" altLang="zh-CN" sz="2400" dirty="0">
                <a:latin typeface="+mn-ea"/>
                <a:ea typeface="+mn-ea"/>
              </a:rPr>
              <a:t>】 </a:t>
            </a:r>
            <a:r>
              <a:rPr lang="zh-CN" altLang="en-US" sz="2400" dirty="0">
                <a:latin typeface="+mn-ea"/>
                <a:ea typeface="+mn-ea"/>
              </a:rPr>
              <a:t>另外一种实现减法运算的电路结构。</a:t>
            </a:r>
          </a:p>
        </p:txBody>
      </p:sp>
      <p:sp>
        <p:nvSpPr>
          <p:cNvPr id="53261"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3262"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4" name="矩形 23"/>
          <p:cNvSpPr/>
          <p:nvPr/>
        </p:nvSpPr>
        <p:spPr>
          <a:xfrm>
            <a:off x="285751" y="910828"/>
            <a:ext cx="7072313" cy="461665"/>
          </a:xfrm>
          <a:prstGeom prst="rect">
            <a:avLst/>
          </a:prstGeom>
        </p:spPr>
        <p:txBody>
          <a:bodyPr>
            <a:spAutoFit/>
          </a:bodyPr>
          <a:lstStyle/>
          <a:p>
            <a:pPr>
              <a:defRPr/>
            </a:pPr>
            <a:r>
              <a:rPr lang="en-US" altLang="zh-CN" sz="2400" dirty="0">
                <a:latin typeface="+mn-ea"/>
                <a:ea typeface="+mn-ea"/>
              </a:rPr>
              <a:t>【</a:t>
            </a:r>
            <a:r>
              <a:rPr lang="zh-CN" altLang="en-US" sz="2400" dirty="0">
                <a:latin typeface="+mn-ea"/>
                <a:ea typeface="+mn-ea"/>
              </a:rPr>
              <a:t>例</a:t>
            </a:r>
            <a:r>
              <a:rPr lang="en-US" sz="2400" dirty="0">
                <a:latin typeface="+mn-ea"/>
                <a:ea typeface="+mn-ea"/>
              </a:rPr>
              <a:t>3-3-5</a:t>
            </a:r>
            <a:r>
              <a:rPr lang="en-US" altLang="zh-CN" sz="2400" dirty="0">
                <a:latin typeface="+mn-ea"/>
                <a:ea typeface="+mn-ea"/>
              </a:rPr>
              <a:t>】 </a:t>
            </a:r>
            <a:r>
              <a:rPr lang="zh-CN" altLang="en-US" sz="2400" dirty="0">
                <a:latin typeface="+mn-ea"/>
                <a:ea typeface="+mn-ea"/>
              </a:rPr>
              <a:t>具有较高输入电阻的差动减法电路。</a:t>
            </a:r>
            <a:endParaRPr lang="zh-CN" altLang="en-US" sz="2400" dirty="0">
              <a:solidFill>
                <a:srgbClr val="FF0000"/>
              </a:solidFill>
              <a:latin typeface="+mn-ea"/>
              <a:ea typeface="+mn-ea"/>
            </a:endParaRPr>
          </a:p>
        </p:txBody>
      </p:sp>
      <p:sp>
        <p:nvSpPr>
          <p:cNvPr id="53264"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pic>
        <p:nvPicPr>
          <p:cNvPr id="53265" name="Picture 5" descr="3T3T13"/>
          <p:cNvPicPr>
            <a:picLocks noChangeAspect="1" noChangeArrowheads="1"/>
          </p:cNvPicPr>
          <p:nvPr/>
        </p:nvPicPr>
        <p:blipFill>
          <a:blip r:embed="rId3" cstate="print"/>
          <a:srcRect b="3293"/>
          <a:stretch>
            <a:fillRect/>
          </a:stretch>
        </p:blipFill>
        <p:spPr bwMode="auto">
          <a:xfrm>
            <a:off x="1928813" y="1285875"/>
            <a:ext cx="4595812" cy="1285875"/>
          </a:xfrm>
          <a:prstGeom prst="rect">
            <a:avLst/>
          </a:prstGeom>
          <a:noFill/>
          <a:ln w="9525">
            <a:noFill/>
            <a:miter lim="800000"/>
            <a:headEnd/>
            <a:tailEnd/>
          </a:ln>
        </p:spPr>
      </p:pic>
      <p:pic>
        <p:nvPicPr>
          <p:cNvPr id="53266" name="Picture 6" descr="3T3T14"/>
          <p:cNvPicPr>
            <a:picLocks noChangeAspect="1" noChangeArrowheads="1"/>
          </p:cNvPicPr>
          <p:nvPr/>
        </p:nvPicPr>
        <p:blipFill>
          <a:blip r:embed="rId4" cstate="print"/>
          <a:srcRect/>
          <a:stretch>
            <a:fillRect/>
          </a:stretch>
        </p:blipFill>
        <p:spPr bwMode="auto">
          <a:xfrm>
            <a:off x="1785939" y="3107531"/>
            <a:ext cx="5545137" cy="1500188"/>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downRight)">
                                      <p:cBhvr>
                                        <p:cTn id="7" dur="500"/>
                                        <p:tgtEl>
                                          <p:spTgt spid="2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1268"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11269"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11270"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11271"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1272" name="Rectangle 2"/>
          <p:cNvSpPr>
            <a:spLocks noChangeArrowheads="1"/>
          </p:cNvSpPr>
          <p:nvPr/>
        </p:nvSpPr>
        <p:spPr bwMode="auto">
          <a:xfrm>
            <a:off x="571501" y="375048"/>
            <a:ext cx="5929313" cy="523220"/>
          </a:xfrm>
          <a:prstGeom prst="rect">
            <a:avLst/>
          </a:prstGeom>
          <a:noFill/>
          <a:ln w="12700" cap="sq">
            <a:noFill/>
            <a:miter lim="800000"/>
            <a:headEnd type="none" w="sm" len="sm"/>
            <a:tailEnd type="none" w="sm" len="sm"/>
          </a:ln>
        </p:spPr>
        <p:txBody>
          <a:bodyPr>
            <a:spAutoFit/>
          </a:bodyPr>
          <a:lstStyle/>
          <a:p>
            <a:r>
              <a:rPr lang="en-US" altLang="zh-CN" sz="2800"/>
              <a:t>3.3.8  </a:t>
            </a:r>
            <a:r>
              <a:rPr lang="zh-CN" altLang="en-US" sz="2800"/>
              <a:t>仪表放大器电路</a:t>
            </a:r>
          </a:p>
        </p:txBody>
      </p:sp>
      <p:sp>
        <p:nvSpPr>
          <p:cNvPr id="11273"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1274"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1275"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1276"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1277"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1278"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1279"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pic>
        <p:nvPicPr>
          <p:cNvPr id="11280" name="Picture 5"/>
          <p:cNvPicPr>
            <a:picLocks noChangeAspect="1" noChangeArrowheads="1"/>
          </p:cNvPicPr>
          <p:nvPr/>
        </p:nvPicPr>
        <p:blipFill>
          <a:blip r:embed="rId3" cstate="print"/>
          <a:srcRect/>
          <a:stretch>
            <a:fillRect/>
          </a:stretch>
        </p:blipFill>
        <p:spPr bwMode="auto">
          <a:xfrm>
            <a:off x="3524251" y="1017985"/>
            <a:ext cx="5476875" cy="3321844"/>
          </a:xfrm>
          <a:prstGeom prst="rect">
            <a:avLst/>
          </a:prstGeom>
          <a:noFill/>
          <a:ln w="9525">
            <a:noFill/>
            <a:miter lim="800000"/>
            <a:headEnd/>
            <a:tailEnd/>
          </a:ln>
        </p:spPr>
      </p:pic>
      <p:sp>
        <p:nvSpPr>
          <p:cNvPr id="25" name="矩形 24"/>
          <p:cNvSpPr/>
          <p:nvPr/>
        </p:nvSpPr>
        <p:spPr>
          <a:xfrm>
            <a:off x="214314" y="1178719"/>
            <a:ext cx="3500437" cy="461665"/>
          </a:xfrm>
          <a:prstGeom prst="rect">
            <a:avLst/>
          </a:prstGeom>
        </p:spPr>
        <p:txBody>
          <a:bodyPr>
            <a:spAutoFit/>
          </a:bodyPr>
          <a:lstStyle/>
          <a:p>
            <a:pPr>
              <a:defRPr/>
            </a:pPr>
            <a:r>
              <a:rPr lang="zh-CN" altLang="en-US" sz="2400" dirty="0">
                <a:solidFill>
                  <a:srgbClr val="000000"/>
                </a:solidFill>
                <a:latin typeface="楷体_GB2312" pitchFamily="49" charset="-122"/>
              </a:rPr>
              <a:t>根据</a:t>
            </a:r>
            <a:r>
              <a:rPr lang="zh-CN" altLang="en-US" sz="2400" dirty="0">
                <a:solidFill>
                  <a:srgbClr val="FF0000"/>
                </a:solidFill>
                <a:latin typeface="楷体_GB2312" pitchFamily="49" charset="-122"/>
              </a:rPr>
              <a:t>虚短</a:t>
            </a:r>
            <a:r>
              <a:rPr lang="zh-CN" altLang="en-US" sz="2400" dirty="0">
                <a:solidFill>
                  <a:srgbClr val="000000"/>
                </a:solidFill>
                <a:latin typeface="楷体_GB2312" pitchFamily="49" charset="-122"/>
              </a:rPr>
              <a:t>、</a:t>
            </a:r>
            <a:r>
              <a:rPr lang="zh-CN" altLang="en-US" sz="2400" dirty="0">
                <a:solidFill>
                  <a:srgbClr val="FF0000"/>
                </a:solidFill>
                <a:latin typeface="楷体_GB2312" pitchFamily="49" charset="-122"/>
              </a:rPr>
              <a:t>虚断</a:t>
            </a:r>
            <a:endParaRPr lang="zh-CN" altLang="en-US" sz="2200" dirty="0">
              <a:solidFill>
                <a:srgbClr val="0000CC"/>
              </a:solidFill>
              <a:latin typeface="+mn-ea"/>
              <a:ea typeface="+mn-ea"/>
            </a:endParaRPr>
          </a:p>
        </p:txBody>
      </p:sp>
      <p:sp>
        <p:nvSpPr>
          <p:cNvPr id="11282"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aphicFrame>
        <p:nvGraphicFramePr>
          <p:cNvPr id="11266" name="Object 6"/>
          <p:cNvGraphicFramePr>
            <a:graphicFrameLocks noChangeAspect="1"/>
          </p:cNvGraphicFramePr>
          <p:nvPr/>
        </p:nvGraphicFramePr>
        <p:xfrm>
          <a:off x="214314" y="1768079"/>
          <a:ext cx="3032125" cy="358378"/>
        </p:xfrm>
        <a:graphic>
          <a:graphicData uri="http://schemas.openxmlformats.org/presentationml/2006/ole">
            <p:oleObj spid="_x0000_s11266" r:id="rId4" imgW="1206500" imgH="190500" progId="Equation.DSMT4">
              <p:embed/>
            </p:oleObj>
          </a:graphicData>
        </a:graphic>
      </p:graphicFrame>
      <p:sp>
        <p:nvSpPr>
          <p:cNvPr id="11283"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11284"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pic>
        <p:nvPicPr>
          <p:cNvPr id="11285" name="Picture 15"/>
          <p:cNvPicPr>
            <a:picLocks noChangeAspect="1" noChangeArrowheads="1"/>
          </p:cNvPicPr>
          <p:nvPr/>
        </p:nvPicPr>
        <p:blipFill>
          <a:blip r:embed="rId5" cstate="print"/>
          <a:srcRect/>
          <a:stretch>
            <a:fillRect/>
          </a:stretch>
        </p:blipFill>
        <p:spPr bwMode="auto">
          <a:xfrm>
            <a:off x="0" y="2464594"/>
            <a:ext cx="3429000" cy="589360"/>
          </a:xfrm>
          <a:prstGeom prst="rect">
            <a:avLst/>
          </a:prstGeom>
          <a:noFill/>
          <a:ln w="9525">
            <a:noFill/>
            <a:miter lim="800000"/>
            <a:headEnd/>
            <a:tailEnd/>
          </a:ln>
        </p:spPr>
      </p:pic>
      <p:pic>
        <p:nvPicPr>
          <p:cNvPr id="11286" name="Picture 17"/>
          <p:cNvPicPr>
            <a:picLocks noChangeAspect="1" noChangeArrowheads="1"/>
          </p:cNvPicPr>
          <p:nvPr/>
        </p:nvPicPr>
        <p:blipFill>
          <a:blip r:embed="rId6" cstate="print"/>
          <a:srcRect/>
          <a:stretch>
            <a:fillRect/>
          </a:stretch>
        </p:blipFill>
        <p:spPr bwMode="auto">
          <a:xfrm>
            <a:off x="857251" y="3153966"/>
            <a:ext cx="2409825" cy="542925"/>
          </a:xfrm>
          <a:prstGeom prst="rect">
            <a:avLst/>
          </a:prstGeom>
          <a:noFill/>
          <a:ln w="9525">
            <a:noFill/>
            <a:miter lim="800000"/>
            <a:headEnd/>
            <a:tailEnd/>
          </a:ln>
        </p:spPr>
      </p:pic>
      <p:pic>
        <p:nvPicPr>
          <p:cNvPr id="11287" name="Picture 18"/>
          <p:cNvPicPr>
            <a:picLocks noChangeAspect="1" noChangeArrowheads="1"/>
          </p:cNvPicPr>
          <p:nvPr/>
        </p:nvPicPr>
        <p:blipFill>
          <a:blip r:embed="rId7" cstate="print"/>
          <a:srcRect/>
          <a:stretch>
            <a:fillRect/>
          </a:stretch>
        </p:blipFill>
        <p:spPr bwMode="auto">
          <a:xfrm>
            <a:off x="285750" y="3857626"/>
            <a:ext cx="3144838" cy="535781"/>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2294"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12295"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12296"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12297"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2298" name="Rectangle 2"/>
          <p:cNvSpPr>
            <a:spLocks noChangeArrowheads="1"/>
          </p:cNvSpPr>
          <p:nvPr/>
        </p:nvSpPr>
        <p:spPr bwMode="auto">
          <a:xfrm>
            <a:off x="571501" y="375048"/>
            <a:ext cx="5929313" cy="523220"/>
          </a:xfrm>
          <a:prstGeom prst="rect">
            <a:avLst/>
          </a:prstGeom>
          <a:noFill/>
          <a:ln w="12700" cap="sq">
            <a:noFill/>
            <a:miter lim="800000"/>
            <a:headEnd type="none" w="sm" len="sm"/>
            <a:tailEnd type="none" w="sm" len="sm"/>
          </a:ln>
        </p:spPr>
        <p:txBody>
          <a:bodyPr>
            <a:spAutoFit/>
          </a:bodyPr>
          <a:lstStyle/>
          <a:p>
            <a:r>
              <a:rPr lang="en-US" altLang="zh-CN" sz="2800"/>
              <a:t>3.3.9  </a:t>
            </a:r>
            <a:r>
              <a:rPr lang="zh-CN" altLang="en-US" sz="2800"/>
              <a:t>反相积分电路</a:t>
            </a:r>
          </a:p>
        </p:txBody>
      </p:sp>
      <p:sp>
        <p:nvSpPr>
          <p:cNvPr id="12299"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2300"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2301"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2302"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2303"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2304"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2305"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5" name="矩形 24"/>
          <p:cNvSpPr/>
          <p:nvPr/>
        </p:nvSpPr>
        <p:spPr>
          <a:xfrm>
            <a:off x="428625" y="1071563"/>
            <a:ext cx="3500438" cy="461665"/>
          </a:xfrm>
          <a:prstGeom prst="rect">
            <a:avLst/>
          </a:prstGeom>
        </p:spPr>
        <p:txBody>
          <a:bodyPr>
            <a:spAutoFit/>
          </a:bodyPr>
          <a:lstStyle/>
          <a:p>
            <a:pPr>
              <a:defRPr/>
            </a:pPr>
            <a:r>
              <a:rPr lang="zh-CN" altLang="en-US" sz="2400" dirty="0">
                <a:solidFill>
                  <a:srgbClr val="000000"/>
                </a:solidFill>
                <a:latin typeface="楷体_GB2312" pitchFamily="49" charset="-122"/>
              </a:rPr>
              <a:t>根据</a:t>
            </a:r>
            <a:r>
              <a:rPr lang="zh-CN" altLang="en-US" sz="2400" dirty="0">
                <a:solidFill>
                  <a:srgbClr val="FF0000"/>
                </a:solidFill>
                <a:latin typeface="楷体_GB2312" pitchFamily="49" charset="-122"/>
              </a:rPr>
              <a:t>虚短</a:t>
            </a:r>
            <a:r>
              <a:rPr lang="zh-CN" altLang="en-US" sz="2400" dirty="0">
                <a:solidFill>
                  <a:srgbClr val="000000"/>
                </a:solidFill>
                <a:latin typeface="楷体_GB2312" pitchFamily="49" charset="-122"/>
              </a:rPr>
              <a:t>、</a:t>
            </a:r>
            <a:r>
              <a:rPr lang="zh-CN" altLang="en-US" sz="2400" dirty="0">
                <a:solidFill>
                  <a:srgbClr val="FF0000"/>
                </a:solidFill>
                <a:latin typeface="楷体_GB2312" pitchFamily="49" charset="-122"/>
              </a:rPr>
              <a:t>虚断</a:t>
            </a:r>
            <a:endParaRPr lang="zh-CN" altLang="en-US" sz="2200" dirty="0">
              <a:solidFill>
                <a:srgbClr val="0000CC"/>
              </a:solidFill>
              <a:latin typeface="+mn-ea"/>
              <a:ea typeface="+mn-ea"/>
            </a:endParaRPr>
          </a:p>
        </p:txBody>
      </p:sp>
      <p:sp>
        <p:nvSpPr>
          <p:cNvPr id="12307"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2308"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12309"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pic>
        <p:nvPicPr>
          <p:cNvPr id="12310" name="Picture 3"/>
          <p:cNvPicPr>
            <a:picLocks noChangeAspect="1" noChangeArrowheads="1"/>
          </p:cNvPicPr>
          <p:nvPr/>
        </p:nvPicPr>
        <p:blipFill>
          <a:blip r:embed="rId3" cstate="print"/>
          <a:srcRect/>
          <a:stretch>
            <a:fillRect/>
          </a:stretch>
        </p:blipFill>
        <p:spPr bwMode="auto">
          <a:xfrm>
            <a:off x="4071939" y="535782"/>
            <a:ext cx="4403725" cy="2089547"/>
          </a:xfrm>
          <a:prstGeom prst="rect">
            <a:avLst/>
          </a:prstGeom>
          <a:noFill/>
          <a:ln w="9525">
            <a:noFill/>
            <a:miter lim="800000"/>
            <a:headEnd/>
            <a:tailEnd/>
          </a:ln>
        </p:spPr>
      </p:pic>
      <p:sp>
        <p:nvSpPr>
          <p:cNvPr id="12311"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aphicFrame>
        <p:nvGraphicFramePr>
          <p:cNvPr id="12290" name="Object 2"/>
          <p:cNvGraphicFramePr>
            <a:graphicFrameLocks noChangeAspect="1"/>
          </p:cNvGraphicFramePr>
          <p:nvPr/>
        </p:nvGraphicFramePr>
        <p:xfrm>
          <a:off x="571501" y="1446610"/>
          <a:ext cx="2862263" cy="696515"/>
        </p:xfrm>
        <a:graphic>
          <a:graphicData uri="http://schemas.openxmlformats.org/presentationml/2006/ole">
            <p:oleObj spid="_x0000_s12290" r:id="rId4" imgW="1435100" imgH="469900" progId="Equation.DSMT4">
              <p:embed/>
            </p:oleObj>
          </a:graphicData>
        </a:graphic>
      </p:graphicFrame>
      <p:sp>
        <p:nvSpPr>
          <p:cNvPr id="27" name="矩形 26"/>
          <p:cNvSpPr/>
          <p:nvPr/>
        </p:nvSpPr>
        <p:spPr>
          <a:xfrm>
            <a:off x="357189" y="2143125"/>
            <a:ext cx="3500437" cy="769441"/>
          </a:xfrm>
          <a:prstGeom prst="rect">
            <a:avLst/>
          </a:prstGeom>
        </p:spPr>
        <p:txBody>
          <a:bodyPr>
            <a:spAutoFit/>
          </a:bodyPr>
          <a:lstStyle/>
          <a:p>
            <a:pPr>
              <a:defRPr/>
            </a:pPr>
            <a:r>
              <a:rPr lang="zh-CN" altLang="en-US" sz="2200" dirty="0">
                <a:solidFill>
                  <a:srgbClr val="000000"/>
                </a:solidFill>
                <a:latin typeface="楷体_GB2312" pitchFamily="49" charset="-122"/>
                <a:ea typeface="+mn-ea"/>
              </a:rPr>
              <a:t>其中：</a:t>
            </a:r>
            <a:r>
              <a:rPr lang="en-US" altLang="zh-CN" sz="2200" dirty="0">
                <a:solidFill>
                  <a:srgbClr val="C00000"/>
                </a:solidFill>
                <a:latin typeface="楷体_GB2312" pitchFamily="49" charset="-122"/>
                <a:ea typeface="+mn-ea"/>
              </a:rPr>
              <a:t>R2</a:t>
            </a:r>
            <a:r>
              <a:rPr lang="zh-CN" altLang="en-US" sz="2200" dirty="0">
                <a:solidFill>
                  <a:srgbClr val="C00000"/>
                </a:solidFill>
                <a:latin typeface="楷体_GB2312" pitchFamily="49" charset="-122"/>
                <a:ea typeface="+mn-ea"/>
              </a:rPr>
              <a:t>的阻值较大，可视为开路</a:t>
            </a:r>
            <a:endParaRPr lang="zh-CN" altLang="en-US" sz="2200" dirty="0">
              <a:solidFill>
                <a:srgbClr val="C00000"/>
              </a:solidFill>
              <a:latin typeface="+mn-ea"/>
              <a:ea typeface="+mn-ea"/>
            </a:endParaRPr>
          </a:p>
        </p:txBody>
      </p:sp>
      <p:sp>
        <p:nvSpPr>
          <p:cNvPr id="12313"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pSp>
        <p:nvGrpSpPr>
          <p:cNvPr id="12314" name="组合 30"/>
          <p:cNvGrpSpPr>
            <a:grpSpLocks/>
          </p:cNvGrpSpPr>
          <p:nvPr/>
        </p:nvGrpSpPr>
        <p:grpSpPr bwMode="auto">
          <a:xfrm>
            <a:off x="357189" y="2636491"/>
            <a:ext cx="3526853" cy="769441"/>
            <a:chOff x="357158" y="4015471"/>
            <a:chExt cx="3526285" cy="1025260"/>
          </a:xfrm>
        </p:grpSpPr>
        <p:graphicFrame>
          <p:nvGraphicFramePr>
            <p:cNvPr id="12292" name="Object 3"/>
            <p:cNvGraphicFramePr>
              <a:graphicFrameLocks noChangeAspect="1"/>
            </p:cNvGraphicFramePr>
            <p:nvPr/>
          </p:nvGraphicFramePr>
          <p:xfrm>
            <a:off x="357158" y="4214818"/>
            <a:ext cx="589364" cy="357190"/>
          </p:xfrm>
          <a:graphic>
            <a:graphicData uri="http://schemas.openxmlformats.org/presentationml/2006/ole">
              <p:oleObj spid="_x0000_s12292" r:id="rId5" imgW="317225" imgH="190335" progId="Equation.DSMT4">
                <p:embed/>
              </p:oleObj>
            </a:graphicData>
          </a:graphic>
        </p:graphicFrame>
        <p:sp>
          <p:nvSpPr>
            <p:cNvPr id="63496" name="Rectangle 8"/>
            <p:cNvSpPr>
              <a:spLocks noChangeArrowheads="1"/>
            </p:cNvSpPr>
            <p:nvPr/>
          </p:nvSpPr>
          <p:spPr bwMode="auto">
            <a:xfrm>
              <a:off x="857139" y="4015471"/>
              <a:ext cx="3026304" cy="1025260"/>
            </a:xfrm>
            <a:prstGeom prst="rect">
              <a:avLst/>
            </a:prstGeom>
            <a:noFill/>
            <a:ln w="9525">
              <a:noFill/>
              <a:miter lim="800000"/>
              <a:headEnd/>
              <a:tailEnd/>
            </a:ln>
            <a:effectLst/>
          </p:spPr>
          <p:txBody>
            <a:bodyPr wrap="none" anchor="ctr">
              <a:spAutoFit/>
            </a:bodyPr>
            <a:lstStyle/>
            <a:p>
              <a:pPr eaLnBrk="0" hangingPunct="0">
                <a:defRPr/>
              </a:pPr>
              <a:r>
                <a:rPr lang="zh-CN" altLang="en-US" sz="2200" dirty="0">
                  <a:solidFill>
                    <a:srgbClr val="C00000"/>
                  </a:solidFill>
                  <a:latin typeface="楷体_GB2312" pitchFamily="49" charset="-122"/>
                  <a:ea typeface="+mn-ea"/>
                </a:rPr>
                <a:t>是</a:t>
              </a:r>
              <a:r>
                <a:rPr lang="en-US" altLang="zh-CN" sz="2200" dirty="0">
                  <a:solidFill>
                    <a:srgbClr val="C00000"/>
                  </a:solidFill>
                  <a:latin typeface="楷体_GB2312" pitchFamily="49" charset="-122"/>
                  <a:ea typeface="+mn-ea"/>
                </a:rPr>
                <a:t>t = 0</a:t>
              </a:r>
              <a:r>
                <a:rPr lang="zh-CN" altLang="en-US" sz="2200" dirty="0">
                  <a:solidFill>
                    <a:srgbClr val="C00000"/>
                  </a:solidFill>
                  <a:latin typeface="楷体_GB2312" pitchFamily="49" charset="-122"/>
                  <a:ea typeface="+mn-ea"/>
                </a:rPr>
                <a:t>时刻电容</a:t>
              </a:r>
              <a:r>
                <a:rPr lang="en-US" altLang="zh-CN" sz="2200" dirty="0">
                  <a:solidFill>
                    <a:srgbClr val="C00000"/>
                  </a:solidFill>
                  <a:latin typeface="楷体_GB2312" pitchFamily="49" charset="-122"/>
                  <a:ea typeface="+mn-ea"/>
                </a:rPr>
                <a:t>C</a:t>
              </a:r>
              <a:r>
                <a:rPr lang="zh-CN" altLang="en-US" sz="2200" dirty="0">
                  <a:solidFill>
                    <a:srgbClr val="C00000"/>
                  </a:solidFill>
                  <a:latin typeface="楷体_GB2312" pitchFamily="49" charset="-122"/>
                  <a:ea typeface="+mn-ea"/>
                </a:rPr>
                <a:t>两端</a:t>
              </a:r>
              <a:endParaRPr lang="en-US" altLang="zh-CN" sz="2200" dirty="0">
                <a:solidFill>
                  <a:srgbClr val="C00000"/>
                </a:solidFill>
                <a:latin typeface="楷体_GB2312" pitchFamily="49" charset="-122"/>
                <a:ea typeface="+mn-ea"/>
              </a:endParaRPr>
            </a:p>
            <a:p>
              <a:pPr eaLnBrk="0" hangingPunct="0">
                <a:defRPr/>
              </a:pPr>
              <a:r>
                <a:rPr lang="zh-CN" altLang="en-US" sz="2200" dirty="0">
                  <a:solidFill>
                    <a:srgbClr val="C00000"/>
                  </a:solidFill>
                  <a:latin typeface="楷体_GB2312" pitchFamily="49" charset="-122"/>
                  <a:ea typeface="+mn-ea"/>
                </a:rPr>
                <a:t>的初始电压值 </a:t>
              </a:r>
            </a:p>
          </p:txBody>
        </p:sp>
      </p:grpSp>
      <p:pic>
        <p:nvPicPr>
          <p:cNvPr id="12315" name="Picture 9"/>
          <p:cNvPicPr>
            <a:picLocks noChangeAspect="1" noChangeArrowheads="1"/>
          </p:cNvPicPr>
          <p:nvPr/>
        </p:nvPicPr>
        <p:blipFill>
          <a:blip r:embed="rId6" cstate="print"/>
          <a:srcRect/>
          <a:stretch>
            <a:fillRect/>
          </a:stretch>
        </p:blipFill>
        <p:spPr bwMode="auto">
          <a:xfrm>
            <a:off x="4500563" y="2707481"/>
            <a:ext cx="4000500" cy="1953816"/>
          </a:xfrm>
          <a:prstGeom prst="rect">
            <a:avLst/>
          </a:prstGeom>
          <a:noFill/>
          <a:ln w="9525">
            <a:noFill/>
            <a:miter lim="800000"/>
            <a:headEnd/>
            <a:tailEnd/>
          </a:ln>
        </p:spPr>
      </p:pic>
      <p:sp>
        <p:nvSpPr>
          <p:cNvPr id="33" name="矩形 32"/>
          <p:cNvSpPr/>
          <p:nvPr/>
        </p:nvSpPr>
        <p:spPr>
          <a:xfrm>
            <a:off x="428626" y="3375423"/>
            <a:ext cx="3571875" cy="769441"/>
          </a:xfrm>
          <a:prstGeom prst="rect">
            <a:avLst/>
          </a:prstGeom>
        </p:spPr>
        <p:txBody>
          <a:bodyPr>
            <a:spAutoFit/>
          </a:bodyPr>
          <a:lstStyle/>
          <a:p>
            <a:pPr>
              <a:defRPr/>
            </a:pPr>
            <a:r>
              <a:rPr lang="zh-CN" altLang="en-US" sz="2200" dirty="0">
                <a:solidFill>
                  <a:srgbClr val="0000CC"/>
                </a:solidFill>
                <a:latin typeface="+mn-ea"/>
                <a:ea typeface="+mn-ea"/>
              </a:rPr>
              <a:t>当输入信号为矩形波时，输出信号为三角波。</a:t>
            </a:r>
          </a:p>
        </p:txBody>
      </p:sp>
      <p:sp>
        <p:nvSpPr>
          <p:cNvPr id="12317"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aphicFrame>
        <p:nvGraphicFramePr>
          <p:cNvPr id="12291" name="Object 4"/>
          <p:cNvGraphicFramePr>
            <a:graphicFrameLocks noChangeAspect="1"/>
          </p:cNvGraphicFramePr>
          <p:nvPr/>
        </p:nvGraphicFramePr>
        <p:xfrm>
          <a:off x="714375" y="4018360"/>
          <a:ext cx="2420938" cy="642938"/>
        </p:xfrm>
        <a:graphic>
          <a:graphicData uri="http://schemas.openxmlformats.org/presentationml/2006/ole">
            <p:oleObj spid="_x0000_s12291" r:id="rId7" imgW="1079032" imgH="380835" progId="Equation.DSMT4">
              <p:embed/>
            </p:oleObj>
          </a:graphicData>
        </a:graphic>
      </p:graphicFrame>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4275"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54276"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54277"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54278"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4279" name="Rectangle 2"/>
          <p:cNvSpPr>
            <a:spLocks noChangeArrowheads="1"/>
          </p:cNvSpPr>
          <p:nvPr/>
        </p:nvSpPr>
        <p:spPr bwMode="auto">
          <a:xfrm>
            <a:off x="571501" y="107157"/>
            <a:ext cx="5929313" cy="523220"/>
          </a:xfrm>
          <a:prstGeom prst="rect">
            <a:avLst/>
          </a:prstGeom>
          <a:noFill/>
          <a:ln w="12700" cap="sq">
            <a:noFill/>
            <a:miter lim="800000"/>
            <a:headEnd type="none" w="sm" len="sm"/>
            <a:tailEnd type="none" w="sm" len="sm"/>
          </a:ln>
        </p:spPr>
        <p:txBody>
          <a:bodyPr>
            <a:spAutoFit/>
          </a:bodyPr>
          <a:lstStyle/>
          <a:p>
            <a:r>
              <a:rPr lang="en-US" altLang="zh-CN" sz="2800"/>
              <a:t>3.3.10  </a:t>
            </a:r>
            <a:r>
              <a:rPr lang="zh-CN" altLang="en-US" sz="2800"/>
              <a:t>反相微分电路</a:t>
            </a:r>
          </a:p>
        </p:txBody>
      </p:sp>
      <p:sp>
        <p:nvSpPr>
          <p:cNvPr id="54280"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4281"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4282"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4283"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4284"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4285"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4286"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4287"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4288"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54289"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54290"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4291"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33" name="矩形 32"/>
          <p:cNvSpPr/>
          <p:nvPr/>
        </p:nvSpPr>
        <p:spPr>
          <a:xfrm>
            <a:off x="428596" y="4374059"/>
            <a:ext cx="3500438" cy="769441"/>
          </a:xfrm>
          <a:prstGeom prst="rect">
            <a:avLst/>
          </a:prstGeom>
        </p:spPr>
        <p:txBody>
          <a:bodyPr>
            <a:spAutoFit/>
          </a:bodyPr>
          <a:lstStyle/>
          <a:p>
            <a:pPr>
              <a:defRPr/>
            </a:pPr>
            <a:r>
              <a:rPr lang="zh-CN" altLang="en-US" sz="2200" dirty="0">
                <a:solidFill>
                  <a:srgbClr val="0000CC"/>
                </a:solidFill>
                <a:latin typeface="+mn-ea"/>
                <a:ea typeface="+mn-ea"/>
              </a:rPr>
              <a:t>当输入信号为矩形波时的仿真结果</a:t>
            </a:r>
          </a:p>
        </p:txBody>
      </p:sp>
      <p:pic>
        <p:nvPicPr>
          <p:cNvPr id="54293" name="Picture 10"/>
          <p:cNvPicPr>
            <a:picLocks noChangeAspect="1" noChangeArrowheads="1"/>
          </p:cNvPicPr>
          <p:nvPr/>
        </p:nvPicPr>
        <p:blipFill>
          <a:blip r:embed="rId2" cstate="print"/>
          <a:srcRect/>
          <a:stretch>
            <a:fillRect/>
          </a:stretch>
        </p:blipFill>
        <p:spPr bwMode="auto">
          <a:xfrm>
            <a:off x="857251" y="796529"/>
            <a:ext cx="7002463" cy="1721644"/>
          </a:xfrm>
          <a:prstGeom prst="rect">
            <a:avLst/>
          </a:prstGeom>
          <a:noFill/>
          <a:ln w="9525">
            <a:noFill/>
            <a:miter lim="800000"/>
            <a:headEnd/>
            <a:tailEnd/>
          </a:ln>
        </p:spPr>
      </p:pic>
      <p:pic>
        <p:nvPicPr>
          <p:cNvPr id="54294" name="Picture 11"/>
          <p:cNvPicPr>
            <a:picLocks noChangeAspect="1" noChangeArrowheads="1"/>
          </p:cNvPicPr>
          <p:nvPr/>
        </p:nvPicPr>
        <p:blipFill>
          <a:blip r:embed="rId3" cstate="print"/>
          <a:srcRect/>
          <a:stretch>
            <a:fillRect/>
          </a:stretch>
        </p:blipFill>
        <p:spPr bwMode="auto">
          <a:xfrm>
            <a:off x="857251" y="2625329"/>
            <a:ext cx="7072313" cy="214312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3317"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13318"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13319"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13320"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3321" name="Rectangle 2"/>
          <p:cNvSpPr>
            <a:spLocks noChangeArrowheads="1"/>
          </p:cNvSpPr>
          <p:nvPr/>
        </p:nvSpPr>
        <p:spPr bwMode="auto">
          <a:xfrm>
            <a:off x="571501" y="375048"/>
            <a:ext cx="5929313" cy="523220"/>
          </a:xfrm>
          <a:prstGeom prst="rect">
            <a:avLst/>
          </a:prstGeom>
          <a:noFill/>
          <a:ln w="12700" cap="sq">
            <a:noFill/>
            <a:miter lim="800000"/>
            <a:headEnd type="none" w="sm" len="sm"/>
            <a:tailEnd type="none" w="sm" len="sm"/>
          </a:ln>
        </p:spPr>
        <p:txBody>
          <a:bodyPr>
            <a:spAutoFit/>
          </a:bodyPr>
          <a:lstStyle/>
          <a:p>
            <a:r>
              <a:rPr lang="en-US" altLang="zh-CN" sz="2800"/>
              <a:t>3.3.10  </a:t>
            </a:r>
            <a:r>
              <a:rPr lang="zh-CN" altLang="en-US" sz="2800"/>
              <a:t>反相微分电路</a:t>
            </a:r>
          </a:p>
        </p:txBody>
      </p:sp>
      <p:sp>
        <p:nvSpPr>
          <p:cNvPr id="13322"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3323"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3324"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3325"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3326"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3327"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3328"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5" name="矩形 24"/>
          <p:cNvSpPr/>
          <p:nvPr/>
        </p:nvSpPr>
        <p:spPr>
          <a:xfrm>
            <a:off x="500064" y="2518172"/>
            <a:ext cx="3500437" cy="461665"/>
          </a:xfrm>
          <a:prstGeom prst="rect">
            <a:avLst/>
          </a:prstGeom>
        </p:spPr>
        <p:txBody>
          <a:bodyPr>
            <a:spAutoFit/>
          </a:bodyPr>
          <a:lstStyle/>
          <a:p>
            <a:pPr>
              <a:defRPr/>
            </a:pPr>
            <a:r>
              <a:rPr lang="zh-CN" altLang="en-US" sz="2400" dirty="0">
                <a:solidFill>
                  <a:srgbClr val="000000"/>
                </a:solidFill>
                <a:latin typeface="楷体_GB2312" pitchFamily="49" charset="-122"/>
              </a:rPr>
              <a:t>根据</a:t>
            </a:r>
            <a:r>
              <a:rPr lang="zh-CN" altLang="en-US" sz="2400" dirty="0">
                <a:solidFill>
                  <a:srgbClr val="FF0000"/>
                </a:solidFill>
                <a:latin typeface="楷体_GB2312" pitchFamily="49" charset="-122"/>
              </a:rPr>
              <a:t>虚短</a:t>
            </a:r>
            <a:r>
              <a:rPr lang="zh-CN" altLang="en-US" sz="2400" dirty="0">
                <a:solidFill>
                  <a:srgbClr val="000000"/>
                </a:solidFill>
                <a:latin typeface="楷体_GB2312" pitchFamily="49" charset="-122"/>
              </a:rPr>
              <a:t>、</a:t>
            </a:r>
            <a:r>
              <a:rPr lang="zh-CN" altLang="en-US" sz="2400" dirty="0">
                <a:solidFill>
                  <a:srgbClr val="FF0000"/>
                </a:solidFill>
                <a:latin typeface="楷体_GB2312" pitchFamily="49" charset="-122"/>
              </a:rPr>
              <a:t>虚断</a:t>
            </a:r>
            <a:endParaRPr lang="zh-CN" altLang="en-US" sz="2200" dirty="0">
              <a:solidFill>
                <a:srgbClr val="0000CC"/>
              </a:solidFill>
              <a:latin typeface="+mn-ea"/>
              <a:ea typeface="+mn-ea"/>
            </a:endParaRPr>
          </a:p>
        </p:txBody>
      </p:sp>
      <p:sp>
        <p:nvSpPr>
          <p:cNvPr id="13330"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3331"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13332"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13333"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3334" name="矩形 26"/>
          <p:cNvSpPr>
            <a:spLocks noChangeArrowheads="1"/>
          </p:cNvSpPr>
          <p:nvPr/>
        </p:nvSpPr>
        <p:spPr bwMode="auto">
          <a:xfrm>
            <a:off x="571500" y="2035969"/>
            <a:ext cx="3500438" cy="461665"/>
          </a:xfrm>
          <a:prstGeom prst="rect">
            <a:avLst/>
          </a:prstGeom>
          <a:noFill/>
          <a:ln w="9525">
            <a:noFill/>
            <a:miter lim="800000"/>
            <a:headEnd/>
            <a:tailEnd/>
          </a:ln>
        </p:spPr>
        <p:txBody>
          <a:bodyPr>
            <a:spAutoFit/>
          </a:bodyPr>
          <a:lstStyle/>
          <a:p>
            <a:r>
              <a:rPr lang="zh-CN" altLang="en-US" sz="2400">
                <a:solidFill>
                  <a:srgbClr val="0000CC"/>
                </a:solidFill>
              </a:rPr>
              <a:t>则：</a:t>
            </a:r>
            <a:r>
              <a:rPr lang="en-US" altLang="zh-CN" sz="2400">
                <a:solidFill>
                  <a:srgbClr val="0000CC"/>
                </a:solidFill>
              </a:rPr>
              <a:t>C2</a:t>
            </a:r>
            <a:r>
              <a:rPr lang="zh-CN" altLang="en-US" sz="2400">
                <a:solidFill>
                  <a:srgbClr val="0000CC"/>
                </a:solidFill>
              </a:rPr>
              <a:t>可视为开路</a:t>
            </a:r>
          </a:p>
        </p:txBody>
      </p:sp>
      <p:sp>
        <p:nvSpPr>
          <p:cNvPr id="13335"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3336"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pic>
        <p:nvPicPr>
          <p:cNvPr id="13337" name="Picture 5"/>
          <p:cNvPicPr>
            <a:picLocks noChangeAspect="1" noChangeArrowheads="1"/>
          </p:cNvPicPr>
          <p:nvPr/>
        </p:nvPicPr>
        <p:blipFill>
          <a:blip r:embed="rId3" cstate="print"/>
          <a:srcRect/>
          <a:stretch>
            <a:fillRect/>
          </a:stretch>
        </p:blipFill>
        <p:spPr bwMode="auto">
          <a:xfrm>
            <a:off x="3968750" y="1232298"/>
            <a:ext cx="4889500" cy="2250281"/>
          </a:xfrm>
          <a:prstGeom prst="rect">
            <a:avLst/>
          </a:prstGeom>
          <a:noFill/>
          <a:ln w="9525">
            <a:noFill/>
            <a:miter lim="800000"/>
            <a:headEnd/>
            <a:tailEnd/>
          </a:ln>
        </p:spPr>
      </p:pic>
      <p:sp>
        <p:nvSpPr>
          <p:cNvPr id="32" name="矩形 31"/>
          <p:cNvSpPr/>
          <p:nvPr/>
        </p:nvSpPr>
        <p:spPr>
          <a:xfrm>
            <a:off x="571500" y="1071563"/>
            <a:ext cx="3500438" cy="461665"/>
          </a:xfrm>
          <a:prstGeom prst="rect">
            <a:avLst/>
          </a:prstGeom>
        </p:spPr>
        <p:txBody>
          <a:bodyPr>
            <a:spAutoFit/>
          </a:bodyPr>
          <a:lstStyle/>
          <a:p>
            <a:pPr>
              <a:defRPr/>
            </a:pPr>
            <a:r>
              <a:rPr lang="zh-CN" altLang="en-US" sz="2400" dirty="0">
                <a:solidFill>
                  <a:srgbClr val="0000CC"/>
                </a:solidFill>
              </a:rPr>
              <a:t>如果输入信号的频率</a:t>
            </a:r>
            <a:r>
              <a:rPr lang="en-US" sz="2400" dirty="0">
                <a:solidFill>
                  <a:srgbClr val="0000CC"/>
                </a:solidFill>
              </a:rPr>
              <a:t> </a:t>
            </a:r>
            <a:endParaRPr lang="zh-CN" altLang="en-US" sz="2200" dirty="0">
              <a:solidFill>
                <a:srgbClr val="0000CC"/>
              </a:solidFill>
              <a:latin typeface="+mn-ea"/>
              <a:ea typeface="+mn-ea"/>
            </a:endParaRPr>
          </a:p>
        </p:txBody>
      </p:sp>
      <p:sp>
        <p:nvSpPr>
          <p:cNvPr id="13339"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aphicFrame>
        <p:nvGraphicFramePr>
          <p:cNvPr id="13314" name="Object 3"/>
          <p:cNvGraphicFramePr>
            <a:graphicFrameLocks noChangeAspect="1"/>
          </p:cNvGraphicFramePr>
          <p:nvPr/>
        </p:nvGraphicFramePr>
        <p:xfrm>
          <a:off x="1214438" y="1553766"/>
          <a:ext cx="2025650" cy="375047"/>
        </p:xfrm>
        <a:graphic>
          <a:graphicData uri="http://schemas.openxmlformats.org/presentationml/2006/ole">
            <p:oleObj spid="_x0000_s13314" r:id="rId4" imgW="774364" imgH="190417" progId="Equation.DSMT4">
              <p:embed/>
            </p:oleObj>
          </a:graphicData>
        </a:graphic>
      </p:graphicFrame>
      <p:sp>
        <p:nvSpPr>
          <p:cNvPr id="13340"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aphicFrame>
        <p:nvGraphicFramePr>
          <p:cNvPr id="13315" name="Object 4"/>
          <p:cNvGraphicFramePr>
            <a:graphicFrameLocks noChangeAspect="1"/>
          </p:cNvGraphicFramePr>
          <p:nvPr/>
        </p:nvGraphicFramePr>
        <p:xfrm>
          <a:off x="1071564" y="3000375"/>
          <a:ext cx="2484437" cy="696516"/>
        </p:xfrm>
        <a:graphic>
          <a:graphicData uri="http://schemas.openxmlformats.org/presentationml/2006/ole">
            <p:oleObj spid="_x0000_s13315" r:id="rId5" imgW="939392" imgH="355446" progId="Equation.DSMT4">
              <p:embed/>
            </p:oleObj>
          </a:graphicData>
        </a:graphic>
      </p:graphicFrame>
      <p:sp>
        <p:nvSpPr>
          <p:cNvPr id="30" name="矩形 29"/>
          <p:cNvSpPr/>
          <p:nvPr/>
        </p:nvSpPr>
        <p:spPr>
          <a:xfrm>
            <a:off x="428625" y="3804048"/>
            <a:ext cx="8286750" cy="1107996"/>
          </a:xfrm>
          <a:prstGeom prst="rect">
            <a:avLst/>
          </a:prstGeom>
        </p:spPr>
        <p:txBody>
          <a:bodyPr>
            <a:spAutoFit/>
          </a:bodyPr>
          <a:lstStyle/>
          <a:p>
            <a:pPr>
              <a:defRPr/>
            </a:pPr>
            <a:r>
              <a:rPr lang="en-US" sz="2200" u="sng" dirty="0">
                <a:latin typeface="+mn-ea"/>
                <a:ea typeface="+mn-ea"/>
                <a:sym typeface="Wingdings"/>
              </a:rPr>
              <a:t></a:t>
            </a:r>
            <a:r>
              <a:rPr lang="zh-CN" altLang="en-US" sz="2200" u="sng" dirty="0">
                <a:latin typeface="+mn-ea"/>
                <a:ea typeface="+mn-ea"/>
              </a:rPr>
              <a:t>提示：反相微分电路可以将矩形波转换为尖峰脉冲，曾经被广泛用在可控硅触发电路中。此外，反相微分电路还具有衰减高频噪声的作用。</a:t>
            </a:r>
            <a:endParaRPr lang="zh-CN" altLang="en-US" sz="2200" u="sng" dirty="0">
              <a:solidFill>
                <a:srgbClr val="0000CC"/>
              </a:solidFill>
              <a:latin typeface="+mn-ea"/>
              <a:ea typeface="+mn-ea"/>
            </a:endParaRPr>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5299"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55300"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55301"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55302"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5303" name="Rectangle 2"/>
          <p:cNvSpPr>
            <a:spLocks noChangeArrowheads="1"/>
          </p:cNvSpPr>
          <p:nvPr/>
        </p:nvSpPr>
        <p:spPr bwMode="auto">
          <a:xfrm>
            <a:off x="571501" y="375048"/>
            <a:ext cx="5929313" cy="523220"/>
          </a:xfrm>
          <a:prstGeom prst="rect">
            <a:avLst/>
          </a:prstGeom>
          <a:noFill/>
          <a:ln w="12700" cap="sq">
            <a:noFill/>
            <a:miter lim="800000"/>
            <a:headEnd type="none" w="sm" len="sm"/>
            <a:tailEnd type="none" w="sm" len="sm"/>
          </a:ln>
        </p:spPr>
        <p:txBody>
          <a:bodyPr>
            <a:spAutoFit/>
          </a:bodyPr>
          <a:lstStyle/>
          <a:p>
            <a:r>
              <a:rPr lang="en-US" altLang="zh-CN" sz="2800"/>
              <a:t>3.3.11  </a:t>
            </a:r>
            <a:r>
              <a:rPr lang="zh-CN" altLang="en-US" sz="2800"/>
              <a:t>峰值检测电路</a:t>
            </a:r>
          </a:p>
        </p:txBody>
      </p:sp>
      <p:sp>
        <p:nvSpPr>
          <p:cNvPr id="55304"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5305"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5306"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5307"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5308"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5309"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5310"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5" name="矩形 24"/>
          <p:cNvSpPr/>
          <p:nvPr/>
        </p:nvSpPr>
        <p:spPr>
          <a:xfrm>
            <a:off x="500064" y="2303860"/>
            <a:ext cx="3500437" cy="461665"/>
          </a:xfrm>
          <a:prstGeom prst="rect">
            <a:avLst/>
          </a:prstGeom>
        </p:spPr>
        <p:txBody>
          <a:bodyPr>
            <a:spAutoFit/>
          </a:bodyPr>
          <a:lstStyle/>
          <a:p>
            <a:pPr>
              <a:defRPr/>
            </a:pPr>
            <a:r>
              <a:rPr lang="en-US" altLang="en-US" sz="2400" dirty="0">
                <a:latin typeface="+mn-ea"/>
                <a:ea typeface="+mn-ea"/>
              </a:rPr>
              <a:t>U2</a:t>
            </a:r>
            <a:r>
              <a:rPr lang="zh-CN" altLang="en-US" sz="2400" dirty="0">
                <a:latin typeface="+mn-ea"/>
                <a:ea typeface="+mn-ea"/>
              </a:rPr>
              <a:t>构成电压跟随器</a:t>
            </a:r>
          </a:p>
        </p:txBody>
      </p:sp>
      <p:sp>
        <p:nvSpPr>
          <p:cNvPr id="55312"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5313"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55314"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55315"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7" name="矩形 26"/>
          <p:cNvSpPr/>
          <p:nvPr/>
        </p:nvSpPr>
        <p:spPr>
          <a:xfrm>
            <a:off x="500063" y="1982391"/>
            <a:ext cx="3714750" cy="461665"/>
          </a:xfrm>
          <a:prstGeom prst="rect">
            <a:avLst/>
          </a:prstGeom>
        </p:spPr>
        <p:txBody>
          <a:bodyPr>
            <a:spAutoFit/>
          </a:bodyPr>
          <a:lstStyle/>
          <a:p>
            <a:pPr>
              <a:defRPr/>
            </a:pPr>
            <a:r>
              <a:rPr lang="en-US" altLang="en-US" sz="2400" dirty="0">
                <a:latin typeface="+mn-ea"/>
                <a:ea typeface="+mn-ea"/>
              </a:rPr>
              <a:t>U1</a:t>
            </a:r>
            <a:r>
              <a:rPr lang="zh-CN" altLang="en-US" sz="2400" dirty="0">
                <a:latin typeface="+mn-ea"/>
                <a:ea typeface="+mn-ea"/>
              </a:rPr>
              <a:t>构成线性半波整流电路</a:t>
            </a:r>
          </a:p>
        </p:txBody>
      </p:sp>
      <p:sp>
        <p:nvSpPr>
          <p:cNvPr id="55317"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5318"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32" name="矩形 31"/>
          <p:cNvSpPr/>
          <p:nvPr/>
        </p:nvSpPr>
        <p:spPr>
          <a:xfrm>
            <a:off x="500063" y="964406"/>
            <a:ext cx="3929062" cy="1200329"/>
          </a:xfrm>
          <a:prstGeom prst="rect">
            <a:avLst/>
          </a:prstGeom>
        </p:spPr>
        <p:txBody>
          <a:bodyPr>
            <a:spAutoFit/>
          </a:bodyPr>
          <a:lstStyle/>
          <a:p>
            <a:pPr>
              <a:defRPr/>
            </a:pPr>
            <a:r>
              <a:rPr lang="zh-CN" altLang="en-US" sz="2400" dirty="0">
                <a:latin typeface="+mn-ea"/>
                <a:ea typeface="+mn-ea"/>
              </a:rPr>
              <a:t>峰值检测电路主要用于对输入的电压信号进行峰值的甄别并保持该峰值电压。</a:t>
            </a:r>
            <a:endParaRPr lang="zh-CN" altLang="en-US" sz="2200" dirty="0">
              <a:solidFill>
                <a:srgbClr val="0000CC"/>
              </a:solidFill>
              <a:latin typeface="+mn-ea"/>
              <a:ea typeface="+mn-ea"/>
            </a:endParaRPr>
          </a:p>
        </p:txBody>
      </p:sp>
      <p:sp>
        <p:nvSpPr>
          <p:cNvPr id="55320"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5321"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pic>
        <p:nvPicPr>
          <p:cNvPr id="55322" name="Picture 10"/>
          <p:cNvPicPr>
            <a:picLocks noChangeAspect="1" noChangeArrowheads="1"/>
          </p:cNvPicPr>
          <p:nvPr/>
        </p:nvPicPr>
        <p:blipFill>
          <a:blip r:embed="rId2" cstate="print"/>
          <a:srcRect/>
          <a:stretch>
            <a:fillRect/>
          </a:stretch>
        </p:blipFill>
        <p:spPr bwMode="auto">
          <a:xfrm>
            <a:off x="4643438" y="375047"/>
            <a:ext cx="4062412" cy="1714500"/>
          </a:xfrm>
          <a:prstGeom prst="rect">
            <a:avLst/>
          </a:prstGeom>
          <a:noFill/>
          <a:ln w="9525">
            <a:noFill/>
            <a:miter lim="800000"/>
            <a:headEnd/>
            <a:tailEnd/>
          </a:ln>
        </p:spPr>
      </p:pic>
      <p:pic>
        <p:nvPicPr>
          <p:cNvPr id="55323" name="Picture 12"/>
          <p:cNvPicPr>
            <a:picLocks noChangeAspect="1" noChangeArrowheads="1"/>
          </p:cNvPicPr>
          <p:nvPr/>
        </p:nvPicPr>
        <p:blipFill>
          <a:blip r:embed="rId3" cstate="print"/>
          <a:srcRect/>
          <a:stretch>
            <a:fillRect/>
          </a:stretch>
        </p:blipFill>
        <p:spPr bwMode="auto">
          <a:xfrm>
            <a:off x="4429125" y="2196703"/>
            <a:ext cx="4675188" cy="2089547"/>
          </a:xfrm>
          <a:prstGeom prst="rect">
            <a:avLst/>
          </a:prstGeom>
          <a:noFill/>
          <a:ln w="9525">
            <a:noFill/>
            <a:miter lim="800000"/>
            <a:headEnd/>
            <a:tailEnd/>
          </a:ln>
        </p:spPr>
      </p:pic>
      <p:sp>
        <p:nvSpPr>
          <p:cNvPr id="40" name="矩形 39"/>
          <p:cNvSpPr/>
          <p:nvPr/>
        </p:nvSpPr>
        <p:spPr>
          <a:xfrm>
            <a:off x="428625" y="2786062"/>
            <a:ext cx="2000250" cy="400110"/>
          </a:xfrm>
          <a:prstGeom prst="rect">
            <a:avLst/>
          </a:prstGeom>
          <a:ln w="19050">
            <a:solidFill>
              <a:srgbClr val="C00000"/>
            </a:solidFill>
          </a:ln>
        </p:spPr>
        <p:txBody>
          <a:bodyPr>
            <a:spAutoFit/>
          </a:bodyPr>
          <a:lstStyle/>
          <a:p>
            <a:pPr>
              <a:defRPr/>
            </a:pPr>
            <a:r>
              <a:rPr lang="en-US" altLang="zh-CN" sz="2000" dirty="0">
                <a:solidFill>
                  <a:srgbClr val="0000CC"/>
                </a:solidFill>
                <a:latin typeface="+mn-ea"/>
                <a:ea typeface="+mn-ea"/>
              </a:rPr>
              <a:t>Vi</a:t>
            </a:r>
            <a:r>
              <a:rPr lang="zh-CN" altLang="en-US" sz="2000" dirty="0">
                <a:solidFill>
                  <a:srgbClr val="0000CC"/>
                </a:solidFill>
                <a:latin typeface="+mn-ea"/>
                <a:ea typeface="+mn-ea"/>
              </a:rPr>
              <a:t>在正半周时</a:t>
            </a:r>
          </a:p>
        </p:txBody>
      </p:sp>
      <p:sp>
        <p:nvSpPr>
          <p:cNvPr id="41" name="矩形 40"/>
          <p:cNvSpPr/>
          <p:nvPr/>
        </p:nvSpPr>
        <p:spPr>
          <a:xfrm>
            <a:off x="428625" y="3375423"/>
            <a:ext cx="2000250" cy="707886"/>
          </a:xfrm>
          <a:prstGeom prst="rect">
            <a:avLst/>
          </a:prstGeom>
          <a:ln w="15875">
            <a:solidFill>
              <a:srgbClr val="C00000"/>
            </a:solidFill>
          </a:ln>
        </p:spPr>
        <p:txBody>
          <a:bodyPr>
            <a:spAutoFit/>
          </a:bodyPr>
          <a:lstStyle/>
          <a:p>
            <a:pPr>
              <a:defRPr/>
            </a:pPr>
            <a:r>
              <a:rPr lang="en-US" altLang="zh-CN" sz="2000" dirty="0">
                <a:solidFill>
                  <a:srgbClr val="0000CC"/>
                </a:solidFill>
                <a:latin typeface="+mn-ea"/>
                <a:ea typeface="+mn-ea"/>
              </a:rPr>
              <a:t>D2</a:t>
            </a:r>
            <a:r>
              <a:rPr lang="zh-CN" altLang="en-US" sz="2000" dirty="0">
                <a:solidFill>
                  <a:srgbClr val="0000CC"/>
                </a:solidFill>
                <a:latin typeface="+mn-ea"/>
                <a:ea typeface="+mn-ea"/>
              </a:rPr>
              <a:t>导通，</a:t>
            </a:r>
            <a:r>
              <a:rPr lang="en-US" altLang="zh-CN" sz="2000" dirty="0">
                <a:solidFill>
                  <a:srgbClr val="0000CC"/>
                </a:solidFill>
                <a:latin typeface="+mn-ea"/>
                <a:ea typeface="+mn-ea"/>
              </a:rPr>
              <a:t>D1</a:t>
            </a:r>
            <a:r>
              <a:rPr lang="zh-CN" altLang="en-US" sz="2000" dirty="0">
                <a:solidFill>
                  <a:srgbClr val="0000CC"/>
                </a:solidFill>
                <a:latin typeface="+mn-ea"/>
                <a:ea typeface="+mn-ea"/>
              </a:rPr>
              <a:t>截止，</a:t>
            </a:r>
            <a:r>
              <a:rPr lang="en-US" altLang="zh-CN" sz="2000" dirty="0">
                <a:solidFill>
                  <a:srgbClr val="0000CC"/>
                </a:solidFill>
                <a:latin typeface="+mn-ea"/>
                <a:ea typeface="+mn-ea"/>
              </a:rPr>
              <a:t>C1</a:t>
            </a:r>
            <a:r>
              <a:rPr lang="zh-CN" altLang="en-US" sz="2000" dirty="0">
                <a:solidFill>
                  <a:srgbClr val="0000CC"/>
                </a:solidFill>
                <a:latin typeface="+mn-ea"/>
                <a:ea typeface="+mn-ea"/>
              </a:rPr>
              <a:t>充电</a:t>
            </a:r>
          </a:p>
        </p:txBody>
      </p:sp>
      <p:sp>
        <p:nvSpPr>
          <p:cNvPr id="42" name="矩形 41"/>
          <p:cNvSpPr/>
          <p:nvPr/>
        </p:nvSpPr>
        <p:spPr>
          <a:xfrm>
            <a:off x="2643188" y="2786062"/>
            <a:ext cx="1643062" cy="400110"/>
          </a:xfrm>
          <a:prstGeom prst="rect">
            <a:avLst/>
          </a:prstGeom>
          <a:ln w="15875">
            <a:solidFill>
              <a:srgbClr val="C00000"/>
            </a:solidFill>
          </a:ln>
        </p:spPr>
        <p:txBody>
          <a:bodyPr>
            <a:spAutoFit/>
          </a:bodyPr>
          <a:lstStyle/>
          <a:p>
            <a:pPr>
              <a:defRPr/>
            </a:pPr>
            <a:r>
              <a:rPr lang="en-US" altLang="zh-CN" sz="2000" dirty="0">
                <a:solidFill>
                  <a:srgbClr val="0000CC"/>
                </a:solidFill>
                <a:latin typeface="+mn-ea"/>
                <a:ea typeface="+mn-ea"/>
              </a:rPr>
              <a:t>Vi</a:t>
            </a:r>
            <a:r>
              <a:rPr lang="zh-CN" altLang="en-US" sz="2000" dirty="0">
                <a:solidFill>
                  <a:srgbClr val="0000CC"/>
                </a:solidFill>
                <a:latin typeface="+mn-ea"/>
                <a:ea typeface="+mn-ea"/>
              </a:rPr>
              <a:t>在下降时</a:t>
            </a:r>
          </a:p>
        </p:txBody>
      </p:sp>
      <p:sp>
        <p:nvSpPr>
          <p:cNvPr id="43" name="矩形 42"/>
          <p:cNvSpPr/>
          <p:nvPr/>
        </p:nvSpPr>
        <p:spPr>
          <a:xfrm>
            <a:off x="2643188" y="3375423"/>
            <a:ext cx="1714500" cy="707886"/>
          </a:xfrm>
          <a:prstGeom prst="rect">
            <a:avLst/>
          </a:prstGeom>
          <a:ln w="15875">
            <a:solidFill>
              <a:srgbClr val="C00000"/>
            </a:solidFill>
          </a:ln>
        </p:spPr>
        <p:txBody>
          <a:bodyPr>
            <a:spAutoFit/>
          </a:bodyPr>
          <a:lstStyle/>
          <a:p>
            <a:pPr>
              <a:defRPr/>
            </a:pPr>
            <a:r>
              <a:rPr lang="en-US" altLang="zh-CN" sz="2000" dirty="0">
                <a:solidFill>
                  <a:srgbClr val="0000CC"/>
                </a:solidFill>
                <a:latin typeface="+mn-ea"/>
                <a:ea typeface="+mn-ea"/>
              </a:rPr>
              <a:t>D2</a:t>
            </a:r>
            <a:r>
              <a:rPr lang="zh-CN" altLang="en-US" sz="2000" dirty="0">
                <a:solidFill>
                  <a:srgbClr val="0000CC"/>
                </a:solidFill>
                <a:latin typeface="+mn-ea"/>
                <a:ea typeface="+mn-ea"/>
              </a:rPr>
              <a:t>截止，</a:t>
            </a:r>
            <a:r>
              <a:rPr lang="en-US" altLang="zh-CN" sz="2000" dirty="0">
                <a:solidFill>
                  <a:srgbClr val="0000CC"/>
                </a:solidFill>
                <a:latin typeface="+mn-ea"/>
                <a:ea typeface="+mn-ea"/>
              </a:rPr>
              <a:t>C1</a:t>
            </a:r>
            <a:r>
              <a:rPr lang="zh-CN" altLang="en-US" sz="2000" dirty="0">
                <a:solidFill>
                  <a:srgbClr val="0000CC"/>
                </a:solidFill>
                <a:latin typeface="+mn-ea"/>
                <a:ea typeface="+mn-ea"/>
              </a:rPr>
              <a:t>保持</a:t>
            </a:r>
          </a:p>
        </p:txBody>
      </p:sp>
      <p:sp>
        <p:nvSpPr>
          <p:cNvPr id="44" name="矩形 43"/>
          <p:cNvSpPr/>
          <p:nvPr/>
        </p:nvSpPr>
        <p:spPr>
          <a:xfrm>
            <a:off x="428625" y="4179094"/>
            <a:ext cx="2000250" cy="707886"/>
          </a:xfrm>
          <a:prstGeom prst="rect">
            <a:avLst/>
          </a:prstGeom>
          <a:ln w="15875">
            <a:solidFill>
              <a:srgbClr val="C00000"/>
            </a:solidFill>
          </a:ln>
        </p:spPr>
        <p:txBody>
          <a:bodyPr>
            <a:spAutoFit/>
          </a:bodyPr>
          <a:lstStyle/>
          <a:p>
            <a:pPr>
              <a:defRPr/>
            </a:pPr>
            <a:r>
              <a:rPr lang="zh-CN" altLang="en-US" sz="2000" dirty="0">
                <a:solidFill>
                  <a:srgbClr val="0000CC"/>
                </a:solidFill>
                <a:latin typeface="+mn-ea"/>
                <a:ea typeface="+mn-ea"/>
              </a:rPr>
              <a:t>当</a:t>
            </a:r>
            <a:r>
              <a:rPr lang="en-US" altLang="zh-CN" sz="2000" dirty="0">
                <a:solidFill>
                  <a:srgbClr val="0000CC"/>
                </a:solidFill>
                <a:latin typeface="+mn-ea"/>
                <a:ea typeface="+mn-ea"/>
              </a:rPr>
              <a:t>Vo=Vi</a:t>
            </a:r>
            <a:r>
              <a:rPr lang="zh-CN" altLang="en-US" sz="2000" dirty="0">
                <a:solidFill>
                  <a:srgbClr val="0000CC"/>
                </a:solidFill>
                <a:latin typeface="+mn-ea"/>
                <a:ea typeface="+mn-ea"/>
              </a:rPr>
              <a:t>，停止充电</a:t>
            </a:r>
          </a:p>
        </p:txBody>
      </p:sp>
      <p:sp>
        <p:nvSpPr>
          <p:cNvPr id="55329" name="下箭头 44"/>
          <p:cNvSpPr>
            <a:spLocks noChangeArrowheads="1"/>
          </p:cNvSpPr>
          <p:nvPr/>
        </p:nvSpPr>
        <p:spPr bwMode="auto">
          <a:xfrm>
            <a:off x="1285876" y="3107531"/>
            <a:ext cx="142875" cy="267891"/>
          </a:xfrm>
          <a:prstGeom prst="downArrow">
            <a:avLst>
              <a:gd name="adj1" fmla="val 50000"/>
              <a:gd name="adj2" fmla="val 50000"/>
            </a:avLst>
          </a:prstGeom>
          <a:solidFill>
            <a:srgbClr val="006600"/>
          </a:solidFill>
          <a:ln w="9525" algn="ctr">
            <a:solidFill>
              <a:schemeClr val="tx1"/>
            </a:solidFill>
            <a:round/>
            <a:headEnd/>
            <a:tailEnd/>
          </a:ln>
        </p:spPr>
        <p:txBody>
          <a:bodyPr wrap="none"/>
          <a:lstStyle/>
          <a:p>
            <a:pPr algn="ctr"/>
            <a:endParaRPr lang="zh-CN" altLang="en-US"/>
          </a:p>
        </p:txBody>
      </p:sp>
      <p:sp>
        <p:nvSpPr>
          <p:cNvPr id="55330" name="下箭头 45"/>
          <p:cNvSpPr>
            <a:spLocks noChangeArrowheads="1"/>
          </p:cNvSpPr>
          <p:nvPr/>
        </p:nvSpPr>
        <p:spPr bwMode="auto">
          <a:xfrm>
            <a:off x="1285876" y="3911204"/>
            <a:ext cx="142875" cy="267890"/>
          </a:xfrm>
          <a:prstGeom prst="downArrow">
            <a:avLst>
              <a:gd name="adj1" fmla="val 50000"/>
              <a:gd name="adj2" fmla="val 50000"/>
            </a:avLst>
          </a:prstGeom>
          <a:solidFill>
            <a:srgbClr val="006600"/>
          </a:solidFill>
          <a:ln w="9525" algn="ctr">
            <a:solidFill>
              <a:schemeClr val="tx1"/>
            </a:solidFill>
            <a:round/>
            <a:headEnd/>
            <a:tailEnd/>
          </a:ln>
        </p:spPr>
        <p:txBody>
          <a:bodyPr wrap="none"/>
          <a:lstStyle/>
          <a:p>
            <a:pPr algn="ctr"/>
            <a:endParaRPr lang="zh-CN" altLang="en-US"/>
          </a:p>
        </p:txBody>
      </p:sp>
      <p:sp>
        <p:nvSpPr>
          <p:cNvPr id="55331" name="下箭头 46"/>
          <p:cNvSpPr>
            <a:spLocks noChangeArrowheads="1"/>
          </p:cNvSpPr>
          <p:nvPr/>
        </p:nvSpPr>
        <p:spPr bwMode="auto">
          <a:xfrm>
            <a:off x="3357564" y="3107531"/>
            <a:ext cx="142875" cy="267891"/>
          </a:xfrm>
          <a:prstGeom prst="downArrow">
            <a:avLst>
              <a:gd name="adj1" fmla="val 50000"/>
              <a:gd name="adj2" fmla="val 50000"/>
            </a:avLst>
          </a:prstGeom>
          <a:solidFill>
            <a:srgbClr val="006600"/>
          </a:solidFill>
          <a:ln w="9525" algn="ctr">
            <a:solidFill>
              <a:schemeClr val="tx1"/>
            </a:solidFill>
            <a:round/>
            <a:headEnd/>
            <a:tailEnd/>
          </a:ln>
        </p:spPr>
        <p:txBody>
          <a:bodyPr wrap="none"/>
          <a:lstStyle/>
          <a:p>
            <a:pPr algn="ctr"/>
            <a:endParaRPr lang="zh-CN" altLang="en-US"/>
          </a:p>
        </p:txBody>
      </p:sp>
      <p:sp>
        <p:nvSpPr>
          <p:cNvPr id="48" name="矩形 47"/>
          <p:cNvSpPr/>
          <p:nvPr/>
        </p:nvSpPr>
        <p:spPr>
          <a:xfrm>
            <a:off x="2928939" y="4368403"/>
            <a:ext cx="5214937" cy="461665"/>
          </a:xfrm>
          <a:prstGeom prst="rect">
            <a:avLst/>
          </a:prstGeom>
        </p:spPr>
        <p:txBody>
          <a:bodyPr>
            <a:spAutoFit/>
          </a:bodyPr>
          <a:lstStyle/>
          <a:p>
            <a:pPr>
              <a:defRPr/>
            </a:pPr>
            <a:r>
              <a:rPr lang="en-US" altLang="en-US" sz="2400" dirty="0">
                <a:solidFill>
                  <a:srgbClr val="C00000"/>
                </a:solidFill>
                <a:latin typeface="+mn-ea"/>
                <a:ea typeface="+mn-ea"/>
              </a:rPr>
              <a:t>R1</a:t>
            </a:r>
            <a:r>
              <a:rPr lang="zh-CN" altLang="en-US" sz="2400" dirty="0">
                <a:solidFill>
                  <a:srgbClr val="C00000"/>
                </a:solidFill>
              </a:rPr>
              <a:t>能够释放掉峰值电容</a:t>
            </a:r>
            <a:r>
              <a:rPr lang="en-US" sz="2400" i="1" dirty="0">
                <a:solidFill>
                  <a:srgbClr val="C00000"/>
                </a:solidFill>
              </a:rPr>
              <a:t>C</a:t>
            </a:r>
            <a:r>
              <a:rPr lang="en-US" sz="2400" baseline="-25000" dirty="0">
                <a:solidFill>
                  <a:srgbClr val="C00000"/>
                </a:solidFill>
              </a:rPr>
              <a:t>1</a:t>
            </a:r>
            <a:r>
              <a:rPr lang="zh-CN" altLang="en-US" sz="2400" dirty="0">
                <a:solidFill>
                  <a:srgbClr val="C00000"/>
                </a:solidFill>
              </a:rPr>
              <a:t>存储的电荷！</a:t>
            </a:r>
            <a:endParaRPr lang="zh-CN" altLang="en-US" sz="2400" dirty="0">
              <a:solidFill>
                <a:srgbClr val="C00000"/>
              </a:solidFill>
              <a:latin typeface="+mn-ea"/>
              <a:ea typeface="+mn-ea"/>
            </a:endParaRPr>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6323"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56324"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56325"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56326"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6327" name="Rectangle 2"/>
          <p:cNvSpPr>
            <a:spLocks noChangeArrowheads="1"/>
          </p:cNvSpPr>
          <p:nvPr/>
        </p:nvSpPr>
        <p:spPr bwMode="auto">
          <a:xfrm>
            <a:off x="571501" y="375048"/>
            <a:ext cx="5929313" cy="523220"/>
          </a:xfrm>
          <a:prstGeom prst="rect">
            <a:avLst/>
          </a:prstGeom>
          <a:noFill/>
          <a:ln w="12700" cap="sq">
            <a:noFill/>
            <a:miter lim="800000"/>
            <a:headEnd type="none" w="sm" len="sm"/>
            <a:tailEnd type="none" w="sm" len="sm"/>
          </a:ln>
        </p:spPr>
        <p:txBody>
          <a:bodyPr>
            <a:spAutoFit/>
          </a:bodyPr>
          <a:lstStyle/>
          <a:p>
            <a:r>
              <a:rPr lang="en-US" altLang="zh-CN" sz="2800"/>
              <a:t>3.3.12  </a:t>
            </a:r>
            <a:r>
              <a:rPr lang="zh-CN" altLang="en-US" sz="2800"/>
              <a:t>精密整流电路</a:t>
            </a:r>
          </a:p>
        </p:txBody>
      </p:sp>
      <p:sp>
        <p:nvSpPr>
          <p:cNvPr id="56328"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6329"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6330"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6331"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6332"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6333"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6334"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5" name="矩形 24"/>
          <p:cNvSpPr/>
          <p:nvPr/>
        </p:nvSpPr>
        <p:spPr>
          <a:xfrm>
            <a:off x="571500" y="3107532"/>
            <a:ext cx="7429500" cy="461665"/>
          </a:xfrm>
          <a:prstGeom prst="rect">
            <a:avLst/>
          </a:prstGeom>
        </p:spPr>
        <p:txBody>
          <a:bodyPr>
            <a:spAutoFit/>
          </a:bodyPr>
          <a:lstStyle/>
          <a:p>
            <a:pPr>
              <a:defRPr/>
            </a:pPr>
            <a:r>
              <a:rPr lang="zh-CN" altLang="en-US" sz="2400" dirty="0"/>
              <a:t>二极管存在死区电压（</a:t>
            </a:r>
            <a:r>
              <a:rPr lang="en-US" sz="2400" dirty="0"/>
              <a:t>Si</a:t>
            </a:r>
            <a:r>
              <a:rPr lang="zh-CN" altLang="en-US" sz="2400" dirty="0"/>
              <a:t>管</a:t>
            </a:r>
            <a:r>
              <a:rPr lang="en-US" sz="2400" dirty="0"/>
              <a:t>0.5V</a:t>
            </a:r>
            <a:r>
              <a:rPr lang="zh-CN" altLang="en-US" sz="2400" dirty="0"/>
              <a:t>、</a:t>
            </a:r>
            <a:r>
              <a:rPr lang="en-US" sz="2400" dirty="0" err="1"/>
              <a:t>Ge</a:t>
            </a:r>
            <a:r>
              <a:rPr lang="zh-CN" altLang="en-US" sz="2400" dirty="0"/>
              <a:t>管</a:t>
            </a:r>
            <a:r>
              <a:rPr lang="en-US" sz="2400" dirty="0"/>
              <a:t>0.1V</a:t>
            </a:r>
            <a:r>
              <a:rPr lang="zh-CN" altLang="en-US" sz="2400" dirty="0"/>
              <a:t>）。</a:t>
            </a:r>
            <a:endParaRPr lang="zh-CN" altLang="en-US" sz="2200" dirty="0">
              <a:solidFill>
                <a:srgbClr val="0000CC"/>
              </a:solidFill>
              <a:latin typeface="+mn-ea"/>
              <a:ea typeface="+mn-ea"/>
            </a:endParaRPr>
          </a:p>
        </p:txBody>
      </p:sp>
      <p:sp>
        <p:nvSpPr>
          <p:cNvPr id="56336"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6337"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56338"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56339"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6340" name="矩形 26"/>
          <p:cNvSpPr>
            <a:spLocks noChangeArrowheads="1"/>
          </p:cNvSpPr>
          <p:nvPr/>
        </p:nvSpPr>
        <p:spPr bwMode="auto">
          <a:xfrm>
            <a:off x="428625" y="964407"/>
            <a:ext cx="3500438" cy="461665"/>
          </a:xfrm>
          <a:prstGeom prst="rect">
            <a:avLst/>
          </a:prstGeom>
          <a:noFill/>
          <a:ln w="9525">
            <a:noFill/>
            <a:miter lim="800000"/>
            <a:headEnd/>
            <a:tailEnd/>
          </a:ln>
        </p:spPr>
        <p:txBody>
          <a:bodyPr>
            <a:spAutoFit/>
          </a:bodyPr>
          <a:lstStyle/>
          <a:p>
            <a:r>
              <a:rPr lang="en-US" altLang="zh-CN" sz="2400">
                <a:solidFill>
                  <a:srgbClr val="0000CC"/>
                </a:solidFill>
              </a:rPr>
              <a:t>1</a:t>
            </a:r>
            <a:r>
              <a:rPr lang="zh-CN" altLang="en-US" sz="2400">
                <a:solidFill>
                  <a:srgbClr val="0000CC"/>
                </a:solidFill>
              </a:rPr>
              <a:t>、二极管半波整流电路</a:t>
            </a:r>
          </a:p>
        </p:txBody>
      </p:sp>
      <p:sp>
        <p:nvSpPr>
          <p:cNvPr id="56341"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6342"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6343"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6344"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30" name="矩形 29"/>
          <p:cNvSpPr/>
          <p:nvPr/>
        </p:nvSpPr>
        <p:spPr>
          <a:xfrm>
            <a:off x="642938" y="3643313"/>
            <a:ext cx="7929562" cy="830997"/>
          </a:xfrm>
          <a:prstGeom prst="rect">
            <a:avLst/>
          </a:prstGeom>
        </p:spPr>
        <p:txBody>
          <a:bodyPr>
            <a:spAutoFit/>
          </a:bodyPr>
          <a:lstStyle/>
          <a:p>
            <a:pPr>
              <a:defRPr/>
            </a:pPr>
            <a:r>
              <a:rPr lang="zh-CN" altLang="en-US" sz="2400" dirty="0"/>
              <a:t>经二极管整流后的输出电压波形将在输入电压基础上整体下降一定幅度。</a:t>
            </a:r>
            <a:endParaRPr lang="zh-CN" altLang="en-US" sz="2200" u="sng" dirty="0">
              <a:solidFill>
                <a:srgbClr val="0000CC"/>
              </a:solidFill>
              <a:latin typeface="+mn-ea"/>
              <a:ea typeface="+mn-ea"/>
            </a:endParaRPr>
          </a:p>
        </p:txBody>
      </p:sp>
      <p:pic>
        <p:nvPicPr>
          <p:cNvPr id="56346" name="Picture 4"/>
          <p:cNvPicPr>
            <a:picLocks noChangeAspect="1" noChangeArrowheads="1"/>
          </p:cNvPicPr>
          <p:nvPr/>
        </p:nvPicPr>
        <p:blipFill>
          <a:blip r:embed="rId2" cstate="print"/>
          <a:srcRect/>
          <a:stretch>
            <a:fillRect/>
          </a:stretch>
        </p:blipFill>
        <p:spPr bwMode="auto">
          <a:xfrm>
            <a:off x="642938" y="1553766"/>
            <a:ext cx="7340600" cy="131087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2"/>
          <p:cNvSpPr>
            <a:spLocks noChangeArrowheads="1"/>
          </p:cNvSpPr>
          <p:nvPr/>
        </p:nvSpPr>
        <p:spPr bwMode="auto">
          <a:xfrm>
            <a:off x="642939" y="321469"/>
            <a:ext cx="3642344" cy="523220"/>
          </a:xfrm>
          <a:prstGeom prst="rect">
            <a:avLst/>
          </a:prstGeom>
          <a:noFill/>
          <a:ln w="9525">
            <a:noFill/>
            <a:miter lim="800000"/>
            <a:headEnd/>
            <a:tailEnd/>
          </a:ln>
        </p:spPr>
        <p:txBody>
          <a:bodyPr wrap="none">
            <a:spAutoFit/>
          </a:bodyPr>
          <a:lstStyle/>
          <a:p>
            <a:r>
              <a:rPr lang="en-US" altLang="zh-CN" sz="2800"/>
              <a:t>3.1  </a:t>
            </a:r>
            <a:r>
              <a:rPr lang="zh-CN" altLang="en-US" sz="2800"/>
              <a:t>模拟电路设计概述</a:t>
            </a:r>
          </a:p>
        </p:txBody>
      </p:sp>
      <p:sp>
        <p:nvSpPr>
          <p:cNvPr id="35843" name="矩形 3"/>
          <p:cNvSpPr>
            <a:spLocks noChangeArrowheads="1"/>
          </p:cNvSpPr>
          <p:nvPr/>
        </p:nvSpPr>
        <p:spPr bwMode="auto">
          <a:xfrm>
            <a:off x="571500" y="1017985"/>
            <a:ext cx="8286750" cy="461665"/>
          </a:xfrm>
          <a:prstGeom prst="rect">
            <a:avLst/>
          </a:prstGeom>
          <a:noFill/>
          <a:ln w="9525">
            <a:noFill/>
            <a:miter lim="800000"/>
            <a:headEnd/>
            <a:tailEnd/>
          </a:ln>
        </p:spPr>
        <p:txBody>
          <a:bodyPr>
            <a:spAutoFit/>
          </a:bodyPr>
          <a:lstStyle/>
          <a:p>
            <a:pPr>
              <a:defRPr/>
            </a:pPr>
            <a:r>
              <a:rPr lang="zh-CN" altLang="en-US" sz="2400" dirty="0">
                <a:solidFill>
                  <a:srgbClr val="C00000"/>
                </a:solidFill>
                <a:latin typeface="+mn-ea"/>
                <a:ea typeface="+mn-ea"/>
              </a:rPr>
              <a:t>模拟电路设计的几点建议：</a:t>
            </a:r>
          </a:p>
        </p:txBody>
      </p:sp>
      <p:sp>
        <p:nvSpPr>
          <p:cNvPr id="35844" name="矩形 4"/>
          <p:cNvSpPr>
            <a:spLocks noChangeArrowheads="1"/>
          </p:cNvSpPr>
          <p:nvPr/>
        </p:nvSpPr>
        <p:spPr bwMode="auto">
          <a:xfrm>
            <a:off x="571501" y="1500188"/>
            <a:ext cx="8143875" cy="830997"/>
          </a:xfrm>
          <a:prstGeom prst="rect">
            <a:avLst/>
          </a:prstGeom>
          <a:noFill/>
          <a:ln w="9525">
            <a:noFill/>
            <a:miter lim="800000"/>
            <a:headEnd/>
            <a:tailEnd/>
          </a:ln>
        </p:spPr>
        <p:txBody>
          <a:bodyPr>
            <a:spAutoFit/>
          </a:bodyPr>
          <a:lstStyle/>
          <a:p>
            <a:pPr>
              <a:defRPr/>
            </a:pPr>
            <a:r>
              <a:rPr lang="en-US" altLang="zh-CN" sz="2400" dirty="0">
                <a:solidFill>
                  <a:srgbClr val="0000CC"/>
                </a:solidFill>
                <a:latin typeface="+mn-ea"/>
                <a:ea typeface="+mn-ea"/>
                <a:sym typeface="Wingdings" pitchFamily="2" charset="2"/>
              </a:rPr>
              <a:t></a:t>
            </a:r>
            <a:r>
              <a:rPr lang="en-US" altLang="zh-CN" sz="2400" dirty="0">
                <a:solidFill>
                  <a:srgbClr val="0000CC"/>
                </a:solidFill>
                <a:latin typeface="+mn-ea"/>
                <a:ea typeface="+mn-ea"/>
              </a:rPr>
              <a:t>  </a:t>
            </a:r>
            <a:r>
              <a:rPr lang="zh-CN" altLang="en-US" sz="2400" dirty="0">
                <a:solidFill>
                  <a:srgbClr val="0000CC"/>
                </a:solidFill>
                <a:latin typeface="+mn-ea"/>
                <a:ea typeface="+mn-ea"/>
              </a:rPr>
              <a:t>多查阅成熟的模拟电路设计方案，了解电路功能及元器件在电路中的作用；</a:t>
            </a:r>
          </a:p>
        </p:txBody>
      </p:sp>
      <p:sp>
        <p:nvSpPr>
          <p:cNvPr id="35845" name="矩形 5"/>
          <p:cNvSpPr>
            <a:spLocks noChangeArrowheads="1"/>
          </p:cNvSpPr>
          <p:nvPr/>
        </p:nvSpPr>
        <p:spPr bwMode="auto">
          <a:xfrm>
            <a:off x="571500" y="2303860"/>
            <a:ext cx="8001000" cy="830997"/>
          </a:xfrm>
          <a:prstGeom prst="rect">
            <a:avLst/>
          </a:prstGeom>
          <a:noFill/>
          <a:ln w="9525">
            <a:noFill/>
            <a:miter lim="800000"/>
            <a:headEnd/>
            <a:tailEnd/>
          </a:ln>
        </p:spPr>
        <p:txBody>
          <a:bodyPr>
            <a:spAutoFit/>
          </a:bodyPr>
          <a:lstStyle/>
          <a:p>
            <a:pPr>
              <a:defRPr/>
            </a:pPr>
            <a:r>
              <a:rPr lang="en-US" altLang="zh-CN" sz="2400" dirty="0">
                <a:solidFill>
                  <a:srgbClr val="0000CC"/>
                </a:solidFill>
                <a:latin typeface="+mn-ea"/>
                <a:ea typeface="+mn-ea"/>
                <a:sym typeface="Wingdings" pitchFamily="2" charset="2"/>
              </a:rPr>
              <a:t>  </a:t>
            </a:r>
            <a:r>
              <a:rPr lang="zh-CN" altLang="en-US" sz="2400" dirty="0">
                <a:solidFill>
                  <a:srgbClr val="0000CC"/>
                </a:solidFill>
                <a:latin typeface="+mn-ea"/>
                <a:ea typeface="+mn-ea"/>
                <a:sym typeface="Wingdings" pitchFamily="2" charset="2"/>
              </a:rPr>
              <a:t>尝试对电路进行仿真，学会分析实验电路结构、参数变化对电路运行结果的影响；</a:t>
            </a:r>
          </a:p>
        </p:txBody>
      </p:sp>
      <p:sp>
        <p:nvSpPr>
          <p:cNvPr id="35846" name="矩形 6"/>
          <p:cNvSpPr>
            <a:spLocks noChangeArrowheads="1"/>
          </p:cNvSpPr>
          <p:nvPr/>
        </p:nvSpPr>
        <p:spPr bwMode="auto">
          <a:xfrm>
            <a:off x="571501" y="3161110"/>
            <a:ext cx="8143875" cy="830997"/>
          </a:xfrm>
          <a:prstGeom prst="rect">
            <a:avLst/>
          </a:prstGeom>
          <a:noFill/>
          <a:ln w="9525">
            <a:noFill/>
            <a:miter lim="800000"/>
            <a:headEnd/>
            <a:tailEnd/>
          </a:ln>
        </p:spPr>
        <p:txBody>
          <a:bodyPr>
            <a:spAutoFit/>
          </a:bodyPr>
          <a:lstStyle/>
          <a:p>
            <a:pPr>
              <a:defRPr/>
            </a:pPr>
            <a:r>
              <a:rPr lang="en-US" altLang="zh-CN" sz="2400" dirty="0">
                <a:solidFill>
                  <a:srgbClr val="0000CC"/>
                </a:solidFill>
                <a:latin typeface="+mn-ea"/>
                <a:ea typeface="+mn-ea"/>
                <a:sym typeface="Wingdings" pitchFamily="2" charset="2"/>
              </a:rPr>
              <a:t>  </a:t>
            </a:r>
            <a:r>
              <a:rPr lang="zh-CN" altLang="en-US" sz="2400" dirty="0">
                <a:solidFill>
                  <a:srgbClr val="0000CC"/>
                </a:solidFill>
                <a:latin typeface="+mn-ea"/>
                <a:ea typeface="+mn-ea"/>
                <a:sym typeface="Wingdings" pitchFamily="2" charset="2"/>
              </a:rPr>
              <a:t>搭建测试电路，尽量尝试完成电路的预定功能，感受理论与实践的差别及联系。</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wipe(left)">
                                      <p:cBhvr>
                                        <p:cTn id="7" dur="500"/>
                                        <p:tgtEl>
                                          <p:spTgt spid="358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4"/>
                                        </p:tgtEl>
                                        <p:attrNameLst>
                                          <p:attrName>style.visibility</p:attrName>
                                        </p:attrNameLst>
                                      </p:cBhvr>
                                      <p:to>
                                        <p:strVal val="visible"/>
                                      </p:to>
                                    </p:set>
                                    <p:animEffect transition="in" filter="wipe(left)">
                                      <p:cBhvr>
                                        <p:cTn id="12" dur="500"/>
                                        <p:tgtEl>
                                          <p:spTgt spid="358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845"/>
                                        </p:tgtEl>
                                        <p:attrNameLst>
                                          <p:attrName>style.visibility</p:attrName>
                                        </p:attrNameLst>
                                      </p:cBhvr>
                                      <p:to>
                                        <p:strVal val="visible"/>
                                      </p:to>
                                    </p:set>
                                    <p:animEffect transition="in" filter="wipe(left)">
                                      <p:cBhvr>
                                        <p:cTn id="17" dur="500"/>
                                        <p:tgtEl>
                                          <p:spTgt spid="358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846"/>
                                        </p:tgtEl>
                                        <p:attrNameLst>
                                          <p:attrName>style.visibility</p:attrName>
                                        </p:attrNameLst>
                                      </p:cBhvr>
                                      <p:to>
                                        <p:strVal val="visible"/>
                                      </p:to>
                                    </p:set>
                                    <p:animEffect transition="in" filter="wipe(left)">
                                      <p:cBhvr>
                                        <p:cTn id="22" dur="5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4" grpId="0"/>
      <p:bldP spid="35845" grpId="0"/>
      <p:bldP spid="3584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7347"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57348"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57349"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57350"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7351" name="Rectangle 2"/>
          <p:cNvSpPr>
            <a:spLocks noChangeArrowheads="1"/>
          </p:cNvSpPr>
          <p:nvPr/>
        </p:nvSpPr>
        <p:spPr bwMode="auto">
          <a:xfrm>
            <a:off x="571501" y="375048"/>
            <a:ext cx="5929313" cy="523220"/>
          </a:xfrm>
          <a:prstGeom prst="rect">
            <a:avLst/>
          </a:prstGeom>
          <a:noFill/>
          <a:ln w="12700" cap="sq">
            <a:noFill/>
            <a:miter lim="800000"/>
            <a:headEnd type="none" w="sm" len="sm"/>
            <a:tailEnd type="none" w="sm" len="sm"/>
          </a:ln>
        </p:spPr>
        <p:txBody>
          <a:bodyPr>
            <a:spAutoFit/>
          </a:bodyPr>
          <a:lstStyle/>
          <a:p>
            <a:r>
              <a:rPr lang="en-US" altLang="zh-CN" sz="2800"/>
              <a:t>3.3.12  </a:t>
            </a:r>
            <a:r>
              <a:rPr lang="zh-CN" altLang="en-US" sz="2800"/>
              <a:t>精密整流电路</a:t>
            </a:r>
          </a:p>
        </p:txBody>
      </p:sp>
      <p:sp>
        <p:nvSpPr>
          <p:cNvPr id="57352"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7353"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7354"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7355"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7356"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7357"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7358"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5" name="矩形 24"/>
          <p:cNvSpPr/>
          <p:nvPr/>
        </p:nvSpPr>
        <p:spPr>
          <a:xfrm>
            <a:off x="428626" y="1232297"/>
            <a:ext cx="8215313" cy="830997"/>
          </a:xfrm>
          <a:prstGeom prst="rect">
            <a:avLst/>
          </a:prstGeom>
        </p:spPr>
        <p:txBody>
          <a:bodyPr>
            <a:spAutoFit/>
          </a:bodyPr>
          <a:lstStyle/>
          <a:p>
            <a:pPr>
              <a:defRPr/>
            </a:pPr>
            <a:r>
              <a:rPr lang="zh-CN" altLang="en-US" sz="2400" dirty="0">
                <a:latin typeface="+mn-ea"/>
                <a:ea typeface="+mn-ea"/>
              </a:rPr>
              <a:t>精密整流电路可将微弱的交流电压以极低的损耗转换成直流电压输出，有效消除了二极管死区电压、饱和电压的影响。</a:t>
            </a:r>
            <a:endParaRPr lang="zh-CN" altLang="en-US" sz="2200" dirty="0">
              <a:solidFill>
                <a:srgbClr val="0000CC"/>
              </a:solidFill>
              <a:latin typeface="+mn-ea"/>
              <a:ea typeface="+mn-ea"/>
            </a:endParaRPr>
          </a:p>
        </p:txBody>
      </p:sp>
      <p:sp>
        <p:nvSpPr>
          <p:cNvPr id="57360"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7361"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57362"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57363"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7364" name="矩形 26"/>
          <p:cNvSpPr>
            <a:spLocks noChangeArrowheads="1"/>
          </p:cNvSpPr>
          <p:nvPr/>
        </p:nvSpPr>
        <p:spPr bwMode="auto">
          <a:xfrm>
            <a:off x="428625" y="910828"/>
            <a:ext cx="3500438" cy="461665"/>
          </a:xfrm>
          <a:prstGeom prst="rect">
            <a:avLst/>
          </a:prstGeom>
          <a:noFill/>
          <a:ln w="9525">
            <a:noFill/>
            <a:miter lim="800000"/>
            <a:headEnd/>
            <a:tailEnd/>
          </a:ln>
        </p:spPr>
        <p:txBody>
          <a:bodyPr>
            <a:spAutoFit/>
          </a:bodyPr>
          <a:lstStyle/>
          <a:p>
            <a:r>
              <a:rPr lang="en-US" altLang="zh-CN" sz="2400">
                <a:solidFill>
                  <a:srgbClr val="0000CC"/>
                </a:solidFill>
              </a:rPr>
              <a:t>2</a:t>
            </a:r>
            <a:r>
              <a:rPr lang="zh-CN" altLang="en-US" sz="2400">
                <a:solidFill>
                  <a:srgbClr val="0000CC"/>
                </a:solidFill>
              </a:rPr>
              <a:t>、精密整流电路</a:t>
            </a:r>
          </a:p>
        </p:txBody>
      </p:sp>
      <p:sp>
        <p:nvSpPr>
          <p:cNvPr id="57365"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7366"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7367"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7368"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30" name="矩形 29"/>
          <p:cNvSpPr/>
          <p:nvPr/>
        </p:nvSpPr>
        <p:spPr>
          <a:xfrm>
            <a:off x="642938" y="3964782"/>
            <a:ext cx="7929562" cy="461665"/>
          </a:xfrm>
          <a:prstGeom prst="rect">
            <a:avLst/>
          </a:prstGeom>
        </p:spPr>
        <p:txBody>
          <a:bodyPr>
            <a:spAutoFit/>
          </a:bodyPr>
          <a:lstStyle/>
          <a:p>
            <a:pPr>
              <a:defRPr/>
            </a:pPr>
            <a:r>
              <a:rPr lang="zh-CN" altLang="en-US" sz="2400" dirty="0">
                <a:latin typeface="+mn-ea"/>
                <a:ea typeface="+mn-ea"/>
              </a:rPr>
              <a:t>第一级运放</a:t>
            </a:r>
            <a:r>
              <a:rPr lang="en-US" altLang="en-US" sz="2400" dirty="0">
                <a:latin typeface="+mn-ea"/>
                <a:ea typeface="+mn-ea"/>
              </a:rPr>
              <a:t>U1B</a:t>
            </a:r>
            <a:r>
              <a:rPr lang="zh-CN" altLang="en-US" sz="2400" dirty="0">
                <a:latin typeface="+mn-ea"/>
                <a:ea typeface="+mn-ea"/>
              </a:rPr>
              <a:t>构成反相比例运算电路。</a:t>
            </a:r>
          </a:p>
        </p:txBody>
      </p:sp>
      <p:pic>
        <p:nvPicPr>
          <p:cNvPr id="57370" name="Picture 2"/>
          <p:cNvPicPr>
            <a:picLocks noChangeAspect="1" noChangeArrowheads="1"/>
          </p:cNvPicPr>
          <p:nvPr/>
        </p:nvPicPr>
        <p:blipFill>
          <a:blip r:embed="rId2" cstate="print"/>
          <a:srcRect/>
          <a:stretch>
            <a:fillRect/>
          </a:stretch>
        </p:blipFill>
        <p:spPr bwMode="auto">
          <a:xfrm>
            <a:off x="1857375" y="1875235"/>
            <a:ext cx="6089650" cy="2035969"/>
          </a:xfrm>
          <a:prstGeom prst="rect">
            <a:avLst/>
          </a:prstGeom>
          <a:noFill/>
          <a:ln w="9525">
            <a:noFill/>
            <a:miter lim="800000"/>
            <a:headEnd/>
            <a:tailEnd/>
          </a:ln>
        </p:spPr>
      </p:pic>
      <p:sp>
        <p:nvSpPr>
          <p:cNvPr id="28" name="矩形 27"/>
          <p:cNvSpPr/>
          <p:nvPr/>
        </p:nvSpPr>
        <p:spPr>
          <a:xfrm>
            <a:off x="642938" y="4314826"/>
            <a:ext cx="7929562" cy="461665"/>
          </a:xfrm>
          <a:prstGeom prst="rect">
            <a:avLst/>
          </a:prstGeom>
        </p:spPr>
        <p:txBody>
          <a:bodyPr>
            <a:spAutoFit/>
          </a:bodyPr>
          <a:lstStyle/>
          <a:p>
            <a:pPr>
              <a:defRPr/>
            </a:pPr>
            <a:r>
              <a:rPr lang="zh-CN" altLang="en-US" sz="2400" dirty="0">
                <a:latin typeface="+mn-ea"/>
                <a:ea typeface="+mn-ea"/>
              </a:rPr>
              <a:t>第二级运放</a:t>
            </a:r>
            <a:r>
              <a:rPr lang="en-US" altLang="en-US" sz="2400" dirty="0">
                <a:latin typeface="+mn-ea"/>
                <a:ea typeface="+mn-ea"/>
              </a:rPr>
              <a:t>U1A</a:t>
            </a:r>
            <a:r>
              <a:rPr lang="zh-CN" altLang="en-US" sz="2400" dirty="0">
                <a:latin typeface="+mn-ea"/>
                <a:ea typeface="+mn-ea"/>
              </a:rPr>
              <a:t>构成反相加法电路。</a:t>
            </a:r>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4340"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14341"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14342"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14343"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4344" name="Rectangle 2"/>
          <p:cNvSpPr>
            <a:spLocks noChangeArrowheads="1"/>
          </p:cNvSpPr>
          <p:nvPr/>
        </p:nvSpPr>
        <p:spPr bwMode="auto">
          <a:xfrm>
            <a:off x="500063" y="214313"/>
            <a:ext cx="5929312" cy="523220"/>
          </a:xfrm>
          <a:prstGeom prst="rect">
            <a:avLst/>
          </a:prstGeom>
          <a:noFill/>
          <a:ln w="12700" cap="sq">
            <a:noFill/>
            <a:miter lim="800000"/>
            <a:headEnd type="none" w="sm" len="sm"/>
            <a:tailEnd type="none" w="sm" len="sm"/>
          </a:ln>
        </p:spPr>
        <p:txBody>
          <a:bodyPr>
            <a:spAutoFit/>
          </a:bodyPr>
          <a:lstStyle/>
          <a:p>
            <a:r>
              <a:rPr lang="en-US" altLang="zh-CN" sz="2800"/>
              <a:t>3.3.12  </a:t>
            </a:r>
            <a:r>
              <a:rPr lang="zh-CN" altLang="en-US" sz="2800"/>
              <a:t>精密整流电路</a:t>
            </a:r>
          </a:p>
        </p:txBody>
      </p:sp>
      <p:sp>
        <p:nvSpPr>
          <p:cNvPr id="14345"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4346"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4347"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4348"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4349"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4350"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4351"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4352"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4353"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14354"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14355"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4356"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4357"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4358"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4359"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30" name="矩形 29"/>
          <p:cNvSpPr/>
          <p:nvPr/>
        </p:nvSpPr>
        <p:spPr>
          <a:xfrm>
            <a:off x="285751" y="2625329"/>
            <a:ext cx="8215313" cy="707886"/>
          </a:xfrm>
          <a:prstGeom prst="rect">
            <a:avLst/>
          </a:prstGeom>
        </p:spPr>
        <p:txBody>
          <a:bodyPr>
            <a:spAutoFit/>
          </a:bodyPr>
          <a:lstStyle/>
          <a:p>
            <a:pPr>
              <a:defRPr/>
            </a:pPr>
            <a:r>
              <a:rPr lang="zh-CN" altLang="en-US" sz="2000" dirty="0">
                <a:latin typeface="+mn-ea"/>
                <a:ea typeface="+mn-ea"/>
              </a:rPr>
              <a:t>（</a:t>
            </a:r>
            <a:r>
              <a:rPr lang="en-US" sz="2000" dirty="0">
                <a:latin typeface="+mn-ea"/>
                <a:ea typeface="+mn-ea"/>
              </a:rPr>
              <a:t>1</a:t>
            </a:r>
            <a:r>
              <a:rPr lang="zh-CN" altLang="en-US" sz="2000" dirty="0">
                <a:latin typeface="+mn-ea"/>
                <a:ea typeface="+mn-ea"/>
              </a:rPr>
              <a:t>）当</a:t>
            </a:r>
            <a:r>
              <a:rPr lang="en-US" sz="2000" dirty="0">
                <a:latin typeface="+mn-ea"/>
                <a:ea typeface="+mn-ea"/>
              </a:rPr>
              <a:t> V1</a:t>
            </a:r>
            <a:r>
              <a:rPr lang="zh-CN" altLang="en-US" sz="2000" dirty="0">
                <a:latin typeface="+mn-ea"/>
                <a:ea typeface="+mn-ea"/>
              </a:rPr>
              <a:t>＜</a:t>
            </a:r>
            <a:r>
              <a:rPr lang="en-US" sz="2000" dirty="0">
                <a:latin typeface="+mn-ea"/>
                <a:ea typeface="+mn-ea"/>
              </a:rPr>
              <a:t>0</a:t>
            </a:r>
            <a:r>
              <a:rPr lang="zh-CN" altLang="en-US" sz="2000" dirty="0">
                <a:latin typeface="+mn-ea"/>
                <a:ea typeface="+mn-ea"/>
              </a:rPr>
              <a:t>时，</a:t>
            </a:r>
            <a:r>
              <a:rPr lang="en-US" sz="2000" dirty="0">
                <a:latin typeface="+mn-ea"/>
                <a:ea typeface="+mn-ea"/>
              </a:rPr>
              <a:t>U1B</a:t>
            </a:r>
            <a:r>
              <a:rPr lang="zh-CN" altLang="en-US" sz="2000" dirty="0">
                <a:latin typeface="+mn-ea"/>
                <a:ea typeface="+mn-ea"/>
              </a:rPr>
              <a:t>输出高电平，</a:t>
            </a:r>
            <a:r>
              <a:rPr lang="en-US" altLang="zh-CN" sz="2000" dirty="0">
                <a:latin typeface="+mn-ea"/>
                <a:ea typeface="+mn-ea"/>
              </a:rPr>
              <a:t>D1</a:t>
            </a:r>
            <a:r>
              <a:rPr lang="en-US" sz="2000" dirty="0">
                <a:latin typeface="+mn-ea"/>
                <a:ea typeface="+mn-ea"/>
              </a:rPr>
              <a:t> </a:t>
            </a:r>
            <a:r>
              <a:rPr lang="zh-CN" altLang="en-US" sz="2000" dirty="0">
                <a:latin typeface="+mn-ea"/>
                <a:ea typeface="+mn-ea"/>
              </a:rPr>
              <a:t>导通、</a:t>
            </a:r>
            <a:r>
              <a:rPr lang="en-US" sz="2000" dirty="0">
                <a:latin typeface="+mn-ea"/>
                <a:ea typeface="+mn-ea"/>
              </a:rPr>
              <a:t> D2</a:t>
            </a:r>
            <a:r>
              <a:rPr lang="zh-CN" altLang="en-US" sz="2000" dirty="0">
                <a:latin typeface="+mn-ea"/>
                <a:ea typeface="+mn-ea"/>
              </a:rPr>
              <a:t>截止，第一级输出为</a:t>
            </a:r>
            <a:r>
              <a:rPr lang="en-US" sz="2000" dirty="0">
                <a:latin typeface="+mn-ea"/>
                <a:ea typeface="+mn-ea"/>
              </a:rPr>
              <a:t>0</a:t>
            </a:r>
            <a:r>
              <a:rPr lang="zh-CN" altLang="en-US" sz="2000" dirty="0">
                <a:latin typeface="+mn-ea"/>
                <a:ea typeface="+mn-ea"/>
              </a:rPr>
              <a:t>，第二级</a:t>
            </a:r>
            <a:r>
              <a:rPr lang="en-US" sz="2000" dirty="0">
                <a:latin typeface="+mn-ea"/>
                <a:ea typeface="+mn-ea"/>
              </a:rPr>
              <a:t> </a:t>
            </a:r>
            <a:r>
              <a:rPr lang="zh-CN" altLang="en-US" sz="2000" dirty="0">
                <a:latin typeface="+mn-ea"/>
                <a:ea typeface="+mn-ea"/>
              </a:rPr>
              <a:t>作为反相放大电路正常工作。</a:t>
            </a:r>
          </a:p>
        </p:txBody>
      </p:sp>
      <p:pic>
        <p:nvPicPr>
          <p:cNvPr id="14361" name="Picture 2"/>
          <p:cNvPicPr>
            <a:picLocks noChangeAspect="1" noChangeArrowheads="1"/>
          </p:cNvPicPr>
          <p:nvPr/>
        </p:nvPicPr>
        <p:blipFill>
          <a:blip r:embed="rId3" cstate="print"/>
          <a:srcRect/>
          <a:stretch>
            <a:fillRect/>
          </a:stretch>
        </p:blipFill>
        <p:spPr bwMode="auto">
          <a:xfrm>
            <a:off x="1428750" y="642937"/>
            <a:ext cx="6089650" cy="1928813"/>
          </a:xfrm>
          <a:prstGeom prst="rect">
            <a:avLst/>
          </a:prstGeom>
          <a:noFill/>
          <a:ln w="9525">
            <a:noFill/>
            <a:miter lim="800000"/>
            <a:headEnd/>
            <a:tailEnd/>
          </a:ln>
        </p:spPr>
      </p:pic>
      <p:sp>
        <p:nvSpPr>
          <p:cNvPr id="14362"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pic>
        <p:nvPicPr>
          <p:cNvPr id="14363" name="Picture 3"/>
          <p:cNvPicPr>
            <a:picLocks noChangeAspect="1" noChangeArrowheads="1"/>
          </p:cNvPicPr>
          <p:nvPr/>
        </p:nvPicPr>
        <p:blipFill>
          <a:blip r:embed="rId4" cstate="print"/>
          <a:srcRect/>
          <a:stretch>
            <a:fillRect/>
          </a:stretch>
        </p:blipFill>
        <p:spPr bwMode="auto">
          <a:xfrm>
            <a:off x="3571875" y="3214688"/>
            <a:ext cx="1379538" cy="428625"/>
          </a:xfrm>
          <a:prstGeom prst="rect">
            <a:avLst/>
          </a:prstGeom>
          <a:noFill/>
          <a:ln w="9525">
            <a:noFill/>
            <a:miter lim="800000"/>
            <a:headEnd/>
            <a:tailEnd/>
          </a:ln>
        </p:spPr>
      </p:pic>
      <p:sp>
        <p:nvSpPr>
          <p:cNvPr id="31" name="矩形 30"/>
          <p:cNvSpPr/>
          <p:nvPr/>
        </p:nvSpPr>
        <p:spPr>
          <a:xfrm>
            <a:off x="285750" y="3643313"/>
            <a:ext cx="8286750" cy="707886"/>
          </a:xfrm>
          <a:prstGeom prst="rect">
            <a:avLst/>
          </a:prstGeom>
        </p:spPr>
        <p:txBody>
          <a:bodyPr>
            <a:spAutoFit/>
          </a:bodyPr>
          <a:lstStyle/>
          <a:p>
            <a:pPr>
              <a:defRPr/>
            </a:pPr>
            <a:r>
              <a:rPr lang="zh-CN" altLang="en-US" sz="2000" dirty="0">
                <a:latin typeface="+mn-ea"/>
                <a:ea typeface="+mn-ea"/>
              </a:rPr>
              <a:t>（</a:t>
            </a:r>
            <a:r>
              <a:rPr lang="en-US" sz="2000" dirty="0">
                <a:latin typeface="+mn-ea"/>
                <a:ea typeface="+mn-ea"/>
              </a:rPr>
              <a:t>2</a:t>
            </a:r>
            <a:r>
              <a:rPr lang="zh-CN" altLang="en-US" sz="2000" dirty="0">
                <a:latin typeface="+mn-ea"/>
                <a:ea typeface="+mn-ea"/>
              </a:rPr>
              <a:t>）当</a:t>
            </a:r>
            <a:r>
              <a:rPr lang="en-US" sz="2000" dirty="0">
                <a:latin typeface="+mn-ea"/>
                <a:ea typeface="+mn-ea"/>
              </a:rPr>
              <a:t> V1</a:t>
            </a:r>
            <a:r>
              <a:rPr lang="en-US" altLang="zh-CN" sz="2000" dirty="0">
                <a:latin typeface="+mn-ea"/>
                <a:ea typeface="+mn-ea"/>
              </a:rPr>
              <a:t>&gt;</a:t>
            </a:r>
            <a:r>
              <a:rPr lang="en-US" sz="2000" dirty="0">
                <a:latin typeface="+mn-ea"/>
                <a:ea typeface="+mn-ea"/>
              </a:rPr>
              <a:t>0</a:t>
            </a:r>
            <a:r>
              <a:rPr lang="zh-CN" altLang="en-US" sz="2000" dirty="0">
                <a:latin typeface="+mn-ea"/>
                <a:ea typeface="+mn-ea"/>
              </a:rPr>
              <a:t>时，</a:t>
            </a:r>
            <a:r>
              <a:rPr lang="en-US" sz="2000" dirty="0">
                <a:latin typeface="+mn-ea"/>
                <a:ea typeface="+mn-ea"/>
              </a:rPr>
              <a:t>U1B</a:t>
            </a:r>
            <a:r>
              <a:rPr lang="zh-CN" altLang="en-US" sz="2000" dirty="0">
                <a:latin typeface="+mn-ea"/>
                <a:ea typeface="+mn-ea"/>
              </a:rPr>
              <a:t>输出低电平，</a:t>
            </a:r>
            <a:r>
              <a:rPr lang="en-US" altLang="zh-CN" sz="2000" dirty="0">
                <a:latin typeface="+mn-ea"/>
                <a:ea typeface="+mn-ea"/>
              </a:rPr>
              <a:t>D1</a:t>
            </a:r>
            <a:r>
              <a:rPr lang="en-US" sz="2000" dirty="0">
                <a:latin typeface="+mn-ea"/>
                <a:ea typeface="+mn-ea"/>
              </a:rPr>
              <a:t> </a:t>
            </a:r>
            <a:r>
              <a:rPr lang="zh-CN" altLang="en-US" sz="2000" dirty="0">
                <a:latin typeface="+mn-ea"/>
                <a:ea typeface="+mn-ea"/>
              </a:rPr>
              <a:t>截止、</a:t>
            </a:r>
            <a:r>
              <a:rPr lang="en-US" sz="2000" dirty="0">
                <a:latin typeface="+mn-ea"/>
                <a:ea typeface="+mn-ea"/>
              </a:rPr>
              <a:t> D2</a:t>
            </a:r>
            <a:r>
              <a:rPr lang="zh-CN" altLang="en-US" sz="2000" dirty="0">
                <a:latin typeface="+mn-ea"/>
                <a:ea typeface="+mn-ea"/>
              </a:rPr>
              <a:t>导通，第一级作为反相放大电路，第二级</a:t>
            </a:r>
            <a:r>
              <a:rPr lang="en-US" sz="2000" dirty="0">
                <a:latin typeface="+mn-ea"/>
                <a:ea typeface="+mn-ea"/>
              </a:rPr>
              <a:t> </a:t>
            </a:r>
            <a:r>
              <a:rPr lang="zh-CN" altLang="en-US" sz="2000" dirty="0">
                <a:latin typeface="+mn-ea"/>
                <a:ea typeface="+mn-ea"/>
              </a:rPr>
              <a:t>作为加法电路都正常工作。</a:t>
            </a:r>
          </a:p>
        </p:txBody>
      </p:sp>
      <p:sp>
        <p:nvSpPr>
          <p:cNvPr id="14365"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aphicFrame>
        <p:nvGraphicFramePr>
          <p:cNvPr id="14338" name="Object 4"/>
          <p:cNvGraphicFramePr>
            <a:graphicFrameLocks noChangeAspect="1"/>
          </p:cNvGraphicFramePr>
          <p:nvPr/>
        </p:nvGraphicFramePr>
        <p:xfrm>
          <a:off x="2500313" y="4138613"/>
          <a:ext cx="4286250" cy="629841"/>
        </p:xfrm>
        <a:graphic>
          <a:graphicData uri="http://schemas.openxmlformats.org/presentationml/2006/ole">
            <p:oleObj spid="_x0000_s14338" r:id="rId5" imgW="1943100" imgH="381000" progId="Equation.DSMT4">
              <p:embed/>
            </p:oleObj>
          </a:graphicData>
        </a:graphic>
      </p:graphicFrame>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5364"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15365"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15366"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15367"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5368" name="Rectangle 2"/>
          <p:cNvSpPr>
            <a:spLocks noChangeArrowheads="1"/>
          </p:cNvSpPr>
          <p:nvPr/>
        </p:nvSpPr>
        <p:spPr bwMode="auto">
          <a:xfrm>
            <a:off x="571501" y="375048"/>
            <a:ext cx="5929313" cy="523220"/>
          </a:xfrm>
          <a:prstGeom prst="rect">
            <a:avLst/>
          </a:prstGeom>
          <a:noFill/>
          <a:ln w="12700" cap="sq">
            <a:noFill/>
            <a:miter lim="800000"/>
            <a:headEnd type="none" w="sm" len="sm"/>
            <a:tailEnd type="none" w="sm" len="sm"/>
          </a:ln>
        </p:spPr>
        <p:txBody>
          <a:bodyPr>
            <a:spAutoFit/>
          </a:bodyPr>
          <a:lstStyle/>
          <a:p>
            <a:r>
              <a:rPr lang="en-US" altLang="zh-CN" sz="2800"/>
              <a:t>3.3.13  </a:t>
            </a:r>
            <a:r>
              <a:rPr lang="zh-CN" altLang="en-US" sz="2800"/>
              <a:t>电流</a:t>
            </a:r>
            <a:r>
              <a:rPr lang="en-US" altLang="zh-CN" sz="2800"/>
              <a:t>-</a:t>
            </a:r>
            <a:r>
              <a:rPr lang="zh-CN" altLang="en-US" sz="2800"/>
              <a:t>电压转换电路</a:t>
            </a:r>
          </a:p>
        </p:txBody>
      </p:sp>
      <p:sp>
        <p:nvSpPr>
          <p:cNvPr id="15369"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5370"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5371"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5372"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5373"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5374"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5375"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5" name="矩形 24"/>
          <p:cNvSpPr/>
          <p:nvPr/>
        </p:nvSpPr>
        <p:spPr>
          <a:xfrm>
            <a:off x="357189" y="937023"/>
            <a:ext cx="8429625" cy="1107996"/>
          </a:xfrm>
          <a:prstGeom prst="rect">
            <a:avLst/>
          </a:prstGeom>
        </p:spPr>
        <p:txBody>
          <a:bodyPr>
            <a:spAutoFit/>
          </a:bodyPr>
          <a:lstStyle/>
          <a:p>
            <a:pPr>
              <a:defRPr/>
            </a:pPr>
            <a:r>
              <a:rPr lang="zh-CN" altLang="en-US" sz="2200" dirty="0"/>
              <a:t>电流</a:t>
            </a:r>
            <a:r>
              <a:rPr lang="en-US" sz="2200" dirty="0"/>
              <a:t>-</a:t>
            </a:r>
            <a:r>
              <a:rPr lang="zh-CN" altLang="en-US" sz="2200" dirty="0"/>
              <a:t>电压（</a:t>
            </a:r>
            <a:r>
              <a:rPr lang="en-US" sz="2200" dirty="0"/>
              <a:t>I-V</a:t>
            </a:r>
            <a:r>
              <a:rPr lang="zh-CN" altLang="en-US" sz="2200" dirty="0"/>
              <a:t>）转换电路将微弱的输入电流转换为与之成比例、易于测量的电压输出，也被称为</a:t>
            </a:r>
            <a:r>
              <a:rPr lang="zh-CN" altLang="en-US" sz="2200" dirty="0">
                <a:solidFill>
                  <a:srgbClr val="C00000"/>
                </a:solidFill>
              </a:rPr>
              <a:t>互阻放大电路</a:t>
            </a:r>
            <a:r>
              <a:rPr lang="zh-CN" altLang="en-US" sz="2200" dirty="0"/>
              <a:t>。</a:t>
            </a:r>
          </a:p>
          <a:p>
            <a:pPr>
              <a:defRPr/>
            </a:pPr>
            <a:endParaRPr lang="zh-CN" altLang="en-US" sz="2200" dirty="0">
              <a:solidFill>
                <a:srgbClr val="0000CC"/>
              </a:solidFill>
              <a:latin typeface="+mn-ea"/>
              <a:ea typeface="+mn-ea"/>
            </a:endParaRPr>
          </a:p>
        </p:txBody>
      </p:sp>
      <p:sp>
        <p:nvSpPr>
          <p:cNvPr id="15377"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5378"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15379"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15380"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5381"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5382"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5383"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5384"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30" name="矩形 29"/>
          <p:cNvSpPr/>
          <p:nvPr/>
        </p:nvSpPr>
        <p:spPr>
          <a:xfrm>
            <a:off x="428626" y="1928813"/>
            <a:ext cx="7929563" cy="461665"/>
          </a:xfrm>
          <a:prstGeom prst="rect">
            <a:avLst/>
          </a:prstGeom>
        </p:spPr>
        <p:txBody>
          <a:bodyPr>
            <a:spAutoFit/>
          </a:bodyPr>
          <a:lstStyle/>
          <a:p>
            <a:pPr>
              <a:defRPr/>
            </a:pPr>
            <a:r>
              <a:rPr lang="en-US" sz="2400" dirty="0">
                <a:solidFill>
                  <a:srgbClr val="0000CC"/>
                </a:solidFill>
              </a:rPr>
              <a:t>I-V</a:t>
            </a:r>
            <a:r>
              <a:rPr lang="zh-CN" altLang="en-US" sz="2400" dirty="0">
                <a:solidFill>
                  <a:srgbClr val="0000CC"/>
                </a:solidFill>
              </a:rPr>
              <a:t>转换电路的增益单位为</a:t>
            </a:r>
            <a:r>
              <a:rPr lang="en-US" sz="2400" dirty="0">
                <a:solidFill>
                  <a:srgbClr val="0000CC"/>
                </a:solidFill>
              </a:rPr>
              <a:t>Ω</a:t>
            </a:r>
            <a:r>
              <a:rPr lang="zh-CN" altLang="en-US" sz="2400" dirty="0">
                <a:solidFill>
                  <a:srgbClr val="0000CC"/>
                </a:solidFill>
              </a:rPr>
              <a:t>。</a:t>
            </a:r>
            <a:endParaRPr lang="zh-CN" altLang="en-US" sz="2400" dirty="0">
              <a:solidFill>
                <a:srgbClr val="0000CC"/>
              </a:solidFill>
              <a:latin typeface="+mn-ea"/>
              <a:ea typeface="+mn-ea"/>
            </a:endParaRPr>
          </a:p>
        </p:txBody>
      </p:sp>
      <p:sp>
        <p:nvSpPr>
          <p:cNvPr id="28" name="矩形 27"/>
          <p:cNvSpPr/>
          <p:nvPr/>
        </p:nvSpPr>
        <p:spPr>
          <a:xfrm>
            <a:off x="214314" y="2868216"/>
            <a:ext cx="4714875" cy="2462213"/>
          </a:xfrm>
          <a:prstGeom prst="rect">
            <a:avLst/>
          </a:prstGeom>
        </p:spPr>
        <p:txBody>
          <a:bodyPr>
            <a:spAutoFit/>
          </a:bodyPr>
          <a:lstStyle/>
          <a:p>
            <a:pPr>
              <a:defRPr/>
            </a:pPr>
            <a:r>
              <a:rPr lang="zh-CN" altLang="en-US" sz="2200" u="sng" dirty="0">
                <a:latin typeface="+mn-ea"/>
                <a:ea typeface="+mn-ea"/>
              </a:rPr>
              <a:t>技巧：一些电流输出型传感器的输出寄生电容一般较大，需要反馈电阻</a:t>
            </a:r>
            <a:r>
              <a:rPr lang="en-US" altLang="zh-CN" sz="2200" u="sng" dirty="0">
                <a:latin typeface="+mn-ea"/>
                <a:ea typeface="+mn-ea"/>
              </a:rPr>
              <a:t>R1</a:t>
            </a:r>
            <a:r>
              <a:rPr lang="zh-CN" altLang="en-US" sz="2200" u="sng" dirty="0">
                <a:latin typeface="+mn-ea"/>
                <a:ea typeface="+mn-ea"/>
              </a:rPr>
              <a:t>两端并联一只负反馈电容</a:t>
            </a:r>
            <a:r>
              <a:rPr lang="en-US" altLang="zh-CN" sz="2200" u="sng" dirty="0">
                <a:latin typeface="+mn-ea"/>
                <a:ea typeface="+mn-ea"/>
              </a:rPr>
              <a:t>C1</a:t>
            </a:r>
            <a:r>
              <a:rPr lang="en-US" sz="2200" u="sng" dirty="0">
                <a:latin typeface="+mn-ea"/>
                <a:ea typeface="+mn-ea"/>
              </a:rPr>
              <a:t> </a:t>
            </a:r>
            <a:r>
              <a:rPr lang="zh-CN" altLang="en-US" sz="2200" u="sng" dirty="0">
                <a:latin typeface="+mn-ea"/>
                <a:ea typeface="+mn-ea"/>
              </a:rPr>
              <a:t>，进行相位超前补偿，以防止电路发生自激振荡。此外，</a:t>
            </a:r>
            <a:r>
              <a:rPr lang="en-US" sz="2200" u="sng" dirty="0">
                <a:latin typeface="+mn-ea"/>
                <a:ea typeface="+mn-ea"/>
              </a:rPr>
              <a:t> </a:t>
            </a:r>
            <a:r>
              <a:rPr lang="zh-CN" altLang="en-US" sz="2200" u="sng" dirty="0">
                <a:latin typeface="+mn-ea"/>
                <a:ea typeface="+mn-ea"/>
              </a:rPr>
              <a:t>还兼有限制带宽、降低宽频带噪声的作用。</a:t>
            </a:r>
            <a:r>
              <a:rPr lang="en-US" sz="2200" u="sng" dirty="0">
                <a:latin typeface="+mn-ea"/>
                <a:ea typeface="+mn-ea"/>
              </a:rPr>
              <a:t> </a:t>
            </a:r>
            <a:r>
              <a:rPr lang="zh-CN" altLang="en-US" sz="2200" u="sng" dirty="0">
                <a:latin typeface="+mn-ea"/>
                <a:ea typeface="+mn-ea"/>
              </a:rPr>
              <a:t>其参数一般需要通过实际在线测试后得出。</a:t>
            </a:r>
          </a:p>
        </p:txBody>
      </p:sp>
      <p:pic>
        <p:nvPicPr>
          <p:cNvPr id="15387" name="Picture 1"/>
          <p:cNvPicPr>
            <a:picLocks noChangeAspect="1" noChangeArrowheads="1"/>
          </p:cNvPicPr>
          <p:nvPr/>
        </p:nvPicPr>
        <p:blipFill>
          <a:blip r:embed="rId3" cstate="print"/>
          <a:srcRect/>
          <a:stretch>
            <a:fillRect/>
          </a:stretch>
        </p:blipFill>
        <p:spPr bwMode="auto">
          <a:xfrm>
            <a:off x="4929188" y="1875235"/>
            <a:ext cx="4095750" cy="2732484"/>
          </a:xfrm>
          <a:prstGeom prst="rect">
            <a:avLst/>
          </a:prstGeom>
          <a:noFill/>
          <a:ln w="9525">
            <a:noFill/>
            <a:miter lim="800000"/>
            <a:headEnd/>
            <a:tailEnd/>
          </a:ln>
        </p:spPr>
      </p:pic>
      <p:sp>
        <p:nvSpPr>
          <p:cNvPr id="15388"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aphicFrame>
        <p:nvGraphicFramePr>
          <p:cNvPr id="15362" name="Object 2"/>
          <p:cNvGraphicFramePr>
            <a:graphicFrameLocks noChangeAspect="1"/>
          </p:cNvGraphicFramePr>
          <p:nvPr/>
        </p:nvGraphicFramePr>
        <p:xfrm>
          <a:off x="1500189" y="2357438"/>
          <a:ext cx="1785937" cy="419100"/>
        </p:xfrm>
        <a:graphic>
          <a:graphicData uri="http://schemas.openxmlformats.org/presentationml/2006/ole">
            <p:oleObj spid="_x0000_s15362" r:id="rId4" imgW="609336" imgH="190417" progId="Equation.DSMT4">
              <p:embed/>
            </p:oleObj>
          </a:graphicData>
        </a:graphic>
      </p:graphicFrame>
      <p:sp>
        <p:nvSpPr>
          <p:cNvPr id="31" name="矩形 30"/>
          <p:cNvSpPr/>
          <p:nvPr/>
        </p:nvSpPr>
        <p:spPr>
          <a:xfrm>
            <a:off x="357189" y="1552575"/>
            <a:ext cx="8429625" cy="430887"/>
          </a:xfrm>
          <a:prstGeom prst="rect">
            <a:avLst/>
          </a:prstGeom>
        </p:spPr>
        <p:txBody>
          <a:bodyPr>
            <a:spAutoFit/>
          </a:bodyPr>
          <a:lstStyle/>
          <a:p>
            <a:pPr>
              <a:defRPr/>
            </a:pPr>
            <a:r>
              <a:rPr lang="zh-CN" altLang="en-US" sz="2200" dirty="0">
                <a:solidFill>
                  <a:srgbClr val="C00000"/>
                </a:solidFill>
              </a:rPr>
              <a:t>应用：</a:t>
            </a:r>
            <a:r>
              <a:rPr lang="en-US" sz="2200" dirty="0"/>
              <a:t>I-V</a:t>
            </a:r>
            <a:r>
              <a:rPr lang="zh-CN" altLang="en-US" sz="2200" dirty="0"/>
              <a:t>电路多用于光电二极管、光电池、光电倍增管等传感器中。</a:t>
            </a:r>
            <a:endParaRPr lang="zh-CN" altLang="en-US" sz="2200" dirty="0">
              <a:solidFill>
                <a:srgbClr val="0000CC"/>
              </a:solidFill>
              <a:latin typeface="+mn-ea"/>
              <a:ea typeface="+mn-ea"/>
            </a:endParaRPr>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8371"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58372"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58373"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58374"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8375" name="Rectangle 2"/>
          <p:cNvSpPr>
            <a:spLocks noChangeArrowheads="1"/>
          </p:cNvSpPr>
          <p:nvPr/>
        </p:nvSpPr>
        <p:spPr bwMode="auto">
          <a:xfrm>
            <a:off x="571501" y="375048"/>
            <a:ext cx="5929313" cy="523220"/>
          </a:xfrm>
          <a:prstGeom prst="rect">
            <a:avLst/>
          </a:prstGeom>
          <a:noFill/>
          <a:ln w="12700" cap="sq">
            <a:noFill/>
            <a:miter lim="800000"/>
            <a:headEnd type="none" w="sm" len="sm"/>
            <a:tailEnd type="none" w="sm" len="sm"/>
          </a:ln>
        </p:spPr>
        <p:txBody>
          <a:bodyPr>
            <a:spAutoFit/>
          </a:bodyPr>
          <a:lstStyle/>
          <a:p>
            <a:r>
              <a:rPr lang="en-US" altLang="zh-CN" sz="2800"/>
              <a:t>3.3.13  </a:t>
            </a:r>
            <a:r>
              <a:rPr lang="zh-CN" altLang="en-US" sz="2800"/>
              <a:t>电流</a:t>
            </a:r>
            <a:r>
              <a:rPr lang="en-US" altLang="zh-CN" sz="2800"/>
              <a:t>-</a:t>
            </a:r>
            <a:r>
              <a:rPr lang="zh-CN" altLang="en-US" sz="2800"/>
              <a:t>电压转换电路</a:t>
            </a:r>
          </a:p>
        </p:txBody>
      </p:sp>
      <p:sp>
        <p:nvSpPr>
          <p:cNvPr id="58376"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8377"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8378"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8379"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8380"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8381"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8382"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5" name="矩形 24"/>
          <p:cNvSpPr/>
          <p:nvPr/>
        </p:nvSpPr>
        <p:spPr>
          <a:xfrm>
            <a:off x="428626" y="1071563"/>
            <a:ext cx="8429625" cy="1169551"/>
          </a:xfrm>
          <a:prstGeom prst="rect">
            <a:avLst/>
          </a:prstGeom>
        </p:spPr>
        <p:txBody>
          <a:bodyPr>
            <a:spAutoFit/>
          </a:bodyPr>
          <a:lstStyle/>
          <a:p>
            <a:pPr>
              <a:defRPr/>
            </a:pPr>
            <a:r>
              <a:rPr lang="zh-CN" altLang="en-US" sz="2400" dirty="0"/>
              <a:t>电压</a:t>
            </a:r>
            <a:r>
              <a:rPr lang="en-US" altLang="en-US" sz="2400" dirty="0"/>
              <a:t>-</a:t>
            </a:r>
            <a:r>
              <a:rPr lang="zh-CN" altLang="en-US" sz="2400" dirty="0"/>
              <a:t>电流（</a:t>
            </a:r>
            <a:r>
              <a:rPr lang="en-US" altLang="en-US" sz="2400" dirty="0"/>
              <a:t>V-I</a:t>
            </a:r>
            <a:r>
              <a:rPr lang="zh-CN" altLang="en-US" sz="2400" dirty="0"/>
              <a:t>）转换电路将输入电压转换为与之成比例关系的电流输出，</a:t>
            </a:r>
            <a:r>
              <a:rPr lang="zh-CN" altLang="en-US" sz="2400" dirty="0">
                <a:solidFill>
                  <a:srgbClr val="C00000"/>
                </a:solidFill>
              </a:rPr>
              <a:t>也被称为“互导放大器”</a:t>
            </a:r>
            <a:r>
              <a:rPr lang="zh-CN" altLang="en-US" sz="2400" dirty="0"/>
              <a:t>。</a:t>
            </a:r>
          </a:p>
          <a:p>
            <a:pPr>
              <a:defRPr/>
            </a:pPr>
            <a:endParaRPr lang="zh-CN" altLang="en-US" sz="2200" dirty="0">
              <a:solidFill>
                <a:srgbClr val="0000CC"/>
              </a:solidFill>
              <a:latin typeface="+mn-ea"/>
              <a:ea typeface="+mn-ea"/>
            </a:endParaRPr>
          </a:p>
        </p:txBody>
      </p:sp>
      <p:sp>
        <p:nvSpPr>
          <p:cNvPr id="58384"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8385"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58386"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58387"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8388"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8389"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8390"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8391"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30" name="矩形 29"/>
          <p:cNvSpPr/>
          <p:nvPr/>
        </p:nvSpPr>
        <p:spPr>
          <a:xfrm>
            <a:off x="428626" y="2625328"/>
            <a:ext cx="7929563" cy="461665"/>
          </a:xfrm>
          <a:prstGeom prst="rect">
            <a:avLst/>
          </a:prstGeom>
        </p:spPr>
        <p:txBody>
          <a:bodyPr>
            <a:spAutoFit/>
          </a:bodyPr>
          <a:lstStyle/>
          <a:p>
            <a:pPr>
              <a:defRPr/>
            </a:pPr>
            <a:r>
              <a:rPr lang="en-US" sz="2400" dirty="0">
                <a:solidFill>
                  <a:srgbClr val="0000CC"/>
                </a:solidFill>
              </a:rPr>
              <a:t>V-I</a:t>
            </a:r>
            <a:r>
              <a:rPr lang="zh-CN" altLang="en-US" sz="2400" dirty="0">
                <a:solidFill>
                  <a:srgbClr val="0000CC"/>
                </a:solidFill>
              </a:rPr>
              <a:t>转换电路的增益单位为</a:t>
            </a:r>
            <a:r>
              <a:rPr lang="en-US" sz="2400" dirty="0">
                <a:solidFill>
                  <a:srgbClr val="0000CC"/>
                </a:solidFill>
              </a:rPr>
              <a:t>S</a:t>
            </a:r>
            <a:r>
              <a:rPr lang="zh-CN" altLang="en-US" sz="2400" dirty="0">
                <a:solidFill>
                  <a:srgbClr val="0000CC"/>
                </a:solidFill>
              </a:rPr>
              <a:t>。</a:t>
            </a:r>
            <a:endParaRPr lang="zh-CN" altLang="en-US" sz="2400" dirty="0">
              <a:solidFill>
                <a:srgbClr val="0000CC"/>
              </a:solidFill>
              <a:latin typeface="+mn-ea"/>
              <a:ea typeface="+mn-ea"/>
            </a:endParaRPr>
          </a:p>
        </p:txBody>
      </p:sp>
      <p:sp>
        <p:nvSpPr>
          <p:cNvPr id="58393"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8394" name="矩形 30"/>
          <p:cNvSpPr>
            <a:spLocks noChangeArrowheads="1"/>
          </p:cNvSpPr>
          <p:nvPr/>
        </p:nvSpPr>
        <p:spPr bwMode="auto">
          <a:xfrm>
            <a:off x="428626" y="1928812"/>
            <a:ext cx="8429625" cy="769441"/>
          </a:xfrm>
          <a:prstGeom prst="rect">
            <a:avLst/>
          </a:prstGeom>
          <a:noFill/>
          <a:ln w="9525">
            <a:noFill/>
            <a:miter lim="800000"/>
            <a:headEnd/>
            <a:tailEnd/>
          </a:ln>
        </p:spPr>
        <p:txBody>
          <a:bodyPr>
            <a:spAutoFit/>
          </a:bodyPr>
          <a:lstStyle/>
          <a:p>
            <a:r>
              <a:rPr lang="zh-CN" altLang="en-US" sz="2200">
                <a:solidFill>
                  <a:srgbClr val="C00000"/>
                </a:solidFill>
              </a:rPr>
              <a:t>应用：</a:t>
            </a:r>
            <a:r>
              <a:rPr lang="zh-CN" altLang="en-US" sz="2200"/>
              <a:t>主要被用于制作各类恒流源、电池恒流充电器，此外也常被用来驱动仪表、传感器。</a:t>
            </a:r>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6389"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16390"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16391"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16392"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6393" name="Rectangle 2"/>
          <p:cNvSpPr>
            <a:spLocks noChangeArrowheads="1"/>
          </p:cNvSpPr>
          <p:nvPr/>
        </p:nvSpPr>
        <p:spPr bwMode="auto">
          <a:xfrm>
            <a:off x="571501" y="375048"/>
            <a:ext cx="5929313" cy="523220"/>
          </a:xfrm>
          <a:prstGeom prst="rect">
            <a:avLst/>
          </a:prstGeom>
          <a:noFill/>
          <a:ln w="12700" cap="sq">
            <a:noFill/>
            <a:miter lim="800000"/>
            <a:headEnd type="none" w="sm" len="sm"/>
            <a:tailEnd type="none" w="sm" len="sm"/>
          </a:ln>
        </p:spPr>
        <p:txBody>
          <a:bodyPr>
            <a:spAutoFit/>
          </a:bodyPr>
          <a:lstStyle/>
          <a:p>
            <a:r>
              <a:rPr lang="en-US" altLang="zh-CN" sz="2800"/>
              <a:t>3.3.13  </a:t>
            </a:r>
            <a:r>
              <a:rPr lang="zh-CN" altLang="en-US" sz="2800"/>
              <a:t>电流</a:t>
            </a:r>
            <a:r>
              <a:rPr lang="en-US" altLang="zh-CN" sz="2800"/>
              <a:t>-</a:t>
            </a:r>
            <a:r>
              <a:rPr lang="zh-CN" altLang="en-US" sz="2800"/>
              <a:t>电压转换电路</a:t>
            </a:r>
          </a:p>
        </p:txBody>
      </p:sp>
      <p:sp>
        <p:nvSpPr>
          <p:cNvPr id="16394"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6395"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6396"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6397"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6398"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6399"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6400"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5" name="矩形 24"/>
          <p:cNvSpPr/>
          <p:nvPr/>
        </p:nvSpPr>
        <p:spPr>
          <a:xfrm>
            <a:off x="428626" y="964406"/>
            <a:ext cx="8429625" cy="800219"/>
          </a:xfrm>
          <a:prstGeom prst="rect">
            <a:avLst/>
          </a:prstGeom>
        </p:spPr>
        <p:txBody>
          <a:bodyPr>
            <a:spAutoFit/>
          </a:bodyPr>
          <a:lstStyle/>
          <a:p>
            <a:pPr>
              <a:defRPr/>
            </a:pPr>
            <a:r>
              <a:rPr lang="en-US" sz="2400" dirty="0"/>
              <a:t>1</a:t>
            </a:r>
            <a:r>
              <a:rPr lang="zh-CN" altLang="en-US" sz="2400" dirty="0"/>
              <a:t>．利用</a:t>
            </a:r>
            <a:r>
              <a:rPr lang="en-US" sz="2400" dirty="0"/>
              <a:t>NPN</a:t>
            </a:r>
            <a:r>
              <a:rPr lang="zh-CN" altLang="en-US" sz="2400" dirty="0"/>
              <a:t>型晶体管构成</a:t>
            </a:r>
            <a:r>
              <a:rPr lang="en-US" sz="2400" dirty="0"/>
              <a:t>V-I</a:t>
            </a:r>
            <a:r>
              <a:rPr lang="zh-CN" altLang="en-US" sz="2400" dirty="0"/>
              <a:t>转换电路</a:t>
            </a:r>
          </a:p>
          <a:p>
            <a:pPr>
              <a:defRPr/>
            </a:pPr>
            <a:endParaRPr lang="zh-CN" altLang="en-US" sz="2200" dirty="0">
              <a:solidFill>
                <a:srgbClr val="0000CC"/>
              </a:solidFill>
              <a:latin typeface="+mn-ea"/>
              <a:ea typeface="+mn-ea"/>
            </a:endParaRPr>
          </a:p>
        </p:txBody>
      </p:sp>
      <p:sp>
        <p:nvSpPr>
          <p:cNvPr id="16402"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6403"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16404"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16405"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6406"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6407"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6408"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6409"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30" name="矩形 29"/>
          <p:cNvSpPr/>
          <p:nvPr/>
        </p:nvSpPr>
        <p:spPr>
          <a:xfrm>
            <a:off x="428626" y="1393032"/>
            <a:ext cx="7929563" cy="461665"/>
          </a:xfrm>
          <a:prstGeom prst="rect">
            <a:avLst/>
          </a:prstGeom>
        </p:spPr>
        <p:txBody>
          <a:bodyPr>
            <a:spAutoFit/>
          </a:bodyPr>
          <a:lstStyle/>
          <a:p>
            <a:pPr>
              <a:defRPr/>
            </a:pPr>
            <a:r>
              <a:rPr lang="zh-CN" altLang="en-US" sz="2400" dirty="0">
                <a:solidFill>
                  <a:srgbClr val="0000CC"/>
                </a:solidFill>
              </a:rPr>
              <a:t>根据</a:t>
            </a:r>
            <a:r>
              <a:rPr lang="zh-CN" altLang="en-US" sz="2400" dirty="0">
                <a:solidFill>
                  <a:srgbClr val="C00000"/>
                </a:solidFill>
              </a:rPr>
              <a:t>虚短、虚断</a:t>
            </a:r>
            <a:endParaRPr lang="zh-CN" altLang="en-US" sz="2400" dirty="0">
              <a:solidFill>
                <a:srgbClr val="C00000"/>
              </a:solidFill>
              <a:latin typeface="+mn-ea"/>
              <a:ea typeface="+mn-ea"/>
            </a:endParaRPr>
          </a:p>
        </p:txBody>
      </p:sp>
      <p:sp>
        <p:nvSpPr>
          <p:cNvPr id="16411"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pic>
        <p:nvPicPr>
          <p:cNvPr id="16412" name="Picture 2"/>
          <p:cNvPicPr>
            <a:picLocks noChangeAspect="1" noChangeArrowheads="1"/>
          </p:cNvPicPr>
          <p:nvPr/>
        </p:nvPicPr>
        <p:blipFill>
          <a:blip r:embed="rId3" cstate="print"/>
          <a:srcRect/>
          <a:stretch>
            <a:fillRect/>
          </a:stretch>
        </p:blipFill>
        <p:spPr bwMode="auto">
          <a:xfrm>
            <a:off x="3929063" y="1339454"/>
            <a:ext cx="5060950" cy="2464594"/>
          </a:xfrm>
          <a:prstGeom prst="rect">
            <a:avLst/>
          </a:prstGeom>
          <a:noFill/>
          <a:ln w="9525">
            <a:noFill/>
            <a:miter lim="800000"/>
            <a:headEnd/>
            <a:tailEnd/>
          </a:ln>
        </p:spPr>
      </p:pic>
      <p:sp>
        <p:nvSpPr>
          <p:cNvPr id="16413"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aphicFrame>
        <p:nvGraphicFramePr>
          <p:cNvPr id="16386" name="Object 3"/>
          <p:cNvGraphicFramePr>
            <a:graphicFrameLocks noChangeAspect="1"/>
          </p:cNvGraphicFramePr>
          <p:nvPr/>
        </p:nvGraphicFramePr>
        <p:xfrm>
          <a:off x="571500" y="1821657"/>
          <a:ext cx="2374900" cy="375047"/>
        </p:xfrm>
        <a:graphic>
          <a:graphicData uri="http://schemas.openxmlformats.org/presentationml/2006/ole">
            <p:oleObj spid="_x0000_s16386" r:id="rId4" imgW="901309" imgH="190417" progId="Equation.DSMT4">
              <p:embed/>
            </p:oleObj>
          </a:graphicData>
        </a:graphic>
      </p:graphicFrame>
      <p:sp>
        <p:nvSpPr>
          <p:cNvPr id="16414"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32" name="矩形 31"/>
          <p:cNvSpPr/>
          <p:nvPr/>
        </p:nvSpPr>
        <p:spPr>
          <a:xfrm>
            <a:off x="357189" y="2678907"/>
            <a:ext cx="3500437" cy="830997"/>
          </a:xfrm>
          <a:prstGeom prst="rect">
            <a:avLst/>
          </a:prstGeom>
        </p:spPr>
        <p:txBody>
          <a:bodyPr>
            <a:spAutoFit/>
          </a:bodyPr>
          <a:lstStyle/>
          <a:p>
            <a:pPr>
              <a:defRPr/>
            </a:pPr>
            <a:r>
              <a:rPr lang="zh-CN" altLang="en-US" sz="2400" dirty="0"/>
              <a:t>负载电阻</a:t>
            </a:r>
            <a:r>
              <a:rPr lang="en-US" altLang="zh-CN" sz="2400" dirty="0"/>
              <a:t>RL</a:t>
            </a:r>
            <a:r>
              <a:rPr lang="en-US" sz="2400" dirty="0"/>
              <a:t> </a:t>
            </a:r>
            <a:r>
              <a:rPr lang="zh-CN" altLang="en-US" sz="2400" dirty="0"/>
              <a:t>与</a:t>
            </a:r>
            <a:r>
              <a:rPr lang="en-US" sz="2400" i="1" dirty="0"/>
              <a:t>R</a:t>
            </a:r>
            <a:r>
              <a:rPr lang="en-US" sz="2400" baseline="-25000" dirty="0"/>
              <a:t>3</a:t>
            </a:r>
            <a:r>
              <a:rPr lang="zh-CN" altLang="en-US" sz="2400" dirty="0"/>
              <a:t>为近似串联关系</a:t>
            </a:r>
            <a:endParaRPr lang="zh-CN" altLang="en-US" sz="2400" dirty="0">
              <a:solidFill>
                <a:srgbClr val="C00000"/>
              </a:solidFill>
              <a:latin typeface="+mn-ea"/>
              <a:ea typeface="+mn-ea"/>
            </a:endParaRPr>
          </a:p>
        </p:txBody>
      </p:sp>
      <p:sp>
        <p:nvSpPr>
          <p:cNvPr id="16416"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aphicFrame>
        <p:nvGraphicFramePr>
          <p:cNvPr id="16387" name="Object 7"/>
          <p:cNvGraphicFramePr>
            <a:graphicFrameLocks noChangeAspect="1"/>
          </p:cNvGraphicFramePr>
          <p:nvPr/>
        </p:nvGraphicFramePr>
        <p:xfrm>
          <a:off x="642938" y="3339703"/>
          <a:ext cx="2286000" cy="357188"/>
        </p:xfrm>
        <a:graphic>
          <a:graphicData uri="http://schemas.openxmlformats.org/presentationml/2006/ole">
            <p:oleObj spid="_x0000_s16387" r:id="rId5" imgW="914400" imgH="190500" progId="Equation.DSMT4">
              <p:embed/>
            </p:oleObj>
          </a:graphicData>
        </a:graphic>
      </p:graphicFrame>
      <p:sp>
        <p:nvSpPr>
          <p:cNvPr id="35" name="矩形 34"/>
          <p:cNvSpPr/>
          <p:nvPr/>
        </p:nvSpPr>
        <p:spPr>
          <a:xfrm>
            <a:off x="0" y="3857626"/>
            <a:ext cx="8643938" cy="1107996"/>
          </a:xfrm>
          <a:prstGeom prst="rect">
            <a:avLst/>
          </a:prstGeom>
        </p:spPr>
        <p:txBody>
          <a:bodyPr>
            <a:spAutoFit/>
          </a:bodyPr>
          <a:lstStyle/>
          <a:p>
            <a:pPr>
              <a:defRPr/>
            </a:pPr>
            <a:r>
              <a:rPr lang="en-US" sz="2200" u="sng" dirty="0">
                <a:latin typeface="+mn-ea"/>
                <a:ea typeface="+mn-ea"/>
                <a:sym typeface="Wingdings"/>
              </a:rPr>
              <a:t></a:t>
            </a:r>
            <a:r>
              <a:rPr lang="zh-CN" altLang="en-US" sz="2200" u="sng" dirty="0">
                <a:latin typeface="+mn-ea"/>
                <a:ea typeface="+mn-ea"/>
              </a:rPr>
              <a:t>提示</a:t>
            </a:r>
            <a:r>
              <a:rPr lang="en-US" altLang="zh-CN" sz="2200" u="sng" dirty="0">
                <a:latin typeface="+mn-ea"/>
                <a:ea typeface="+mn-ea"/>
              </a:rPr>
              <a:t>:</a:t>
            </a:r>
            <a:r>
              <a:rPr lang="en-US" sz="2200" u="sng" dirty="0">
                <a:latin typeface="+mn-ea"/>
                <a:ea typeface="+mn-ea"/>
              </a:rPr>
              <a:t> </a:t>
            </a:r>
            <a:r>
              <a:rPr lang="zh-CN" altLang="en-US" sz="2200" u="sng" dirty="0">
                <a:solidFill>
                  <a:srgbClr val="C00000"/>
                </a:solidFill>
                <a:latin typeface="+mn-ea"/>
                <a:ea typeface="+mn-ea"/>
              </a:rPr>
              <a:t>在小电流电路中，电路可采用普通</a:t>
            </a:r>
            <a:r>
              <a:rPr lang="en-US" sz="2200" u="sng" dirty="0">
                <a:solidFill>
                  <a:srgbClr val="C00000"/>
                </a:solidFill>
                <a:latin typeface="+mn-ea"/>
                <a:ea typeface="+mn-ea"/>
              </a:rPr>
              <a:t>NPN</a:t>
            </a:r>
            <a:r>
              <a:rPr lang="zh-CN" altLang="en-US" sz="2200" u="sng" dirty="0">
                <a:solidFill>
                  <a:srgbClr val="C00000"/>
                </a:solidFill>
                <a:latin typeface="+mn-ea"/>
                <a:ea typeface="+mn-ea"/>
              </a:rPr>
              <a:t>型三极管、</a:t>
            </a:r>
            <a:r>
              <a:rPr lang="en-US" sz="2200" u="sng" dirty="0">
                <a:solidFill>
                  <a:srgbClr val="C00000"/>
                </a:solidFill>
                <a:latin typeface="+mn-ea"/>
                <a:ea typeface="+mn-ea"/>
              </a:rPr>
              <a:t>N</a:t>
            </a:r>
            <a:r>
              <a:rPr lang="zh-CN" altLang="en-US" sz="2200" u="sng" dirty="0">
                <a:solidFill>
                  <a:srgbClr val="C00000"/>
                </a:solidFill>
                <a:latin typeface="+mn-ea"/>
                <a:ea typeface="+mn-ea"/>
              </a:rPr>
              <a:t>型</a:t>
            </a:r>
            <a:r>
              <a:rPr lang="en-US" sz="2200" u="sng" dirty="0">
                <a:solidFill>
                  <a:srgbClr val="C00000"/>
                </a:solidFill>
                <a:latin typeface="+mn-ea"/>
                <a:ea typeface="+mn-ea"/>
              </a:rPr>
              <a:t>JFET</a:t>
            </a:r>
            <a:r>
              <a:rPr lang="zh-CN" altLang="en-US" sz="2200" u="sng" dirty="0">
                <a:solidFill>
                  <a:srgbClr val="C00000"/>
                </a:solidFill>
                <a:latin typeface="+mn-ea"/>
                <a:ea typeface="+mn-ea"/>
              </a:rPr>
              <a:t>管。</a:t>
            </a:r>
            <a:r>
              <a:rPr lang="zh-CN" altLang="en-US" sz="2200" u="sng" dirty="0">
                <a:latin typeface="+mn-ea"/>
                <a:ea typeface="+mn-ea"/>
              </a:rPr>
              <a:t>上图所示</a:t>
            </a:r>
            <a:r>
              <a:rPr lang="en-US" sz="2200" u="sng" dirty="0">
                <a:latin typeface="+mn-ea"/>
                <a:ea typeface="+mn-ea"/>
              </a:rPr>
              <a:t>V-I</a:t>
            </a:r>
            <a:r>
              <a:rPr lang="zh-CN" altLang="en-US" sz="2200" u="sng" dirty="0">
                <a:latin typeface="+mn-ea"/>
                <a:ea typeface="+mn-ea"/>
              </a:rPr>
              <a:t>转换电路的结构简单，元器件易于获取，但负载</a:t>
            </a:r>
            <a:r>
              <a:rPr lang="en-US" sz="2200" u="sng" dirty="0">
                <a:latin typeface="+mn-ea"/>
                <a:ea typeface="+mn-ea"/>
              </a:rPr>
              <a:t> </a:t>
            </a:r>
            <a:r>
              <a:rPr lang="zh-CN" altLang="en-US" sz="2200" u="sng" dirty="0">
                <a:latin typeface="+mn-ea"/>
                <a:ea typeface="+mn-ea"/>
              </a:rPr>
              <a:t>没有接地引脚，与后续电路的接口不太友好，相关参数不易测得。</a:t>
            </a:r>
          </a:p>
        </p:txBody>
      </p:sp>
      <p:pic>
        <p:nvPicPr>
          <p:cNvPr id="16418" name="Picture 9"/>
          <p:cNvPicPr>
            <a:picLocks noChangeAspect="1" noChangeArrowheads="1"/>
          </p:cNvPicPr>
          <p:nvPr/>
        </p:nvPicPr>
        <p:blipFill>
          <a:blip r:embed="rId6" cstate="print"/>
          <a:srcRect/>
          <a:stretch>
            <a:fillRect/>
          </a:stretch>
        </p:blipFill>
        <p:spPr bwMode="auto">
          <a:xfrm>
            <a:off x="571501" y="2250281"/>
            <a:ext cx="1654175" cy="42862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7412"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17413"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17414"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17415"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7416" name="Rectangle 2"/>
          <p:cNvSpPr>
            <a:spLocks noChangeArrowheads="1"/>
          </p:cNvSpPr>
          <p:nvPr/>
        </p:nvSpPr>
        <p:spPr bwMode="auto">
          <a:xfrm>
            <a:off x="571501" y="375048"/>
            <a:ext cx="5929313" cy="523220"/>
          </a:xfrm>
          <a:prstGeom prst="rect">
            <a:avLst/>
          </a:prstGeom>
          <a:noFill/>
          <a:ln w="12700" cap="sq">
            <a:noFill/>
            <a:miter lim="800000"/>
            <a:headEnd type="none" w="sm" len="sm"/>
            <a:tailEnd type="none" w="sm" len="sm"/>
          </a:ln>
        </p:spPr>
        <p:txBody>
          <a:bodyPr>
            <a:spAutoFit/>
          </a:bodyPr>
          <a:lstStyle/>
          <a:p>
            <a:r>
              <a:rPr lang="en-US" altLang="zh-CN" sz="2800"/>
              <a:t>3.3.13  </a:t>
            </a:r>
            <a:r>
              <a:rPr lang="zh-CN" altLang="en-US" sz="2800"/>
              <a:t>电流</a:t>
            </a:r>
            <a:r>
              <a:rPr lang="en-US" altLang="zh-CN" sz="2800"/>
              <a:t>-</a:t>
            </a:r>
            <a:r>
              <a:rPr lang="zh-CN" altLang="en-US" sz="2800"/>
              <a:t>电压转换电路</a:t>
            </a:r>
          </a:p>
        </p:txBody>
      </p:sp>
      <p:sp>
        <p:nvSpPr>
          <p:cNvPr id="17417"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7418"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7419"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7420"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7421"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7422"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7423"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5" name="矩形 24"/>
          <p:cNvSpPr/>
          <p:nvPr/>
        </p:nvSpPr>
        <p:spPr>
          <a:xfrm>
            <a:off x="428626" y="964406"/>
            <a:ext cx="8429625" cy="800219"/>
          </a:xfrm>
          <a:prstGeom prst="rect">
            <a:avLst/>
          </a:prstGeom>
        </p:spPr>
        <p:txBody>
          <a:bodyPr>
            <a:spAutoFit/>
          </a:bodyPr>
          <a:lstStyle/>
          <a:p>
            <a:pPr>
              <a:defRPr/>
            </a:pPr>
            <a:r>
              <a:rPr lang="en-US" sz="2400" dirty="0"/>
              <a:t>2</a:t>
            </a:r>
            <a:r>
              <a:rPr lang="zh-CN" altLang="en-US" sz="2400" dirty="0"/>
              <a:t>．利用</a:t>
            </a:r>
            <a:r>
              <a:rPr lang="en-US" sz="2400" dirty="0"/>
              <a:t>PNP</a:t>
            </a:r>
            <a:r>
              <a:rPr lang="zh-CN" altLang="en-US" sz="2400" dirty="0"/>
              <a:t>型晶体管构成</a:t>
            </a:r>
            <a:r>
              <a:rPr lang="en-US" sz="2400" dirty="0"/>
              <a:t>V-I</a:t>
            </a:r>
            <a:r>
              <a:rPr lang="zh-CN" altLang="en-US" sz="2400" dirty="0"/>
              <a:t>转换电路</a:t>
            </a:r>
          </a:p>
          <a:p>
            <a:pPr>
              <a:defRPr/>
            </a:pPr>
            <a:endParaRPr lang="zh-CN" altLang="en-US" sz="2200" dirty="0">
              <a:solidFill>
                <a:srgbClr val="0000CC"/>
              </a:solidFill>
              <a:latin typeface="+mn-ea"/>
              <a:ea typeface="+mn-ea"/>
            </a:endParaRPr>
          </a:p>
        </p:txBody>
      </p:sp>
      <p:sp>
        <p:nvSpPr>
          <p:cNvPr id="17425"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7426"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17427"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17428"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7429"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7430"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7431"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7432"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30" name="矩形 29"/>
          <p:cNvSpPr/>
          <p:nvPr/>
        </p:nvSpPr>
        <p:spPr>
          <a:xfrm>
            <a:off x="428626" y="1768078"/>
            <a:ext cx="7929563" cy="461665"/>
          </a:xfrm>
          <a:prstGeom prst="rect">
            <a:avLst/>
          </a:prstGeom>
        </p:spPr>
        <p:txBody>
          <a:bodyPr>
            <a:spAutoFit/>
          </a:bodyPr>
          <a:lstStyle/>
          <a:p>
            <a:pPr>
              <a:defRPr/>
            </a:pPr>
            <a:r>
              <a:rPr lang="zh-CN" altLang="en-US" sz="2400" dirty="0">
                <a:solidFill>
                  <a:srgbClr val="0000CC"/>
                </a:solidFill>
              </a:rPr>
              <a:t>根据</a:t>
            </a:r>
            <a:r>
              <a:rPr lang="zh-CN" altLang="en-US" sz="2400" dirty="0">
                <a:solidFill>
                  <a:srgbClr val="C00000"/>
                </a:solidFill>
              </a:rPr>
              <a:t>虚短、虚断</a:t>
            </a:r>
            <a:endParaRPr lang="zh-CN" altLang="en-US" sz="2400" dirty="0">
              <a:solidFill>
                <a:srgbClr val="C00000"/>
              </a:solidFill>
              <a:latin typeface="+mn-ea"/>
              <a:ea typeface="+mn-ea"/>
            </a:endParaRPr>
          </a:p>
        </p:txBody>
      </p:sp>
      <p:sp>
        <p:nvSpPr>
          <p:cNvPr id="17434"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7435"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7436"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7437"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35" name="矩形 34"/>
          <p:cNvSpPr/>
          <p:nvPr/>
        </p:nvSpPr>
        <p:spPr>
          <a:xfrm>
            <a:off x="142875" y="3804048"/>
            <a:ext cx="8643938" cy="1107996"/>
          </a:xfrm>
          <a:prstGeom prst="rect">
            <a:avLst/>
          </a:prstGeom>
        </p:spPr>
        <p:txBody>
          <a:bodyPr>
            <a:spAutoFit/>
          </a:bodyPr>
          <a:lstStyle/>
          <a:p>
            <a:pPr>
              <a:defRPr/>
            </a:pPr>
            <a:r>
              <a:rPr lang="en-US" sz="2200" u="sng" dirty="0">
                <a:latin typeface="+mn-ea"/>
                <a:ea typeface="+mn-ea"/>
                <a:sym typeface="Wingdings"/>
              </a:rPr>
              <a:t></a:t>
            </a:r>
            <a:r>
              <a:rPr lang="zh-CN" altLang="en-US" sz="2200" u="sng" dirty="0">
                <a:latin typeface="+mn-ea"/>
                <a:ea typeface="+mn-ea"/>
              </a:rPr>
              <a:t>提示</a:t>
            </a:r>
            <a:r>
              <a:rPr lang="en-US" altLang="zh-CN" sz="2200" u="sng" dirty="0">
                <a:latin typeface="+mn-ea"/>
                <a:ea typeface="+mn-ea"/>
              </a:rPr>
              <a:t>:</a:t>
            </a:r>
            <a:r>
              <a:rPr lang="zh-CN" altLang="en-US" sz="2200" u="sng" dirty="0">
                <a:latin typeface="+mn-ea"/>
                <a:ea typeface="+mn-ea"/>
              </a:rPr>
              <a:t>电源电压</a:t>
            </a:r>
            <a:r>
              <a:rPr lang="en-US" altLang="en-US" sz="2200" u="sng" dirty="0">
                <a:latin typeface="+mn-ea"/>
                <a:ea typeface="+mn-ea"/>
              </a:rPr>
              <a:t>+VCC</a:t>
            </a:r>
            <a:r>
              <a:rPr lang="zh-CN" altLang="en-US" sz="2200" u="sng" dirty="0">
                <a:latin typeface="+mn-ea"/>
                <a:ea typeface="+mn-ea"/>
              </a:rPr>
              <a:t>的波动将影响电流输出精度。但由于负载</a:t>
            </a:r>
            <a:r>
              <a:rPr lang="en-US" altLang="en-US" sz="2200" u="sng" dirty="0">
                <a:latin typeface="+mn-ea"/>
                <a:ea typeface="+mn-ea"/>
              </a:rPr>
              <a:t> </a:t>
            </a:r>
            <a:r>
              <a:rPr lang="zh-CN" altLang="en-US" sz="2200" u="sng" dirty="0">
                <a:latin typeface="+mn-ea"/>
                <a:ea typeface="+mn-ea"/>
              </a:rPr>
              <a:t>具有接地引脚，因而可实现单点测量，与其他电路的接口也变得相对较为简单。</a:t>
            </a:r>
          </a:p>
        </p:txBody>
      </p:sp>
      <p:pic>
        <p:nvPicPr>
          <p:cNvPr id="17439" name="Picture 4"/>
          <p:cNvPicPr>
            <a:picLocks noChangeAspect="1" noChangeArrowheads="1"/>
          </p:cNvPicPr>
          <p:nvPr/>
        </p:nvPicPr>
        <p:blipFill>
          <a:blip r:embed="rId3" cstate="print"/>
          <a:srcRect/>
          <a:stretch>
            <a:fillRect/>
          </a:stretch>
        </p:blipFill>
        <p:spPr bwMode="auto">
          <a:xfrm>
            <a:off x="4357688" y="1393032"/>
            <a:ext cx="4322762" cy="2303860"/>
          </a:xfrm>
          <a:prstGeom prst="rect">
            <a:avLst/>
          </a:prstGeom>
          <a:noFill/>
          <a:ln w="9525">
            <a:noFill/>
            <a:miter lim="800000"/>
            <a:headEnd/>
            <a:tailEnd/>
          </a:ln>
        </p:spPr>
      </p:pic>
      <p:sp>
        <p:nvSpPr>
          <p:cNvPr id="17440"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aphicFrame>
        <p:nvGraphicFramePr>
          <p:cNvPr id="17410" name="Object 5"/>
          <p:cNvGraphicFramePr>
            <a:graphicFrameLocks noChangeAspect="1"/>
          </p:cNvGraphicFramePr>
          <p:nvPr/>
        </p:nvGraphicFramePr>
        <p:xfrm>
          <a:off x="1071564" y="2518173"/>
          <a:ext cx="2714625" cy="388144"/>
        </p:xfrm>
        <a:graphic>
          <a:graphicData uri="http://schemas.openxmlformats.org/presentationml/2006/ole">
            <p:oleObj spid="_x0000_s17410" r:id="rId4" imgW="1002865" imgH="190417" progId="Equation.DSMT4">
              <p:embed/>
            </p:oleObj>
          </a:graphicData>
        </a:graphic>
      </p:graphicFrame>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9395"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59396"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59397"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59398"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9399" name="Rectangle 2"/>
          <p:cNvSpPr>
            <a:spLocks noChangeArrowheads="1"/>
          </p:cNvSpPr>
          <p:nvPr/>
        </p:nvSpPr>
        <p:spPr bwMode="auto">
          <a:xfrm>
            <a:off x="571501" y="375048"/>
            <a:ext cx="5929313" cy="523220"/>
          </a:xfrm>
          <a:prstGeom prst="rect">
            <a:avLst/>
          </a:prstGeom>
          <a:noFill/>
          <a:ln w="12700" cap="sq">
            <a:noFill/>
            <a:miter lim="800000"/>
            <a:headEnd type="none" w="sm" len="sm"/>
            <a:tailEnd type="none" w="sm" len="sm"/>
          </a:ln>
        </p:spPr>
        <p:txBody>
          <a:bodyPr>
            <a:spAutoFit/>
          </a:bodyPr>
          <a:lstStyle/>
          <a:p>
            <a:r>
              <a:rPr lang="en-US" altLang="zh-CN" sz="2800"/>
              <a:t>3.4  </a:t>
            </a:r>
            <a:r>
              <a:rPr lang="zh-CN" altLang="en-US" sz="2800"/>
              <a:t>电压比较器电路设计</a:t>
            </a:r>
          </a:p>
        </p:txBody>
      </p:sp>
      <p:sp>
        <p:nvSpPr>
          <p:cNvPr id="59400"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9401"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9402"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9403"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9404"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9405"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9406"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5" name="矩形 24"/>
          <p:cNvSpPr/>
          <p:nvPr/>
        </p:nvSpPr>
        <p:spPr>
          <a:xfrm>
            <a:off x="428626" y="964407"/>
            <a:ext cx="8429625" cy="830997"/>
          </a:xfrm>
          <a:prstGeom prst="rect">
            <a:avLst/>
          </a:prstGeom>
        </p:spPr>
        <p:txBody>
          <a:bodyPr>
            <a:spAutoFit/>
          </a:bodyPr>
          <a:lstStyle/>
          <a:p>
            <a:pPr>
              <a:defRPr/>
            </a:pPr>
            <a:r>
              <a:rPr lang="zh-CN" altLang="en-US" sz="2400" dirty="0"/>
              <a:t>电压比较器对输入电压与参考电压进行电压值的比较，输出“高”、“低”两种电平值。</a:t>
            </a:r>
            <a:endParaRPr lang="zh-CN" altLang="en-US" sz="2200" dirty="0">
              <a:solidFill>
                <a:srgbClr val="0000CC"/>
              </a:solidFill>
              <a:latin typeface="+mn-ea"/>
              <a:ea typeface="+mn-ea"/>
            </a:endParaRPr>
          </a:p>
        </p:txBody>
      </p:sp>
      <p:sp>
        <p:nvSpPr>
          <p:cNvPr id="59408"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9409"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59410"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59411"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9412"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9413"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9414"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9415"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30" name="矩形 29"/>
          <p:cNvSpPr/>
          <p:nvPr/>
        </p:nvSpPr>
        <p:spPr>
          <a:xfrm>
            <a:off x="428626" y="1660922"/>
            <a:ext cx="8215313" cy="830997"/>
          </a:xfrm>
          <a:prstGeom prst="rect">
            <a:avLst/>
          </a:prstGeom>
        </p:spPr>
        <p:txBody>
          <a:bodyPr>
            <a:spAutoFit/>
          </a:bodyPr>
          <a:lstStyle/>
          <a:p>
            <a:pPr>
              <a:defRPr/>
            </a:pPr>
            <a:r>
              <a:rPr lang="zh-CN" altLang="en-US" sz="2400" dirty="0">
                <a:solidFill>
                  <a:srgbClr val="C00000"/>
                </a:solidFill>
                <a:latin typeface="+mn-ea"/>
                <a:ea typeface="+mn-ea"/>
              </a:rPr>
              <a:t>集成电压比较器：</a:t>
            </a:r>
            <a:r>
              <a:rPr lang="zh-CN" altLang="en-US" sz="2400" dirty="0"/>
              <a:t>单电压比较器</a:t>
            </a:r>
            <a:r>
              <a:rPr lang="en-US" sz="2400" dirty="0"/>
              <a:t>LM311</a:t>
            </a:r>
            <a:r>
              <a:rPr lang="zh-CN" altLang="en-US" sz="2400" dirty="0"/>
              <a:t>、双电压比较器</a:t>
            </a:r>
            <a:r>
              <a:rPr lang="en-US" sz="2400" dirty="0"/>
              <a:t>LM393</a:t>
            </a:r>
            <a:r>
              <a:rPr lang="zh-CN" altLang="en-US" sz="2400" dirty="0"/>
              <a:t>、</a:t>
            </a:r>
            <a:r>
              <a:rPr lang="en-US" sz="2400" dirty="0"/>
              <a:t>4</a:t>
            </a:r>
            <a:r>
              <a:rPr lang="zh-CN" altLang="en-US" sz="2400" dirty="0"/>
              <a:t>电压比较器</a:t>
            </a:r>
            <a:r>
              <a:rPr lang="en-US" sz="2400" dirty="0"/>
              <a:t>LM339</a:t>
            </a:r>
            <a:r>
              <a:rPr lang="zh-CN" altLang="en-US" sz="2400" dirty="0"/>
              <a:t>等</a:t>
            </a:r>
            <a:endParaRPr lang="zh-CN" altLang="en-US" sz="2400" dirty="0">
              <a:solidFill>
                <a:srgbClr val="C00000"/>
              </a:solidFill>
              <a:latin typeface="+mn-ea"/>
              <a:ea typeface="+mn-ea"/>
            </a:endParaRPr>
          </a:p>
        </p:txBody>
      </p:sp>
      <p:sp>
        <p:nvSpPr>
          <p:cNvPr id="59417"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9418"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9419"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59420"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35" name="矩形 34"/>
          <p:cNvSpPr/>
          <p:nvPr/>
        </p:nvSpPr>
        <p:spPr>
          <a:xfrm>
            <a:off x="428625" y="2586038"/>
            <a:ext cx="4857750" cy="2123658"/>
          </a:xfrm>
          <a:prstGeom prst="rect">
            <a:avLst/>
          </a:prstGeom>
        </p:spPr>
        <p:txBody>
          <a:bodyPr>
            <a:spAutoFit/>
          </a:bodyPr>
          <a:lstStyle/>
          <a:p>
            <a:pPr>
              <a:defRPr/>
            </a:pPr>
            <a:r>
              <a:rPr lang="en-US" sz="2200" u="sng" dirty="0">
                <a:latin typeface="+mn-ea"/>
                <a:ea typeface="+mn-ea"/>
                <a:sym typeface="Wingdings"/>
              </a:rPr>
              <a:t></a:t>
            </a:r>
            <a:r>
              <a:rPr lang="zh-CN" altLang="en-US" sz="2200" u="sng" dirty="0">
                <a:latin typeface="+mn-ea"/>
                <a:ea typeface="+mn-ea"/>
              </a:rPr>
              <a:t>提示</a:t>
            </a:r>
            <a:r>
              <a:rPr lang="en-US" altLang="zh-CN" sz="2200" u="sng" dirty="0">
                <a:latin typeface="+mn-ea"/>
                <a:ea typeface="+mn-ea"/>
              </a:rPr>
              <a:t>:</a:t>
            </a:r>
            <a:r>
              <a:rPr lang="en-US" altLang="en-US" sz="2200" u="sng" dirty="0">
                <a:latin typeface="+mn-ea"/>
                <a:ea typeface="+mn-ea"/>
                <a:sym typeface="Wingdings"/>
              </a:rPr>
              <a:t> </a:t>
            </a:r>
            <a:r>
              <a:rPr lang="zh-CN" altLang="en-US" sz="2200" u="sng" dirty="0">
                <a:latin typeface="+mn-ea"/>
                <a:ea typeface="+mn-ea"/>
              </a:rPr>
              <a:t>集成电压比较芯片的输出端大多采用</a:t>
            </a:r>
            <a:r>
              <a:rPr lang="zh-CN" altLang="en-US" sz="2200" u="sng" dirty="0">
                <a:solidFill>
                  <a:srgbClr val="C00000"/>
                </a:solidFill>
                <a:latin typeface="+mn-ea"/>
                <a:ea typeface="+mn-ea"/>
              </a:rPr>
              <a:t>集电极开路输出（</a:t>
            </a:r>
            <a:r>
              <a:rPr lang="en-US" altLang="en-US" sz="2200" u="sng" dirty="0">
                <a:solidFill>
                  <a:srgbClr val="C00000"/>
                </a:solidFill>
                <a:latin typeface="+mn-ea"/>
                <a:ea typeface="+mn-ea"/>
              </a:rPr>
              <a:t>OC</a:t>
            </a:r>
            <a:r>
              <a:rPr lang="zh-CN" altLang="en-US" sz="2200" u="sng" dirty="0">
                <a:solidFill>
                  <a:srgbClr val="C00000"/>
                </a:solidFill>
                <a:latin typeface="+mn-ea"/>
                <a:ea typeface="+mn-ea"/>
              </a:rPr>
              <a:t>）或漏极开路输出（</a:t>
            </a:r>
            <a:r>
              <a:rPr lang="en-US" altLang="en-US" sz="2200" u="sng" dirty="0">
                <a:solidFill>
                  <a:srgbClr val="C00000"/>
                </a:solidFill>
                <a:latin typeface="+mn-ea"/>
                <a:ea typeface="+mn-ea"/>
              </a:rPr>
              <a:t>OD</a:t>
            </a:r>
            <a:r>
              <a:rPr lang="zh-CN" altLang="en-US" sz="2200" u="sng" dirty="0">
                <a:solidFill>
                  <a:srgbClr val="C00000"/>
                </a:solidFill>
                <a:latin typeface="+mn-ea"/>
                <a:ea typeface="+mn-ea"/>
              </a:rPr>
              <a:t>）</a:t>
            </a:r>
            <a:r>
              <a:rPr lang="zh-CN" altLang="en-US" sz="2200" u="sng" dirty="0">
                <a:latin typeface="+mn-ea"/>
                <a:ea typeface="+mn-ea"/>
              </a:rPr>
              <a:t>的结构，工作时需要</a:t>
            </a:r>
            <a:r>
              <a:rPr lang="zh-CN" altLang="en-US" sz="2200" u="sng" dirty="0">
                <a:solidFill>
                  <a:srgbClr val="C00000"/>
                </a:solidFill>
                <a:latin typeface="+mn-ea"/>
                <a:ea typeface="+mn-ea"/>
              </a:rPr>
              <a:t>外接上拉电阻</a:t>
            </a:r>
            <a:r>
              <a:rPr lang="zh-CN" altLang="en-US" sz="2200" u="sng" dirty="0">
                <a:latin typeface="+mn-ea"/>
                <a:ea typeface="+mn-ea"/>
              </a:rPr>
              <a:t>，否则芯片的输出状态不确定。</a:t>
            </a:r>
            <a:r>
              <a:rPr lang="en-US" altLang="en-US" sz="2200" u="sng" dirty="0">
                <a:latin typeface="+mn-ea"/>
                <a:ea typeface="+mn-ea"/>
              </a:rPr>
              <a:t>OC</a:t>
            </a:r>
            <a:r>
              <a:rPr lang="zh-CN" altLang="en-US" sz="2200" u="sng" dirty="0">
                <a:latin typeface="+mn-ea"/>
                <a:ea typeface="+mn-ea"/>
              </a:rPr>
              <a:t>或</a:t>
            </a:r>
            <a:r>
              <a:rPr lang="en-US" altLang="en-US" sz="2200" u="sng" dirty="0">
                <a:latin typeface="+mn-ea"/>
                <a:ea typeface="+mn-ea"/>
              </a:rPr>
              <a:t>OD</a:t>
            </a:r>
            <a:r>
              <a:rPr lang="zh-CN" altLang="en-US" sz="2200" u="sng" dirty="0">
                <a:latin typeface="+mn-ea"/>
                <a:ea typeface="+mn-ea"/>
              </a:rPr>
              <a:t>结构</a:t>
            </a:r>
            <a:r>
              <a:rPr lang="zh-CN" altLang="en-US" sz="2200" u="sng" dirty="0">
                <a:solidFill>
                  <a:srgbClr val="C00000"/>
                </a:solidFill>
                <a:latin typeface="+mn-ea"/>
                <a:ea typeface="+mn-ea"/>
              </a:rPr>
              <a:t>允许多个比较器的输出端直接并联。</a:t>
            </a:r>
          </a:p>
        </p:txBody>
      </p:sp>
      <p:sp>
        <p:nvSpPr>
          <p:cNvPr id="59422"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pic>
        <p:nvPicPr>
          <p:cNvPr id="59423" name="Picture 3" descr="3T4T1"/>
          <p:cNvPicPr>
            <a:picLocks noChangeAspect="1" noChangeArrowheads="1"/>
          </p:cNvPicPr>
          <p:nvPr/>
        </p:nvPicPr>
        <p:blipFill>
          <a:blip r:embed="rId2" cstate="print"/>
          <a:srcRect/>
          <a:stretch>
            <a:fillRect/>
          </a:stretch>
        </p:blipFill>
        <p:spPr bwMode="auto">
          <a:xfrm>
            <a:off x="5286376" y="2291954"/>
            <a:ext cx="3692525" cy="204787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8438"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18439"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18440"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18441"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8442" name="Rectangle 2"/>
          <p:cNvSpPr>
            <a:spLocks noChangeArrowheads="1"/>
          </p:cNvSpPr>
          <p:nvPr/>
        </p:nvSpPr>
        <p:spPr bwMode="auto">
          <a:xfrm>
            <a:off x="571501" y="375048"/>
            <a:ext cx="5929313" cy="523220"/>
          </a:xfrm>
          <a:prstGeom prst="rect">
            <a:avLst/>
          </a:prstGeom>
          <a:noFill/>
          <a:ln w="12700" cap="sq">
            <a:noFill/>
            <a:miter lim="800000"/>
            <a:headEnd type="none" w="sm" len="sm"/>
            <a:tailEnd type="none" w="sm" len="sm"/>
          </a:ln>
        </p:spPr>
        <p:txBody>
          <a:bodyPr>
            <a:spAutoFit/>
          </a:bodyPr>
          <a:lstStyle/>
          <a:p>
            <a:r>
              <a:rPr lang="en-US" altLang="zh-CN" sz="2800"/>
              <a:t>3.4.1  </a:t>
            </a:r>
            <a:r>
              <a:rPr lang="zh-CN" altLang="en-US" sz="2800"/>
              <a:t>单限电压比较</a:t>
            </a:r>
          </a:p>
        </p:txBody>
      </p:sp>
      <p:sp>
        <p:nvSpPr>
          <p:cNvPr id="18443"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8444"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8445"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8446"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8447"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8448"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8449"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8450" name="矩形 24"/>
          <p:cNvSpPr>
            <a:spLocks noChangeArrowheads="1"/>
          </p:cNvSpPr>
          <p:nvPr/>
        </p:nvSpPr>
        <p:spPr bwMode="auto">
          <a:xfrm>
            <a:off x="357189" y="964407"/>
            <a:ext cx="8429625" cy="461665"/>
          </a:xfrm>
          <a:prstGeom prst="rect">
            <a:avLst/>
          </a:prstGeom>
          <a:noFill/>
          <a:ln w="9525">
            <a:noFill/>
            <a:miter lim="800000"/>
            <a:headEnd/>
            <a:tailEnd/>
          </a:ln>
        </p:spPr>
        <p:txBody>
          <a:bodyPr>
            <a:spAutoFit/>
          </a:bodyPr>
          <a:lstStyle/>
          <a:p>
            <a:r>
              <a:rPr lang="en-US" altLang="zh-CN" sz="2400"/>
              <a:t>1</a:t>
            </a:r>
            <a:r>
              <a:rPr lang="zh-CN" altLang="en-US" sz="2400"/>
              <a:t>．同相单限电压比较</a:t>
            </a:r>
          </a:p>
        </p:txBody>
      </p:sp>
      <p:sp>
        <p:nvSpPr>
          <p:cNvPr id="18451"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8452"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18453"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18454"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8455"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8456"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8457"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8458"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8459"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8460"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8461"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8462"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8463"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33" name="Rectangle 10"/>
          <p:cNvSpPr>
            <a:spLocks noChangeArrowheads="1"/>
          </p:cNvSpPr>
          <p:nvPr/>
        </p:nvSpPr>
        <p:spPr bwMode="auto">
          <a:xfrm>
            <a:off x="500063" y="1764507"/>
            <a:ext cx="2203450" cy="480131"/>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algn="l">
              <a:spcBef>
                <a:spcPct val="20000"/>
              </a:spcBef>
              <a:buClr>
                <a:schemeClr val="accent2"/>
              </a:buClr>
              <a:buFont typeface="Wingdings" pitchFamily="2" charset="2"/>
              <a:buChar char="o"/>
              <a:defRPr sz="3000" b="1">
                <a:solidFill>
                  <a:schemeClr val="tx1"/>
                </a:solidFill>
                <a:latin typeface="Arial Narrow" pitchFamily="34" charset="0"/>
                <a:ea typeface="楷体_GB2312" pitchFamily="49" charset="-122"/>
              </a:defRPr>
            </a:lvl1pPr>
            <a:lvl2pPr marL="762000" indent="-285750" algn="l">
              <a:spcBef>
                <a:spcPct val="20000"/>
              </a:spcBef>
              <a:buClr>
                <a:schemeClr val="accent2"/>
              </a:buClr>
              <a:buFont typeface="Wingdings" pitchFamily="2" charset="2"/>
              <a:buChar char="n"/>
              <a:defRPr sz="3000" b="1">
                <a:solidFill>
                  <a:schemeClr val="tx1"/>
                </a:solidFill>
                <a:latin typeface="Arial Narrow" pitchFamily="34" charset="0"/>
                <a:ea typeface="楷体_GB2312" pitchFamily="49" charset="-122"/>
              </a:defRPr>
            </a:lvl2pPr>
            <a:lvl3pPr marL="1181100" indent="-228600" algn="l">
              <a:spcBef>
                <a:spcPct val="20000"/>
              </a:spcBef>
              <a:buClr>
                <a:schemeClr val="accent2"/>
              </a:buClr>
              <a:buFont typeface="Wingdings" pitchFamily="2" charset="2"/>
              <a:buChar char="o"/>
              <a:defRPr sz="2800" b="1">
                <a:solidFill>
                  <a:schemeClr val="tx1"/>
                </a:solidFill>
                <a:latin typeface="Arial Narrow" pitchFamily="34" charset="0"/>
                <a:ea typeface="楷体_GB2312" pitchFamily="49" charset="-122"/>
              </a:defRPr>
            </a:lvl3pPr>
            <a:lvl4pPr marL="1600200" indent="-228600" algn="l">
              <a:spcBef>
                <a:spcPct val="20000"/>
              </a:spcBef>
              <a:buClr>
                <a:schemeClr val="accent2"/>
              </a:buClr>
              <a:buFont typeface="Wingdings" pitchFamily="2" charset="2"/>
              <a:buChar char="n"/>
              <a:defRPr sz="2400" b="1">
                <a:solidFill>
                  <a:schemeClr val="tx1"/>
                </a:solidFill>
                <a:latin typeface="Arial Narrow" pitchFamily="34" charset="0"/>
                <a:ea typeface="楷体_GB2312" pitchFamily="49" charset="-122"/>
              </a:defRPr>
            </a:lvl4pPr>
            <a:lvl5pPr marL="2057400" indent="-228600" algn="l">
              <a:spcBef>
                <a:spcPct val="25000"/>
              </a:spcBef>
              <a:buClr>
                <a:schemeClr val="accent2"/>
              </a:buClr>
              <a:buFont typeface="Wingdings" pitchFamily="2" charset="2"/>
              <a:buChar char="§"/>
              <a:defRPr sz="2400" b="1">
                <a:solidFill>
                  <a:schemeClr val="tx1"/>
                </a:solidFill>
                <a:latin typeface="Arial Narrow" pitchFamily="34" charset="0"/>
                <a:ea typeface="楷体_GB2312" pitchFamily="49" charset="-122"/>
              </a:defRPr>
            </a:lvl5pPr>
            <a:lvl6pPr marL="25146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6pPr>
            <a:lvl7pPr marL="29718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7pPr>
            <a:lvl8pPr marL="34290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8pPr>
            <a:lvl9pPr marL="38862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9pPr>
          </a:lstStyle>
          <a:p>
            <a:pPr algn="just">
              <a:lnSpc>
                <a:spcPct val="130000"/>
              </a:lnSpc>
              <a:spcBef>
                <a:spcPct val="0"/>
              </a:spcBef>
              <a:buClr>
                <a:srgbClr val="CC0000"/>
              </a:buClr>
              <a:buFont typeface="Wingdings" pitchFamily="2" charset="2"/>
              <a:buNone/>
              <a:defRPr/>
            </a:pPr>
            <a:r>
              <a:rPr lang="zh-CN" altLang="en-US" sz="2400" kern="0" dirty="0" smtClean="0">
                <a:solidFill>
                  <a:srgbClr val="000000"/>
                </a:solidFill>
              </a:rPr>
              <a:t>电压传输特性</a:t>
            </a:r>
          </a:p>
        </p:txBody>
      </p:sp>
      <p:grpSp>
        <p:nvGrpSpPr>
          <p:cNvPr id="2" name="Group 11"/>
          <p:cNvGrpSpPr>
            <a:grpSpLocks/>
          </p:cNvGrpSpPr>
          <p:nvPr/>
        </p:nvGrpSpPr>
        <p:grpSpPr bwMode="auto">
          <a:xfrm>
            <a:off x="796925" y="2253853"/>
            <a:ext cx="2368550" cy="1408509"/>
            <a:chOff x="502" y="1673"/>
            <a:chExt cx="1492" cy="1183"/>
          </a:xfrm>
        </p:grpSpPr>
        <p:sp>
          <p:nvSpPr>
            <p:cNvPr id="36" name="AutoShape 12" descr="羊皮纸"/>
            <p:cNvSpPr>
              <a:spLocks noChangeArrowheads="1"/>
            </p:cNvSpPr>
            <p:nvPr/>
          </p:nvSpPr>
          <p:spPr bwMode="auto">
            <a:xfrm>
              <a:off x="502" y="2101"/>
              <a:ext cx="1492" cy="343"/>
            </a:xfrm>
            <a:prstGeom prst="roundRect">
              <a:avLst>
                <a:gd name="adj" fmla="val 16667"/>
              </a:avLst>
            </a:prstGeom>
            <a:blipFill dpi="0" rotWithShape="0">
              <a:blip r:embed="rId3" cstate="print"/>
              <a:srcRect/>
              <a:tile tx="0" ty="0" sx="100000" sy="100000" flip="none" algn="tl"/>
            </a:blipFill>
            <a:ln>
              <a:noFill/>
            </a:ln>
            <a:effectLst/>
            <a:extLst>
              <a:ext uri="{91240B29-F687-4F45-9708-019B960494DF}"/>
              <a:ext uri="{AF507438-7753-43E0-B8FC-AC1667EBCBE1}"/>
            </a:extLst>
          </p:spPr>
          <p:txBody>
            <a:bodyPr anchor="ctr">
              <a:spAutoFit/>
            </a:bodyPr>
            <a:lstStyle/>
            <a:p>
              <a:pPr algn="ctr">
                <a:defRPr/>
              </a:pPr>
              <a:endParaRPr lang="zh-CN" altLang="en-US" kern="0">
                <a:solidFill>
                  <a:srgbClr val="000000"/>
                </a:solidFill>
                <a:ea typeface="+mn-ea"/>
              </a:endParaRPr>
            </a:p>
          </p:txBody>
        </p:sp>
        <p:graphicFrame>
          <p:nvGraphicFramePr>
            <p:cNvPr id="18436" name="Object 13"/>
            <p:cNvGraphicFramePr>
              <a:graphicFrameLocks noChangeAspect="1"/>
            </p:cNvGraphicFramePr>
            <p:nvPr/>
          </p:nvGraphicFramePr>
          <p:xfrm>
            <a:off x="572" y="1673"/>
            <a:ext cx="1347" cy="1183"/>
          </p:xfrm>
          <a:graphic>
            <a:graphicData uri="http://schemas.openxmlformats.org/presentationml/2006/ole">
              <p:oleObj spid="_x0000_s18436" name="图片" r:id="rId4" imgW="1647825" imgH="1447800" progId="Word.Picture.8">
                <p:embed/>
              </p:oleObj>
            </a:graphicData>
          </a:graphic>
        </p:graphicFrame>
      </p:grpSp>
      <p:sp>
        <p:nvSpPr>
          <p:cNvPr id="38" name="Rectangle 14"/>
          <p:cNvSpPr>
            <a:spLocks noChangeArrowheads="1"/>
          </p:cNvSpPr>
          <p:nvPr/>
        </p:nvSpPr>
        <p:spPr bwMode="auto">
          <a:xfrm>
            <a:off x="515938" y="3771901"/>
            <a:ext cx="3949700" cy="849463"/>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algn="l">
              <a:spcBef>
                <a:spcPct val="20000"/>
              </a:spcBef>
              <a:buClr>
                <a:schemeClr val="accent2"/>
              </a:buClr>
              <a:buFont typeface="Wingdings" pitchFamily="2" charset="2"/>
              <a:buChar char="o"/>
              <a:defRPr sz="3000" b="1">
                <a:solidFill>
                  <a:schemeClr val="tx1"/>
                </a:solidFill>
                <a:latin typeface="Arial Narrow" pitchFamily="34" charset="0"/>
                <a:ea typeface="楷体_GB2312" pitchFamily="49" charset="-122"/>
              </a:defRPr>
            </a:lvl1pPr>
            <a:lvl2pPr marL="762000" indent="-285750" algn="l">
              <a:spcBef>
                <a:spcPct val="20000"/>
              </a:spcBef>
              <a:buClr>
                <a:schemeClr val="accent2"/>
              </a:buClr>
              <a:buFont typeface="Wingdings" pitchFamily="2" charset="2"/>
              <a:buChar char="n"/>
              <a:defRPr sz="3000" b="1">
                <a:solidFill>
                  <a:schemeClr val="tx1"/>
                </a:solidFill>
                <a:latin typeface="Arial Narrow" pitchFamily="34" charset="0"/>
                <a:ea typeface="楷体_GB2312" pitchFamily="49" charset="-122"/>
              </a:defRPr>
            </a:lvl2pPr>
            <a:lvl3pPr marL="1181100" indent="-228600" algn="l">
              <a:spcBef>
                <a:spcPct val="20000"/>
              </a:spcBef>
              <a:buClr>
                <a:schemeClr val="accent2"/>
              </a:buClr>
              <a:buFont typeface="Wingdings" pitchFamily="2" charset="2"/>
              <a:buChar char="o"/>
              <a:defRPr sz="2800" b="1">
                <a:solidFill>
                  <a:schemeClr val="tx1"/>
                </a:solidFill>
                <a:latin typeface="Arial Narrow" pitchFamily="34" charset="0"/>
                <a:ea typeface="楷体_GB2312" pitchFamily="49" charset="-122"/>
              </a:defRPr>
            </a:lvl3pPr>
            <a:lvl4pPr marL="1600200" indent="-228600" algn="l">
              <a:spcBef>
                <a:spcPct val="20000"/>
              </a:spcBef>
              <a:buClr>
                <a:schemeClr val="accent2"/>
              </a:buClr>
              <a:buFont typeface="Wingdings" pitchFamily="2" charset="2"/>
              <a:buChar char="n"/>
              <a:defRPr sz="2400" b="1">
                <a:solidFill>
                  <a:schemeClr val="tx1"/>
                </a:solidFill>
                <a:latin typeface="Arial Narrow" pitchFamily="34" charset="0"/>
                <a:ea typeface="楷体_GB2312" pitchFamily="49" charset="-122"/>
              </a:defRPr>
            </a:lvl4pPr>
            <a:lvl5pPr marL="2057400" indent="-228600" algn="l">
              <a:spcBef>
                <a:spcPct val="25000"/>
              </a:spcBef>
              <a:buClr>
                <a:schemeClr val="accent2"/>
              </a:buClr>
              <a:buFont typeface="Wingdings" pitchFamily="2" charset="2"/>
              <a:buChar char="§"/>
              <a:defRPr sz="2400" b="1">
                <a:solidFill>
                  <a:schemeClr val="tx1"/>
                </a:solidFill>
                <a:latin typeface="Arial Narrow" pitchFamily="34" charset="0"/>
                <a:ea typeface="楷体_GB2312" pitchFamily="49" charset="-122"/>
              </a:defRPr>
            </a:lvl5pPr>
            <a:lvl6pPr marL="25146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6pPr>
            <a:lvl7pPr marL="29718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7pPr>
            <a:lvl8pPr marL="34290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8pPr>
            <a:lvl9pPr marL="38862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9pPr>
          </a:lstStyle>
          <a:p>
            <a:pPr algn="just">
              <a:lnSpc>
                <a:spcPct val="115000"/>
              </a:lnSpc>
              <a:spcBef>
                <a:spcPct val="0"/>
              </a:spcBef>
              <a:buClr>
                <a:srgbClr val="CC0000"/>
              </a:buClr>
              <a:buFont typeface="Wingdings" pitchFamily="2" charset="2"/>
              <a:buNone/>
              <a:defRPr/>
            </a:pPr>
            <a:r>
              <a:rPr lang="en-US" altLang="zh-CN" sz="2400" kern="0" smtClean="0">
                <a:solidFill>
                  <a:srgbClr val="000000"/>
                </a:solidFill>
              </a:rPr>
              <a:t>     </a:t>
            </a:r>
            <a:r>
              <a:rPr lang="zh-CN" altLang="en-US" sz="2400" kern="0" smtClean="0">
                <a:solidFill>
                  <a:srgbClr val="000000"/>
                </a:solidFill>
              </a:rPr>
              <a:t>输入为正负对称的正弦波时，输出波形如图所示。</a:t>
            </a:r>
          </a:p>
        </p:txBody>
      </p:sp>
      <p:sp>
        <p:nvSpPr>
          <p:cNvPr id="39" name="Rectangle 18"/>
          <p:cNvSpPr>
            <a:spLocks noChangeArrowheads="1"/>
          </p:cNvSpPr>
          <p:nvPr/>
        </p:nvSpPr>
        <p:spPr bwMode="auto">
          <a:xfrm>
            <a:off x="1322388" y="1393032"/>
            <a:ext cx="3035300" cy="480131"/>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algn="l">
              <a:spcBef>
                <a:spcPct val="20000"/>
              </a:spcBef>
              <a:buClr>
                <a:schemeClr val="accent2"/>
              </a:buClr>
              <a:buFont typeface="Wingdings" pitchFamily="2" charset="2"/>
              <a:buChar char="o"/>
              <a:defRPr sz="3000" b="1">
                <a:solidFill>
                  <a:schemeClr val="tx1"/>
                </a:solidFill>
                <a:latin typeface="Arial Narrow" pitchFamily="34" charset="0"/>
                <a:ea typeface="楷体_GB2312" pitchFamily="49" charset="-122"/>
              </a:defRPr>
            </a:lvl1pPr>
            <a:lvl2pPr marL="762000" indent="-285750" algn="l">
              <a:spcBef>
                <a:spcPct val="20000"/>
              </a:spcBef>
              <a:buClr>
                <a:schemeClr val="accent2"/>
              </a:buClr>
              <a:buFont typeface="Wingdings" pitchFamily="2" charset="2"/>
              <a:buChar char="n"/>
              <a:defRPr sz="3000" b="1">
                <a:solidFill>
                  <a:schemeClr val="tx1"/>
                </a:solidFill>
                <a:latin typeface="Arial Narrow" pitchFamily="34" charset="0"/>
                <a:ea typeface="楷体_GB2312" pitchFamily="49" charset="-122"/>
              </a:defRPr>
            </a:lvl2pPr>
            <a:lvl3pPr marL="1181100" indent="-228600" algn="l">
              <a:spcBef>
                <a:spcPct val="20000"/>
              </a:spcBef>
              <a:buClr>
                <a:schemeClr val="accent2"/>
              </a:buClr>
              <a:buFont typeface="Wingdings" pitchFamily="2" charset="2"/>
              <a:buChar char="o"/>
              <a:defRPr sz="2800" b="1">
                <a:solidFill>
                  <a:schemeClr val="tx1"/>
                </a:solidFill>
                <a:latin typeface="Arial Narrow" pitchFamily="34" charset="0"/>
                <a:ea typeface="楷体_GB2312" pitchFamily="49" charset="-122"/>
              </a:defRPr>
            </a:lvl3pPr>
            <a:lvl4pPr marL="1600200" indent="-228600" algn="l">
              <a:spcBef>
                <a:spcPct val="20000"/>
              </a:spcBef>
              <a:buClr>
                <a:schemeClr val="accent2"/>
              </a:buClr>
              <a:buFont typeface="Wingdings" pitchFamily="2" charset="2"/>
              <a:buChar char="n"/>
              <a:defRPr sz="2400" b="1">
                <a:solidFill>
                  <a:schemeClr val="tx1"/>
                </a:solidFill>
                <a:latin typeface="Arial Narrow" pitchFamily="34" charset="0"/>
                <a:ea typeface="楷体_GB2312" pitchFamily="49" charset="-122"/>
              </a:defRPr>
            </a:lvl4pPr>
            <a:lvl5pPr marL="2057400" indent="-228600" algn="l">
              <a:spcBef>
                <a:spcPct val="25000"/>
              </a:spcBef>
              <a:buClr>
                <a:schemeClr val="accent2"/>
              </a:buClr>
              <a:buFont typeface="Wingdings" pitchFamily="2" charset="2"/>
              <a:buChar char="§"/>
              <a:defRPr sz="2400" b="1">
                <a:solidFill>
                  <a:schemeClr val="tx1"/>
                </a:solidFill>
                <a:latin typeface="Arial Narrow" pitchFamily="34" charset="0"/>
                <a:ea typeface="楷体_GB2312" pitchFamily="49" charset="-122"/>
              </a:defRPr>
            </a:lvl5pPr>
            <a:lvl6pPr marL="25146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6pPr>
            <a:lvl7pPr marL="29718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7pPr>
            <a:lvl8pPr marL="34290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8pPr>
            <a:lvl9pPr marL="38862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9pPr>
          </a:lstStyle>
          <a:p>
            <a:pPr algn="just">
              <a:lnSpc>
                <a:spcPct val="130000"/>
              </a:lnSpc>
              <a:spcBef>
                <a:spcPct val="0"/>
              </a:spcBef>
              <a:buClr>
                <a:srgbClr val="CC0000"/>
              </a:buClr>
              <a:buFont typeface="Wingdings" pitchFamily="2" charset="2"/>
              <a:buNone/>
              <a:defRPr/>
            </a:pPr>
            <a:r>
              <a:rPr lang="zh-CN" altLang="en-US" sz="2400" kern="0" smtClean="0">
                <a:solidFill>
                  <a:srgbClr val="000000"/>
                </a:solidFill>
              </a:rPr>
              <a:t>（门限电压为</a:t>
            </a:r>
            <a:r>
              <a:rPr lang="en-US" altLang="zh-CN" sz="2400" i="1" kern="0" smtClean="0">
                <a:solidFill>
                  <a:srgbClr val="000000"/>
                </a:solidFill>
              </a:rPr>
              <a:t>V</a:t>
            </a:r>
            <a:r>
              <a:rPr lang="en-US" altLang="zh-CN" sz="2400" kern="0" baseline="-25000" smtClean="0">
                <a:solidFill>
                  <a:srgbClr val="000000"/>
                </a:solidFill>
              </a:rPr>
              <a:t>REF</a:t>
            </a:r>
            <a:r>
              <a:rPr lang="zh-CN" altLang="en-US" sz="2400" kern="0" smtClean="0">
                <a:solidFill>
                  <a:srgbClr val="000000"/>
                </a:solidFill>
              </a:rPr>
              <a:t>）</a:t>
            </a:r>
          </a:p>
        </p:txBody>
      </p:sp>
      <p:pic>
        <p:nvPicPr>
          <p:cNvPr id="18468" name="Picture 4"/>
          <p:cNvPicPr>
            <a:picLocks noChangeAspect="1" noChangeArrowheads="1"/>
          </p:cNvPicPr>
          <p:nvPr/>
        </p:nvPicPr>
        <p:blipFill>
          <a:blip r:embed="rId5" cstate="print"/>
          <a:srcRect/>
          <a:stretch>
            <a:fillRect/>
          </a:stretch>
        </p:blipFill>
        <p:spPr bwMode="auto">
          <a:xfrm>
            <a:off x="5286376" y="535781"/>
            <a:ext cx="2843213" cy="1875235"/>
          </a:xfrm>
          <a:prstGeom prst="rect">
            <a:avLst/>
          </a:prstGeom>
          <a:noFill/>
          <a:ln w="9525">
            <a:noFill/>
            <a:miter lim="800000"/>
            <a:headEnd/>
            <a:tailEnd/>
          </a:ln>
        </p:spPr>
      </p:pic>
      <p:grpSp>
        <p:nvGrpSpPr>
          <p:cNvPr id="18469" name="组合 46"/>
          <p:cNvGrpSpPr>
            <a:grpSpLocks/>
          </p:cNvGrpSpPr>
          <p:nvPr/>
        </p:nvGrpSpPr>
        <p:grpSpPr bwMode="auto">
          <a:xfrm>
            <a:off x="5143500" y="2506266"/>
            <a:ext cx="3333750" cy="3119438"/>
            <a:chOff x="4976813" y="2060576"/>
            <a:chExt cx="3333750" cy="4159249"/>
          </a:xfrm>
        </p:grpSpPr>
        <p:graphicFrame>
          <p:nvGraphicFramePr>
            <p:cNvPr id="18434" name="Object 17"/>
            <p:cNvGraphicFramePr>
              <a:graphicFrameLocks noChangeAspect="1"/>
            </p:cNvGraphicFramePr>
            <p:nvPr/>
          </p:nvGraphicFramePr>
          <p:xfrm>
            <a:off x="4981575" y="2060576"/>
            <a:ext cx="3328988" cy="2908300"/>
          </p:xfrm>
          <a:graphic>
            <a:graphicData uri="http://schemas.openxmlformats.org/presentationml/2006/ole">
              <p:oleObj spid="_x0000_s18434" name="Picture2" r:id="rId6" imgW="2562225" imgH="2238375" progId="Word.Picture.8">
                <p:embed/>
              </p:oleObj>
            </a:graphicData>
          </a:graphic>
        </p:graphicFrame>
        <p:graphicFrame>
          <p:nvGraphicFramePr>
            <p:cNvPr id="18435" name="Object 19"/>
            <p:cNvGraphicFramePr>
              <a:graphicFrameLocks noChangeAspect="1"/>
            </p:cNvGraphicFramePr>
            <p:nvPr/>
          </p:nvGraphicFramePr>
          <p:xfrm>
            <a:off x="4976813" y="3082925"/>
            <a:ext cx="3328987" cy="3136900"/>
          </p:xfrm>
          <a:graphic>
            <a:graphicData uri="http://schemas.openxmlformats.org/presentationml/2006/ole">
              <p:oleObj spid="_x0000_s18435" name="Picture" r:id="rId7" imgW="2561844" imgH="2415540" progId="Word.Picture.8">
                <p:embed/>
              </p:oleObj>
            </a:graphicData>
          </a:graphic>
        </p:graphicFrame>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trips(downRight)">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strips(downRight)">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ou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strips(downRight)">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utoUpdateAnimBg="0"/>
      <p:bldP spid="38" grpId="0" autoUpdateAnimBg="0"/>
      <p:bldP spid="39"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9460"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19461"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19462"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19463"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9464" name="Rectangle 2"/>
          <p:cNvSpPr>
            <a:spLocks noChangeArrowheads="1"/>
          </p:cNvSpPr>
          <p:nvPr/>
        </p:nvSpPr>
        <p:spPr bwMode="auto">
          <a:xfrm>
            <a:off x="571501" y="375048"/>
            <a:ext cx="5929313" cy="523220"/>
          </a:xfrm>
          <a:prstGeom prst="rect">
            <a:avLst/>
          </a:prstGeom>
          <a:noFill/>
          <a:ln w="12700" cap="sq">
            <a:noFill/>
            <a:miter lim="800000"/>
            <a:headEnd type="none" w="sm" len="sm"/>
            <a:tailEnd type="none" w="sm" len="sm"/>
          </a:ln>
        </p:spPr>
        <p:txBody>
          <a:bodyPr>
            <a:spAutoFit/>
          </a:bodyPr>
          <a:lstStyle/>
          <a:p>
            <a:r>
              <a:rPr lang="en-US" altLang="zh-CN" sz="2800"/>
              <a:t>3.4.1  </a:t>
            </a:r>
            <a:r>
              <a:rPr lang="zh-CN" altLang="en-US" sz="2800"/>
              <a:t>单限电压比较</a:t>
            </a:r>
          </a:p>
        </p:txBody>
      </p:sp>
      <p:sp>
        <p:nvSpPr>
          <p:cNvPr id="19465"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9466"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9467"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9468"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9469"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9470"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9471"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9472" name="矩形 24"/>
          <p:cNvSpPr>
            <a:spLocks noChangeArrowheads="1"/>
          </p:cNvSpPr>
          <p:nvPr/>
        </p:nvSpPr>
        <p:spPr bwMode="auto">
          <a:xfrm>
            <a:off x="357189" y="964407"/>
            <a:ext cx="8429625" cy="461665"/>
          </a:xfrm>
          <a:prstGeom prst="rect">
            <a:avLst/>
          </a:prstGeom>
          <a:noFill/>
          <a:ln w="9525">
            <a:noFill/>
            <a:miter lim="800000"/>
            <a:headEnd/>
            <a:tailEnd/>
          </a:ln>
        </p:spPr>
        <p:txBody>
          <a:bodyPr>
            <a:spAutoFit/>
          </a:bodyPr>
          <a:lstStyle/>
          <a:p>
            <a:r>
              <a:rPr lang="en-US" altLang="zh-CN" sz="2400"/>
              <a:t>2</a:t>
            </a:r>
            <a:r>
              <a:rPr lang="zh-CN" altLang="en-US" sz="2400"/>
              <a:t>．反相单限电压比较</a:t>
            </a:r>
          </a:p>
        </p:txBody>
      </p:sp>
      <p:sp>
        <p:nvSpPr>
          <p:cNvPr id="19473"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9474"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19475"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19476"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9477"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9478"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9479"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9480"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9481"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9482"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9483"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9484"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19485"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33" name="Rectangle 10"/>
          <p:cNvSpPr>
            <a:spLocks noChangeArrowheads="1"/>
          </p:cNvSpPr>
          <p:nvPr/>
        </p:nvSpPr>
        <p:spPr bwMode="auto">
          <a:xfrm>
            <a:off x="500063" y="1764507"/>
            <a:ext cx="2203450" cy="480131"/>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algn="l">
              <a:spcBef>
                <a:spcPct val="20000"/>
              </a:spcBef>
              <a:buClr>
                <a:schemeClr val="accent2"/>
              </a:buClr>
              <a:buFont typeface="Wingdings" pitchFamily="2" charset="2"/>
              <a:buChar char="o"/>
              <a:defRPr sz="3000" b="1">
                <a:solidFill>
                  <a:schemeClr val="tx1"/>
                </a:solidFill>
                <a:latin typeface="Arial Narrow" pitchFamily="34" charset="0"/>
                <a:ea typeface="楷体_GB2312" pitchFamily="49" charset="-122"/>
              </a:defRPr>
            </a:lvl1pPr>
            <a:lvl2pPr marL="762000" indent="-285750" algn="l">
              <a:spcBef>
                <a:spcPct val="20000"/>
              </a:spcBef>
              <a:buClr>
                <a:schemeClr val="accent2"/>
              </a:buClr>
              <a:buFont typeface="Wingdings" pitchFamily="2" charset="2"/>
              <a:buChar char="n"/>
              <a:defRPr sz="3000" b="1">
                <a:solidFill>
                  <a:schemeClr val="tx1"/>
                </a:solidFill>
                <a:latin typeface="Arial Narrow" pitchFamily="34" charset="0"/>
                <a:ea typeface="楷体_GB2312" pitchFamily="49" charset="-122"/>
              </a:defRPr>
            </a:lvl2pPr>
            <a:lvl3pPr marL="1181100" indent="-228600" algn="l">
              <a:spcBef>
                <a:spcPct val="20000"/>
              </a:spcBef>
              <a:buClr>
                <a:schemeClr val="accent2"/>
              </a:buClr>
              <a:buFont typeface="Wingdings" pitchFamily="2" charset="2"/>
              <a:buChar char="o"/>
              <a:defRPr sz="2800" b="1">
                <a:solidFill>
                  <a:schemeClr val="tx1"/>
                </a:solidFill>
                <a:latin typeface="Arial Narrow" pitchFamily="34" charset="0"/>
                <a:ea typeface="楷体_GB2312" pitchFamily="49" charset="-122"/>
              </a:defRPr>
            </a:lvl3pPr>
            <a:lvl4pPr marL="1600200" indent="-228600" algn="l">
              <a:spcBef>
                <a:spcPct val="20000"/>
              </a:spcBef>
              <a:buClr>
                <a:schemeClr val="accent2"/>
              </a:buClr>
              <a:buFont typeface="Wingdings" pitchFamily="2" charset="2"/>
              <a:buChar char="n"/>
              <a:defRPr sz="2400" b="1">
                <a:solidFill>
                  <a:schemeClr val="tx1"/>
                </a:solidFill>
                <a:latin typeface="Arial Narrow" pitchFamily="34" charset="0"/>
                <a:ea typeface="楷体_GB2312" pitchFamily="49" charset="-122"/>
              </a:defRPr>
            </a:lvl4pPr>
            <a:lvl5pPr marL="2057400" indent="-228600" algn="l">
              <a:spcBef>
                <a:spcPct val="25000"/>
              </a:spcBef>
              <a:buClr>
                <a:schemeClr val="accent2"/>
              </a:buClr>
              <a:buFont typeface="Wingdings" pitchFamily="2" charset="2"/>
              <a:buChar char="§"/>
              <a:defRPr sz="2400" b="1">
                <a:solidFill>
                  <a:schemeClr val="tx1"/>
                </a:solidFill>
                <a:latin typeface="Arial Narrow" pitchFamily="34" charset="0"/>
                <a:ea typeface="楷体_GB2312" pitchFamily="49" charset="-122"/>
              </a:defRPr>
            </a:lvl5pPr>
            <a:lvl6pPr marL="25146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6pPr>
            <a:lvl7pPr marL="29718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7pPr>
            <a:lvl8pPr marL="34290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8pPr>
            <a:lvl9pPr marL="38862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9pPr>
          </a:lstStyle>
          <a:p>
            <a:pPr algn="just">
              <a:lnSpc>
                <a:spcPct val="130000"/>
              </a:lnSpc>
              <a:spcBef>
                <a:spcPct val="0"/>
              </a:spcBef>
              <a:buClr>
                <a:srgbClr val="CC0000"/>
              </a:buClr>
              <a:buFont typeface="Wingdings" pitchFamily="2" charset="2"/>
              <a:buNone/>
              <a:defRPr/>
            </a:pPr>
            <a:r>
              <a:rPr lang="zh-CN" altLang="en-US" sz="2400" kern="0" dirty="0" smtClean="0">
                <a:solidFill>
                  <a:srgbClr val="000000"/>
                </a:solidFill>
              </a:rPr>
              <a:t>电压传输特性</a:t>
            </a:r>
          </a:p>
        </p:txBody>
      </p:sp>
      <p:sp>
        <p:nvSpPr>
          <p:cNvPr id="36" name="AutoShape 12" descr="羊皮纸"/>
          <p:cNvSpPr>
            <a:spLocks noChangeArrowheads="1"/>
          </p:cNvSpPr>
          <p:nvPr/>
        </p:nvSpPr>
        <p:spPr bwMode="auto">
          <a:xfrm>
            <a:off x="796925" y="2763918"/>
            <a:ext cx="2368550" cy="408623"/>
          </a:xfrm>
          <a:prstGeom prst="roundRect">
            <a:avLst>
              <a:gd name="adj" fmla="val 16667"/>
            </a:avLst>
          </a:prstGeom>
          <a:blipFill dpi="0" rotWithShape="0">
            <a:blip r:embed="rId3" cstate="print"/>
            <a:srcRect/>
            <a:tile tx="0" ty="0" sx="100000" sy="100000" flip="none" algn="tl"/>
          </a:blipFill>
          <a:ln>
            <a:noFill/>
          </a:ln>
          <a:effectLst/>
          <a:extLst>
            <a:ext uri="{91240B29-F687-4F45-9708-019B960494DF}"/>
            <a:ext uri="{AF507438-7753-43E0-B8FC-AC1667EBCBE1}"/>
          </a:extLst>
        </p:spPr>
        <p:txBody>
          <a:bodyPr anchor="ctr">
            <a:spAutoFit/>
          </a:bodyPr>
          <a:lstStyle/>
          <a:p>
            <a:pPr algn="ctr">
              <a:defRPr/>
            </a:pPr>
            <a:endParaRPr lang="zh-CN" altLang="en-US" kern="0">
              <a:solidFill>
                <a:srgbClr val="000000"/>
              </a:solidFill>
              <a:ea typeface="+mn-ea"/>
            </a:endParaRPr>
          </a:p>
        </p:txBody>
      </p:sp>
      <p:sp>
        <p:nvSpPr>
          <p:cNvPr id="38" name="Rectangle 14"/>
          <p:cNvSpPr>
            <a:spLocks noChangeArrowheads="1"/>
          </p:cNvSpPr>
          <p:nvPr/>
        </p:nvSpPr>
        <p:spPr bwMode="auto">
          <a:xfrm>
            <a:off x="515938" y="3771901"/>
            <a:ext cx="3949700" cy="849463"/>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algn="l">
              <a:spcBef>
                <a:spcPct val="20000"/>
              </a:spcBef>
              <a:buClr>
                <a:schemeClr val="accent2"/>
              </a:buClr>
              <a:buFont typeface="Wingdings" pitchFamily="2" charset="2"/>
              <a:buChar char="o"/>
              <a:defRPr sz="3000" b="1">
                <a:solidFill>
                  <a:schemeClr val="tx1"/>
                </a:solidFill>
                <a:latin typeface="Arial Narrow" pitchFamily="34" charset="0"/>
                <a:ea typeface="楷体_GB2312" pitchFamily="49" charset="-122"/>
              </a:defRPr>
            </a:lvl1pPr>
            <a:lvl2pPr marL="762000" indent="-285750" algn="l">
              <a:spcBef>
                <a:spcPct val="20000"/>
              </a:spcBef>
              <a:buClr>
                <a:schemeClr val="accent2"/>
              </a:buClr>
              <a:buFont typeface="Wingdings" pitchFamily="2" charset="2"/>
              <a:buChar char="n"/>
              <a:defRPr sz="3000" b="1">
                <a:solidFill>
                  <a:schemeClr val="tx1"/>
                </a:solidFill>
                <a:latin typeface="Arial Narrow" pitchFamily="34" charset="0"/>
                <a:ea typeface="楷体_GB2312" pitchFamily="49" charset="-122"/>
              </a:defRPr>
            </a:lvl2pPr>
            <a:lvl3pPr marL="1181100" indent="-228600" algn="l">
              <a:spcBef>
                <a:spcPct val="20000"/>
              </a:spcBef>
              <a:buClr>
                <a:schemeClr val="accent2"/>
              </a:buClr>
              <a:buFont typeface="Wingdings" pitchFamily="2" charset="2"/>
              <a:buChar char="o"/>
              <a:defRPr sz="2800" b="1">
                <a:solidFill>
                  <a:schemeClr val="tx1"/>
                </a:solidFill>
                <a:latin typeface="Arial Narrow" pitchFamily="34" charset="0"/>
                <a:ea typeface="楷体_GB2312" pitchFamily="49" charset="-122"/>
              </a:defRPr>
            </a:lvl3pPr>
            <a:lvl4pPr marL="1600200" indent="-228600" algn="l">
              <a:spcBef>
                <a:spcPct val="20000"/>
              </a:spcBef>
              <a:buClr>
                <a:schemeClr val="accent2"/>
              </a:buClr>
              <a:buFont typeface="Wingdings" pitchFamily="2" charset="2"/>
              <a:buChar char="n"/>
              <a:defRPr sz="2400" b="1">
                <a:solidFill>
                  <a:schemeClr val="tx1"/>
                </a:solidFill>
                <a:latin typeface="Arial Narrow" pitchFamily="34" charset="0"/>
                <a:ea typeface="楷体_GB2312" pitchFamily="49" charset="-122"/>
              </a:defRPr>
            </a:lvl4pPr>
            <a:lvl5pPr marL="2057400" indent="-228600" algn="l">
              <a:spcBef>
                <a:spcPct val="25000"/>
              </a:spcBef>
              <a:buClr>
                <a:schemeClr val="accent2"/>
              </a:buClr>
              <a:buFont typeface="Wingdings" pitchFamily="2" charset="2"/>
              <a:buChar char="§"/>
              <a:defRPr sz="2400" b="1">
                <a:solidFill>
                  <a:schemeClr val="tx1"/>
                </a:solidFill>
                <a:latin typeface="Arial Narrow" pitchFamily="34" charset="0"/>
                <a:ea typeface="楷体_GB2312" pitchFamily="49" charset="-122"/>
              </a:defRPr>
            </a:lvl5pPr>
            <a:lvl6pPr marL="25146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6pPr>
            <a:lvl7pPr marL="29718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7pPr>
            <a:lvl8pPr marL="34290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8pPr>
            <a:lvl9pPr marL="38862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9pPr>
          </a:lstStyle>
          <a:p>
            <a:pPr algn="just">
              <a:lnSpc>
                <a:spcPct val="115000"/>
              </a:lnSpc>
              <a:spcBef>
                <a:spcPct val="0"/>
              </a:spcBef>
              <a:buClr>
                <a:srgbClr val="CC0000"/>
              </a:buClr>
              <a:buFont typeface="Wingdings" pitchFamily="2" charset="2"/>
              <a:buNone/>
              <a:defRPr/>
            </a:pPr>
            <a:r>
              <a:rPr lang="en-US" altLang="zh-CN" sz="2400" kern="0" smtClean="0">
                <a:solidFill>
                  <a:srgbClr val="000000"/>
                </a:solidFill>
              </a:rPr>
              <a:t>     </a:t>
            </a:r>
            <a:r>
              <a:rPr lang="zh-CN" altLang="en-US" sz="2400" kern="0" smtClean="0">
                <a:solidFill>
                  <a:srgbClr val="000000"/>
                </a:solidFill>
              </a:rPr>
              <a:t>输入为正负对称的正弦波时，输出波形如图所示。</a:t>
            </a:r>
          </a:p>
        </p:txBody>
      </p:sp>
      <p:sp>
        <p:nvSpPr>
          <p:cNvPr id="39" name="Rectangle 18"/>
          <p:cNvSpPr>
            <a:spLocks noChangeArrowheads="1"/>
          </p:cNvSpPr>
          <p:nvPr/>
        </p:nvSpPr>
        <p:spPr bwMode="auto">
          <a:xfrm>
            <a:off x="1322388" y="1393032"/>
            <a:ext cx="3035300" cy="480131"/>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algn="l">
              <a:spcBef>
                <a:spcPct val="20000"/>
              </a:spcBef>
              <a:buClr>
                <a:schemeClr val="accent2"/>
              </a:buClr>
              <a:buFont typeface="Wingdings" pitchFamily="2" charset="2"/>
              <a:buChar char="o"/>
              <a:defRPr sz="3000" b="1">
                <a:solidFill>
                  <a:schemeClr val="tx1"/>
                </a:solidFill>
                <a:latin typeface="Arial Narrow" pitchFamily="34" charset="0"/>
                <a:ea typeface="楷体_GB2312" pitchFamily="49" charset="-122"/>
              </a:defRPr>
            </a:lvl1pPr>
            <a:lvl2pPr marL="762000" indent="-285750" algn="l">
              <a:spcBef>
                <a:spcPct val="20000"/>
              </a:spcBef>
              <a:buClr>
                <a:schemeClr val="accent2"/>
              </a:buClr>
              <a:buFont typeface="Wingdings" pitchFamily="2" charset="2"/>
              <a:buChar char="n"/>
              <a:defRPr sz="3000" b="1">
                <a:solidFill>
                  <a:schemeClr val="tx1"/>
                </a:solidFill>
                <a:latin typeface="Arial Narrow" pitchFamily="34" charset="0"/>
                <a:ea typeface="楷体_GB2312" pitchFamily="49" charset="-122"/>
              </a:defRPr>
            </a:lvl2pPr>
            <a:lvl3pPr marL="1181100" indent="-228600" algn="l">
              <a:spcBef>
                <a:spcPct val="20000"/>
              </a:spcBef>
              <a:buClr>
                <a:schemeClr val="accent2"/>
              </a:buClr>
              <a:buFont typeface="Wingdings" pitchFamily="2" charset="2"/>
              <a:buChar char="o"/>
              <a:defRPr sz="2800" b="1">
                <a:solidFill>
                  <a:schemeClr val="tx1"/>
                </a:solidFill>
                <a:latin typeface="Arial Narrow" pitchFamily="34" charset="0"/>
                <a:ea typeface="楷体_GB2312" pitchFamily="49" charset="-122"/>
              </a:defRPr>
            </a:lvl3pPr>
            <a:lvl4pPr marL="1600200" indent="-228600" algn="l">
              <a:spcBef>
                <a:spcPct val="20000"/>
              </a:spcBef>
              <a:buClr>
                <a:schemeClr val="accent2"/>
              </a:buClr>
              <a:buFont typeface="Wingdings" pitchFamily="2" charset="2"/>
              <a:buChar char="n"/>
              <a:defRPr sz="2400" b="1">
                <a:solidFill>
                  <a:schemeClr val="tx1"/>
                </a:solidFill>
                <a:latin typeface="Arial Narrow" pitchFamily="34" charset="0"/>
                <a:ea typeface="楷体_GB2312" pitchFamily="49" charset="-122"/>
              </a:defRPr>
            </a:lvl4pPr>
            <a:lvl5pPr marL="2057400" indent="-228600" algn="l">
              <a:spcBef>
                <a:spcPct val="25000"/>
              </a:spcBef>
              <a:buClr>
                <a:schemeClr val="accent2"/>
              </a:buClr>
              <a:buFont typeface="Wingdings" pitchFamily="2" charset="2"/>
              <a:buChar char="§"/>
              <a:defRPr sz="2400" b="1">
                <a:solidFill>
                  <a:schemeClr val="tx1"/>
                </a:solidFill>
                <a:latin typeface="Arial Narrow" pitchFamily="34" charset="0"/>
                <a:ea typeface="楷体_GB2312" pitchFamily="49" charset="-122"/>
              </a:defRPr>
            </a:lvl5pPr>
            <a:lvl6pPr marL="25146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6pPr>
            <a:lvl7pPr marL="29718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7pPr>
            <a:lvl8pPr marL="34290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8pPr>
            <a:lvl9pPr marL="38862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9pPr>
          </a:lstStyle>
          <a:p>
            <a:pPr algn="just">
              <a:lnSpc>
                <a:spcPct val="130000"/>
              </a:lnSpc>
              <a:spcBef>
                <a:spcPct val="0"/>
              </a:spcBef>
              <a:buClr>
                <a:srgbClr val="CC0000"/>
              </a:buClr>
              <a:buFont typeface="Wingdings" pitchFamily="2" charset="2"/>
              <a:buNone/>
              <a:defRPr/>
            </a:pPr>
            <a:r>
              <a:rPr lang="zh-CN" altLang="en-US" sz="2400" kern="0" smtClean="0">
                <a:solidFill>
                  <a:srgbClr val="000000"/>
                </a:solidFill>
              </a:rPr>
              <a:t>（门限电压为</a:t>
            </a:r>
            <a:r>
              <a:rPr lang="en-US" altLang="zh-CN" sz="2400" i="1" kern="0" smtClean="0">
                <a:solidFill>
                  <a:srgbClr val="000000"/>
                </a:solidFill>
              </a:rPr>
              <a:t>V</a:t>
            </a:r>
            <a:r>
              <a:rPr lang="en-US" altLang="zh-CN" sz="2400" kern="0" baseline="-25000" smtClean="0">
                <a:solidFill>
                  <a:srgbClr val="000000"/>
                </a:solidFill>
              </a:rPr>
              <a:t>REF</a:t>
            </a:r>
            <a:r>
              <a:rPr lang="zh-CN" altLang="en-US" sz="2400" kern="0" smtClean="0">
                <a:solidFill>
                  <a:srgbClr val="000000"/>
                </a:solidFill>
              </a:rPr>
              <a:t>）</a:t>
            </a:r>
          </a:p>
        </p:txBody>
      </p:sp>
      <p:pic>
        <p:nvPicPr>
          <p:cNvPr id="19490" name="Picture 5"/>
          <p:cNvPicPr>
            <a:picLocks noChangeAspect="1" noChangeArrowheads="1"/>
          </p:cNvPicPr>
          <p:nvPr/>
        </p:nvPicPr>
        <p:blipFill>
          <a:blip r:embed="rId4" cstate="print"/>
          <a:srcRect/>
          <a:stretch>
            <a:fillRect/>
          </a:stretch>
        </p:blipFill>
        <p:spPr bwMode="auto">
          <a:xfrm>
            <a:off x="5500689" y="750094"/>
            <a:ext cx="2714625" cy="1621631"/>
          </a:xfrm>
          <a:prstGeom prst="rect">
            <a:avLst/>
          </a:prstGeom>
          <a:noFill/>
          <a:ln w="9525">
            <a:noFill/>
            <a:miter lim="800000"/>
            <a:headEnd/>
            <a:tailEnd/>
          </a:ln>
        </p:spPr>
      </p:pic>
      <p:pic>
        <p:nvPicPr>
          <p:cNvPr id="19491" name="Picture 6"/>
          <p:cNvPicPr>
            <a:picLocks noChangeAspect="1" noChangeArrowheads="1"/>
          </p:cNvPicPr>
          <p:nvPr/>
        </p:nvPicPr>
        <p:blipFill>
          <a:blip r:embed="rId5" cstate="print"/>
          <a:srcRect/>
          <a:stretch>
            <a:fillRect/>
          </a:stretch>
        </p:blipFill>
        <p:spPr bwMode="auto">
          <a:xfrm>
            <a:off x="5214939" y="2450306"/>
            <a:ext cx="3286125" cy="2157413"/>
          </a:xfrm>
          <a:prstGeom prst="rect">
            <a:avLst/>
          </a:prstGeom>
          <a:noFill/>
          <a:ln w="9525">
            <a:noFill/>
            <a:miter lim="800000"/>
            <a:headEnd/>
            <a:tailEnd/>
          </a:ln>
        </p:spPr>
      </p:pic>
      <p:graphicFrame>
        <p:nvGraphicFramePr>
          <p:cNvPr id="19458" name="Object 13"/>
          <p:cNvGraphicFramePr>
            <a:graphicFrameLocks noChangeAspect="1"/>
          </p:cNvGraphicFramePr>
          <p:nvPr/>
        </p:nvGraphicFramePr>
        <p:xfrm>
          <a:off x="928688" y="2250282"/>
          <a:ext cx="2138362" cy="1408510"/>
        </p:xfrm>
        <a:graphic>
          <a:graphicData uri="http://schemas.openxmlformats.org/presentationml/2006/ole">
            <p:oleObj spid="_x0000_s19458" name="Picture" r:id="rId6" imgW="1647720" imgH="1447920" progId="Word.Picture.8">
              <p:embed/>
            </p:oleObj>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trips(downRight)">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strips(downRight)">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strips(downRight)">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utoUpdateAnimBg="0"/>
      <p:bldP spid="38" grpId="0" autoUpdateAnimBg="0"/>
      <p:bldP spid="39"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0419"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60420"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60421"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60422"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0423" name="Rectangle 2"/>
          <p:cNvSpPr>
            <a:spLocks noChangeArrowheads="1"/>
          </p:cNvSpPr>
          <p:nvPr/>
        </p:nvSpPr>
        <p:spPr bwMode="auto">
          <a:xfrm>
            <a:off x="571501" y="375048"/>
            <a:ext cx="5929313" cy="523220"/>
          </a:xfrm>
          <a:prstGeom prst="rect">
            <a:avLst/>
          </a:prstGeom>
          <a:noFill/>
          <a:ln w="12700" cap="sq">
            <a:noFill/>
            <a:miter lim="800000"/>
            <a:headEnd type="none" w="sm" len="sm"/>
            <a:tailEnd type="none" w="sm" len="sm"/>
          </a:ln>
        </p:spPr>
        <p:txBody>
          <a:bodyPr>
            <a:spAutoFit/>
          </a:bodyPr>
          <a:lstStyle/>
          <a:p>
            <a:r>
              <a:rPr lang="en-US" altLang="zh-CN" sz="2800"/>
              <a:t>3.4.1  </a:t>
            </a:r>
            <a:r>
              <a:rPr lang="zh-CN" altLang="en-US" sz="2800"/>
              <a:t>单限电压比较</a:t>
            </a:r>
          </a:p>
        </p:txBody>
      </p:sp>
      <p:sp>
        <p:nvSpPr>
          <p:cNvPr id="60424"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0425"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0426"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0427"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0428"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0429"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0430"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0431" name="矩形 24"/>
          <p:cNvSpPr>
            <a:spLocks noChangeArrowheads="1"/>
          </p:cNvSpPr>
          <p:nvPr/>
        </p:nvSpPr>
        <p:spPr bwMode="auto">
          <a:xfrm>
            <a:off x="357189" y="964407"/>
            <a:ext cx="8429625" cy="461665"/>
          </a:xfrm>
          <a:prstGeom prst="rect">
            <a:avLst/>
          </a:prstGeom>
          <a:noFill/>
          <a:ln w="9525">
            <a:noFill/>
            <a:miter lim="800000"/>
            <a:headEnd/>
            <a:tailEnd/>
          </a:ln>
        </p:spPr>
        <p:txBody>
          <a:bodyPr>
            <a:spAutoFit/>
          </a:bodyPr>
          <a:lstStyle/>
          <a:p>
            <a:r>
              <a:rPr lang="en-US" altLang="zh-CN" sz="2400"/>
              <a:t>3</a:t>
            </a:r>
            <a:r>
              <a:rPr lang="zh-CN" altLang="en-US" sz="2400"/>
              <a:t>．过零比较</a:t>
            </a:r>
          </a:p>
        </p:txBody>
      </p:sp>
      <p:sp>
        <p:nvSpPr>
          <p:cNvPr id="60432"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0433"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60434"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60435"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0436"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0437"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0438"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0439"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0440"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0441"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0442"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0443"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0444"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39" name="Rectangle 18"/>
          <p:cNvSpPr>
            <a:spLocks noChangeArrowheads="1"/>
          </p:cNvSpPr>
          <p:nvPr/>
        </p:nvSpPr>
        <p:spPr bwMode="auto">
          <a:xfrm>
            <a:off x="2179638" y="1285875"/>
            <a:ext cx="3035300" cy="480131"/>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algn="l">
              <a:spcBef>
                <a:spcPct val="20000"/>
              </a:spcBef>
              <a:buClr>
                <a:schemeClr val="accent2"/>
              </a:buClr>
              <a:buFont typeface="Wingdings" pitchFamily="2" charset="2"/>
              <a:buChar char="o"/>
              <a:defRPr sz="3000" b="1">
                <a:solidFill>
                  <a:schemeClr val="tx1"/>
                </a:solidFill>
                <a:latin typeface="Arial Narrow" pitchFamily="34" charset="0"/>
                <a:ea typeface="楷体_GB2312" pitchFamily="49" charset="-122"/>
              </a:defRPr>
            </a:lvl1pPr>
            <a:lvl2pPr marL="762000" indent="-285750" algn="l">
              <a:spcBef>
                <a:spcPct val="20000"/>
              </a:spcBef>
              <a:buClr>
                <a:schemeClr val="accent2"/>
              </a:buClr>
              <a:buFont typeface="Wingdings" pitchFamily="2" charset="2"/>
              <a:buChar char="n"/>
              <a:defRPr sz="3000" b="1">
                <a:solidFill>
                  <a:schemeClr val="tx1"/>
                </a:solidFill>
                <a:latin typeface="Arial Narrow" pitchFamily="34" charset="0"/>
                <a:ea typeface="楷体_GB2312" pitchFamily="49" charset="-122"/>
              </a:defRPr>
            </a:lvl2pPr>
            <a:lvl3pPr marL="1181100" indent="-228600" algn="l">
              <a:spcBef>
                <a:spcPct val="20000"/>
              </a:spcBef>
              <a:buClr>
                <a:schemeClr val="accent2"/>
              </a:buClr>
              <a:buFont typeface="Wingdings" pitchFamily="2" charset="2"/>
              <a:buChar char="o"/>
              <a:defRPr sz="2800" b="1">
                <a:solidFill>
                  <a:schemeClr val="tx1"/>
                </a:solidFill>
                <a:latin typeface="Arial Narrow" pitchFamily="34" charset="0"/>
                <a:ea typeface="楷体_GB2312" pitchFamily="49" charset="-122"/>
              </a:defRPr>
            </a:lvl3pPr>
            <a:lvl4pPr marL="1600200" indent="-228600" algn="l">
              <a:spcBef>
                <a:spcPct val="20000"/>
              </a:spcBef>
              <a:buClr>
                <a:schemeClr val="accent2"/>
              </a:buClr>
              <a:buFont typeface="Wingdings" pitchFamily="2" charset="2"/>
              <a:buChar char="n"/>
              <a:defRPr sz="2400" b="1">
                <a:solidFill>
                  <a:schemeClr val="tx1"/>
                </a:solidFill>
                <a:latin typeface="Arial Narrow" pitchFamily="34" charset="0"/>
                <a:ea typeface="楷体_GB2312" pitchFamily="49" charset="-122"/>
              </a:defRPr>
            </a:lvl4pPr>
            <a:lvl5pPr marL="2057400" indent="-228600" algn="l">
              <a:spcBef>
                <a:spcPct val="25000"/>
              </a:spcBef>
              <a:buClr>
                <a:schemeClr val="accent2"/>
              </a:buClr>
              <a:buFont typeface="Wingdings" pitchFamily="2" charset="2"/>
              <a:buChar char="§"/>
              <a:defRPr sz="2400" b="1">
                <a:solidFill>
                  <a:schemeClr val="tx1"/>
                </a:solidFill>
                <a:latin typeface="Arial Narrow" pitchFamily="34" charset="0"/>
                <a:ea typeface="楷体_GB2312" pitchFamily="49" charset="-122"/>
              </a:defRPr>
            </a:lvl5pPr>
            <a:lvl6pPr marL="25146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6pPr>
            <a:lvl7pPr marL="29718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7pPr>
            <a:lvl8pPr marL="34290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8pPr>
            <a:lvl9pPr marL="38862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9pPr>
          </a:lstStyle>
          <a:p>
            <a:pPr algn="just">
              <a:lnSpc>
                <a:spcPct val="130000"/>
              </a:lnSpc>
              <a:spcBef>
                <a:spcPct val="0"/>
              </a:spcBef>
              <a:buClr>
                <a:srgbClr val="CC0000"/>
              </a:buClr>
              <a:buFont typeface="Wingdings" pitchFamily="2" charset="2"/>
              <a:buNone/>
              <a:defRPr/>
            </a:pPr>
            <a:r>
              <a:rPr lang="zh-CN" altLang="en-US" sz="2400" kern="0" dirty="0" smtClean="0">
                <a:solidFill>
                  <a:srgbClr val="000000"/>
                </a:solidFill>
              </a:rPr>
              <a:t>（门限电压为</a:t>
            </a:r>
            <a:r>
              <a:rPr lang="en-US" altLang="zh-CN" sz="2400" kern="0" dirty="0" smtClean="0">
                <a:solidFill>
                  <a:srgbClr val="000000"/>
                </a:solidFill>
              </a:rPr>
              <a:t>0</a:t>
            </a:r>
            <a:r>
              <a:rPr lang="en-US" altLang="zh-CN" sz="2400" i="1" kern="0" dirty="0" smtClean="0">
                <a:solidFill>
                  <a:srgbClr val="000000"/>
                </a:solidFill>
              </a:rPr>
              <a:t>V</a:t>
            </a:r>
            <a:r>
              <a:rPr lang="zh-CN" altLang="en-US" sz="2400" kern="0" dirty="0" smtClean="0">
                <a:solidFill>
                  <a:srgbClr val="000000"/>
                </a:solidFill>
              </a:rPr>
              <a:t>）</a:t>
            </a:r>
          </a:p>
        </p:txBody>
      </p:sp>
      <p:pic>
        <p:nvPicPr>
          <p:cNvPr id="60446" name="Picture 3"/>
          <p:cNvPicPr>
            <a:picLocks noChangeAspect="1" noChangeArrowheads="1"/>
          </p:cNvPicPr>
          <p:nvPr/>
        </p:nvPicPr>
        <p:blipFill>
          <a:blip r:embed="rId2" cstate="print"/>
          <a:srcRect/>
          <a:stretch>
            <a:fillRect/>
          </a:stretch>
        </p:blipFill>
        <p:spPr bwMode="auto">
          <a:xfrm>
            <a:off x="1071564" y="1703785"/>
            <a:ext cx="6072187" cy="1671638"/>
          </a:xfrm>
          <a:prstGeom prst="rect">
            <a:avLst/>
          </a:prstGeom>
          <a:noFill/>
          <a:ln w="9525">
            <a:noFill/>
            <a:miter lim="800000"/>
            <a:headEnd/>
            <a:tailEnd/>
          </a:ln>
        </p:spPr>
      </p:pic>
      <p:sp>
        <p:nvSpPr>
          <p:cNvPr id="37" name="Rectangle 18"/>
          <p:cNvSpPr>
            <a:spLocks noChangeArrowheads="1"/>
          </p:cNvSpPr>
          <p:nvPr/>
        </p:nvSpPr>
        <p:spPr bwMode="auto">
          <a:xfrm>
            <a:off x="500064" y="3470672"/>
            <a:ext cx="8143875" cy="1015663"/>
          </a:xfrm>
          <a:prstGeom prst="rect">
            <a:avLst/>
          </a:prstGeom>
          <a:noFill/>
          <a:ln w="9525">
            <a:noFill/>
            <a:miter lim="800000"/>
            <a:headEnd/>
            <a:tailEnd/>
          </a:ln>
        </p:spPr>
        <p:txBody>
          <a:bodyPr lIns="0" tIns="0" rIns="0" bIns="0">
            <a:spAutoFit/>
          </a:bodyPr>
          <a:lstStyle/>
          <a:p>
            <a:pPr>
              <a:spcBef>
                <a:spcPct val="20000"/>
              </a:spcBef>
              <a:buClr>
                <a:schemeClr val="accent2"/>
              </a:buClr>
              <a:buFont typeface="Wingdings" pitchFamily="2" charset="2"/>
              <a:buNone/>
            </a:pPr>
            <a:r>
              <a:rPr lang="en-US" altLang="zh-CN" sz="2200" u="sng">
                <a:ea typeface="楷体_GB2312" pitchFamily="49" charset="-122"/>
                <a:sym typeface="Wingdings" pitchFamily="2" charset="2"/>
              </a:rPr>
              <a:t></a:t>
            </a:r>
            <a:r>
              <a:rPr lang="zh-CN" altLang="en-US" sz="2200" u="sng">
                <a:ea typeface="楷体_GB2312" pitchFamily="49" charset="-122"/>
              </a:rPr>
              <a:t>提示：过零比较电路可将不规则的输入波形（包括交流输入电压）转换成为高、低两种规范的电平输出，常常用于模拟电路与数字电路的接口单元。</a:t>
            </a:r>
          </a:p>
        </p:txBody>
      </p:sp>
      <p:sp>
        <p:nvSpPr>
          <p:cNvPr id="40" name="Rectangle 18"/>
          <p:cNvSpPr>
            <a:spLocks noChangeArrowheads="1"/>
          </p:cNvSpPr>
          <p:nvPr/>
        </p:nvSpPr>
        <p:spPr bwMode="auto">
          <a:xfrm>
            <a:off x="500064" y="4330304"/>
            <a:ext cx="8143875" cy="369332"/>
          </a:xfrm>
          <a:prstGeom prst="rect">
            <a:avLst/>
          </a:prstGeom>
          <a:noFill/>
          <a:ln w="9525">
            <a:noFill/>
            <a:miter lim="800000"/>
            <a:headEnd/>
            <a:tailEnd/>
          </a:ln>
        </p:spPr>
        <p:txBody>
          <a:bodyPr lIns="0" tIns="0" rIns="0" bIns="0">
            <a:spAutoFit/>
          </a:bodyPr>
          <a:lstStyle/>
          <a:p>
            <a:pPr>
              <a:spcBef>
                <a:spcPct val="20000"/>
              </a:spcBef>
              <a:buClr>
                <a:schemeClr val="accent2"/>
              </a:buClr>
              <a:buFont typeface="Wingdings" pitchFamily="2" charset="2"/>
              <a:buNone/>
            </a:pPr>
            <a:r>
              <a:rPr lang="zh-CN" altLang="en-US" sz="2400">
                <a:solidFill>
                  <a:srgbClr val="C00000"/>
                </a:solidFill>
                <a:ea typeface="楷体_GB2312" pitchFamily="49" charset="-122"/>
              </a:rPr>
              <a:t>单限电压比较电路结构简单，灵敏度高，但抗干扰能力差。</a:t>
            </a:r>
            <a:endParaRPr lang="zh-CN" altLang="en-US" sz="2200">
              <a:solidFill>
                <a:srgbClr val="C00000"/>
              </a:solidFill>
              <a:ea typeface="楷体_GB2312"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trips(downRight)">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strips(downRight)">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strips(downRight)">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utoUpdateAnimBg="0"/>
      <p:bldP spid="37" grpId="0" autoUpdateAnimBg="0"/>
      <p:bldP spid="4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2"/>
          <p:cNvSpPr>
            <a:spLocks noChangeArrowheads="1"/>
          </p:cNvSpPr>
          <p:nvPr/>
        </p:nvSpPr>
        <p:spPr bwMode="auto">
          <a:xfrm>
            <a:off x="642938" y="321469"/>
            <a:ext cx="4248279" cy="523220"/>
          </a:xfrm>
          <a:prstGeom prst="rect">
            <a:avLst/>
          </a:prstGeom>
          <a:noFill/>
          <a:ln w="9525">
            <a:noFill/>
            <a:miter lim="800000"/>
            <a:headEnd/>
            <a:tailEnd/>
          </a:ln>
        </p:spPr>
        <p:txBody>
          <a:bodyPr wrap="none">
            <a:spAutoFit/>
          </a:bodyPr>
          <a:lstStyle/>
          <a:p>
            <a:r>
              <a:rPr lang="en-US" altLang="zh-CN" sz="2800"/>
              <a:t>3.1.1  </a:t>
            </a:r>
            <a:r>
              <a:rPr lang="zh-CN" altLang="en-US" sz="2800"/>
              <a:t>模拟电路的基本结构</a:t>
            </a:r>
          </a:p>
        </p:txBody>
      </p:sp>
      <p:sp>
        <p:nvSpPr>
          <p:cNvPr id="36867" name="矩形 3"/>
          <p:cNvSpPr>
            <a:spLocks noChangeArrowheads="1"/>
          </p:cNvSpPr>
          <p:nvPr/>
        </p:nvSpPr>
        <p:spPr bwMode="auto">
          <a:xfrm>
            <a:off x="500063" y="931069"/>
            <a:ext cx="8286750" cy="830997"/>
          </a:xfrm>
          <a:prstGeom prst="rect">
            <a:avLst/>
          </a:prstGeom>
          <a:noFill/>
          <a:ln w="9525">
            <a:noFill/>
            <a:miter lim="800000"/>
            <a:headEnd/>
            <a:tailEnd/>
          </a:ln>
        </p:spPr>
        <p:txBody>
          <a:bodyPr>
            <a:spAutoFit/>
          </a:bodyPr>
          <a:lstStyle/>
          <a:p>
            <a:r>
              <a:rPr lang="zh-CN" altLang="en-US" sz="2400" dirty="0">
                <a:solidFill>
                  <a:srgbClr val="0000CC"/>
                </a:solidFill>
              </a:rPr>
              <a:t>模拟电路一般包含信号振荡、信号放大及处理、驱动、反馈、电源等功能电路。</a:t>
            </a:r>
          </a:p>
        </p:txBody>
      </p:sp>
      <p:sp>
        <p:nvSpPr>
          <p:cNvPr id="36868" name="矩形 5"/>
          <p:cNvSpPr>
            <a:spLocks noChangeArrowheads="1"/>
          </p:cNvSpPr>
          <p:nvPr/>
        </p:nvSpPr>
        <p:spPr bwMode="auto">
          <a:xfrm>
            <a:off x="571500" y="4092178"/>
            <a:ext cx="8001000" cy="830997"/>
          </a:xfrm>
          <a:prstGeom prst="rect">
            <a:avLst/>
          </a:prstGeom>
          <a:noFill/>
          <a:ln w="9525">
            <a:noFill/>
            <a:miter lim="800000"/>
            <a:headEnd/>
            <a:tailEnd/>
          </a:ln>
        </p:spPr>
        <p:txBody>
          <a:bodyPr>
            <a:spAutoFit/>
          </a:bodyPr>
          <a:lstStyle/>
          <a:p>
            <a:pPr>
              <a:defRPr/>
            </a:pPr>
            <a:r>
              <a:rPr lang="zh-CN" altLang="en-US" sz="2400" dirty="0">
                <a:solidFill>
                  <a:srgbClr val="C00000"/>
                </a:solidFill>
                <a:latin typeface="+mn-ea"/>
                <a:ea typeface="+mn-ea"/>
              </a:rPr>
              <a:t>信号处理：</a:t>
            </a:r>
            <a:r>
              <a:rPr lang="zh-CN" altLang="en-US" sz="2400" dirty="0">
                <a:solidFill>
                  <a:srgbClr val="0000CC"/>
                </a:solidFill>
                <a:latin typeface="+mn-ea"/>
                <a:ea typeface="+mn-ea"/>
              </a:rPr>
              <a:t>包括信号的放大或转换，还涉及振荡、滤波、求和、求差、积分、微分、电压比较等衍生功能。</a:t>
            </a:r>
          </a:p>
        </p:txBody>
      </p:sp>
      <p:sp>
        <p:nvSpPr>
          <p:cNvPr id="36869" name="矩形 6"/>
          <p:cNvSpPr>
            <a:spLocks noChangeArrowheads="1"/>
          </p:cNvSpPr>
          <p:nvPr/>
        </p:nvSpPr>
        <p:spPr bwMode="auto">
          <a:xfrm>
            <a:off x="571501" y="3449241"/>
            <a:ext cx="8143875" cy="830997"/>
          </a:xfrm>
          <a:prstGeom prst="rect">
            <a:avLst/>
          </a:prstGeom>
          <a:noFill/>
          <a:ln w="9525">
            <a:noFill/>
            <a:miter lim="800000"/>
            <a:headEnd/>
            <a:tailEnd/>
          </a:ln>
        </p:spPr>
        <p:txBody>
          <a:bodyPr>
            <a:spAutoFit/>
          </a:bodyPr>
          <a:lstStyle/>
          <a:p>
            <a:pPr>
              <a:defRPr/>
            </a:pPr>
            <a:r>
              <a:rPr lang="zh-CN" altLang="en-US" sz="2400" dirty="0">
                <a:solidFill>
                  <a:srgbClr val="C00000"/>
                </a:solidFill>
                <a:latin typeface="+mn-ea"/>
                <a:ea typeface="+mn-ea"/>
              </a:rPr>
              <a:t>信号源：</a:t>
            </a:r>
            <a:r>
              <a:rPr lang="zh-CN" altLang="en-US" sz="2400" dirty="0">
                <a:solidFill>
                  <a:srgbClr val="0000CC"/>
                </a:solidFill>
                <a:latin typeface="+mn-ea"/>
                <a:ea typeface="+mn-ea"/>
              </a:rPr>
              <a:t>最常用的模拟信号源是利用自激振荡产生正弦、矩形、三角、阶跃等波形，也可以是传感器转换的电信号。</a:t>
            </a:r>
          </a:p>
        </p:txBody>
      </p:sp>
      <p:grpSp>
        <p:nvGrpSpPr>
          <p:cNvPr id="2" name="组合 8"/>
          <p:cNvGrpSpPr>
            <a:grpSpLocks/>
          </p:cNvGrpSpPr>
          <p:nvPr/>
        </p:nvGrpSpPr>
        <p:grpSpPr bwMode="auto">
          <a:xfrm>
            <a:off x="1214438" y="1928813"/>
            <a:ext cx="6858000" cy="1446610"/>
            <a:chOff x="1214414" y="2571744"/>
            <a:chExt cx="6858048" cy="1928826"/>
          </a:xfrm>
        </p:grpSpPr>
        <p:sp>
          <p:nvSpPr>
            <p:cNvPr id="36872" name="矩形 7"/>
            <p:cNvSpPr>
              <a:spLocks noChangeArrowheads="1"/>
            </p:cNvSpPr>
            <p:nvPr/>
          </p:nvSpPr>
          <p:spPr bwMode="auto">
            <a:xfrm>
              <a:off x="1214414" y="2571744"/>
              <a:ext cx="6858048" cy="1928826"/>
            </a:xfrm>
            <a:prstGeom prst="rect">
              <a:avLst/>
            </a:prstGeom>
            <a:solidFill>
              <a:schemeClr val="bg1"/>
            </a:solidFill>
            <a:ln w="9525" algn="ctr">
              <a:solidFill>
                <a:schemeClr val="tx1"/>
              </a:solidFill>
              <a:round/>
              <a:headEnd/>
              <a:tailEnd/>
            </a:ln>
          </p:spPr>
          <p:txBody>
            <a:bodyPr wrap="none"/>
            <a:lstStyle/>
            <a:p>
              <a:pPr algn="ctr"/>
              <a:endParaRPr lang="zh-CN" altLang="en-US"/>
            </a:p>
          </p:txBody>
        </p:sp>
        <p:pic>
          <p:nvPicPr>
            <p:cNvPr id="36873" name="Picture 2" descr="3T1T1"/>
            <p:cNvPicPr>
              <a:picLocks noChangeAspect="1" noChangeArrowheads="1"/>
            </p:cNvPicPr>
            <p:nvPr/>
          </p:nvPicPr>
          <p:blipFill>
            <a:blip r:embed="rId2" cstate="print"/>
            <a:srcRect/>
            <a:stretch>
              <a:fillRect/>
            </a:stretch>
          </p:blipFill>
          <p:spPr bwMode="auto">
            <a:xfrm>
              <a:off x="1500166" y="2714620"/>
              <a:ext cx="6208712" cy="1643063"/>
            </a:xfrm>
            <a:prstGeom prst="rect">
              <a:avLst/>
            </a:prstGeom>
            <a:noFill/>
            <a:ln w="9525">
              <a:noFill/>
              <a:miter lim="800000"/>
              <a:headEnd/>
              <a:tailEnd/>
            </a:ln>
          </p:spPr>
        </p:pic>
      </p:grpSp>
      <p:sp>
        <p:nvSpPr>
          <p:cNvPr id="36871" name="矩形 3"/>
          <p:cNvSpPr>
            <a:spLocks noChangeArrowheads="1"/>
          </p:cNvSpPr>
          <p:nvPr/>
        </p:nvSpPr>
        <p:spPr bwMode="auto">
          <a:xfrm>
            <a:off x="500063" y="1553766"/>
            <a:ext cx="8286750" cy="461665"/>
          </a:xfrm>
          <a:prstGeom prst="rect">
            <a:avLst/>
          </a:prstGeom>
          <a:noFill/>
          <a:ln w="9525">
            <a:noFill/>
            <a:miter lim="800000"/>
            <a:headEnd/>
            <a:tailEnd/>
          </a:ln>
        </p:spPr>
        <p:txBody>
          <a:bodyPr>
            <a:spAutoFit/>
          </a:bodyPr>
          <a:lstStyle/>
          <a:p>
            <a:pPr>
              <a:defRPr/>
            </a:pPr>
            <a:r>
              <a:rPr lang="zh-CN" altLang="en-US" sz="2400" dirty="0">
                <a:solidFill>
                  <a:srgbClr val="C00000"/>
                </a:solidFill>
                <a:latin typeface="+mn-ea"/>
                <a:ea typeface="+mn-ea"/>
              </a:rPr>
              <a:t>基本结构框图：</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wipe(left)">
                                      <p:cBhvr>
                                        <p:cTn id="7" dur="500"/>
                                        <p:tgtEl>
                                          <p:spTgt spid="368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71"/>
                                        </p:tgtEl>
                                        <p:attrNameLst>
                                          <p:attrName>style.visibility</p:attrName>
                                        </p:attrNameLst>
                                      </p:cBhvr>
                                      <p:to>
                                        <p:strVal val="visible"/>
                                      </p:to>
                                    </p:set>
                                    <p:animEffect transition="in" filter="wipe(left)">
                                      <p:cBhvr>
                                        <p:cTn id="12" dur="500"/>
                                        <p:tgtEl>
                                          <p:spTgt spid="3687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868"/>
                                        </p:tgtEl>
                                        <p:attrNameLst>
                                          <p:attrName>style.visibility</p:attrName>
                                        </p:attrNameLst>
                                      </p:cBhvr>
                                      <p:to>
                                        <p:strVal val="visible"/>
                                      </p:to>
                                    </p:set>
                                    <p:animEffect transition="in" filter="wipe(left)">
                                      <p:cBhvr>
                                        <p:cTn id="22" dur="500"/>
                                        <p:tgtEl>
                                          <p:spTgt spid="3686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6869"/>
                                        </p:tgtEl>
                                        <p:attrNameLst>
                                          <p:attrName>style.visibility</p:attrName>
                                        </p:attrNameLst>
                                      </p:cBhvr>
                                      <p:to>
                                        <p:strVal val="visible"/>
                                      </p:to>
                                    </p:set>
                                    <p:animEffect transition="in" filter="wipe(left)">
                                      <p:cBhvr>
                                        <p:cTn id="27"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8" grpId="0"/>
      <p:bldP spid="36869" grpId="0"/>
      <p:bldP spid="3687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1443"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61444"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61445"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61446"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1447" name="Rectangle 2"/>
          <p:cNvSpPr>
            <a:spLocks noChangeArrowheads="1"/>
          </p:cNvSpPr>
          <p:nvPr/>
        </p:nvSpPr>
        <p:spPr bwMode="auto">
          <a:xfrm>
            <a:off x="571501" y="375048"/>
            <a:ext cx="5929313" cy="523220"/>
          </a:xfrm>
          <a:prstGeom prst="rect">
            <a:avLst/>
          </a:prstGeom>
          <a:noFill/>
          <a:ln w="12700" cap="sq">
            <a:noFill/>
            <a:miter lim="800000"/>
            <a:headEnd type="none" w="sm" len="sm"/>
            <a:tailEnd type="none" w="sm" len="sm"/>
          </a:ln>
        </p:spPr>
        <p:txBody>
          <a:bodyPr>
            <a:spAutoFit/>
          </a:bodyPr>
          <a:lstStyle/>
          <a:p>
            <a:r>
              <a:rPr lang="en-US" altLang="zh-CN" sz="2800"/>
              <a:t>3.4.1  </a:t>
            </a:r>
            <a:r>
              <a:rPr lang="zh-CN" altLang="en-US" sz="2800"/>
              <a:t>单限电压比较</a:t>
            </a:r>
          </a:p>
        </p:txBody>
      </p:sp>
      <p:sp>
        <p:nvSpPr>
          <p:cNvPr id="61448"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1449"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1450"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1451"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1452"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1453"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1454"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5" name="矩形 24"/>
          <p:cNvSpPr/>
          <p:nvPr/>
        </p:nvSpPr>
        <p:spPr>
          <a:xfrm>
            <a:off x="357189" y="964406"/>
            <a:ext cx="8429625" cy="1569660"/>
          </a:xfrm>
          <a:prstGeom prst="rect">
            <a:avLst/>
          </a:prstGeom>
        </p:spPr>
        <p:txBody>
          <a:bodyPr>
            <a:spAutoFit/>
          </a:bodyPr>
          <a:lstStyle/>
          <a:p>
            <a:pPr>
              <a:defRPr/>
            </a:pPr>
            <a:r>
              <a:rPr lang="en-US" altLang="zh-CN" sz="2400" dirty="0">
                <a:latin typeface="+mn-ea"/>
                <a:ea typeface="+mn-ea"/>
              </a:rPr>
              <a:t>【</a:t>
            </a:r>
            <a:r>
              <a:rPr lang="zh-CN" altLang="en-US" sz="2400" dirty="0">
                <a:latin typeface="+mn-ea"/>
                <a:ea typeface="+mn-ea"/>
              </a:rPr>
              <a:t>例</a:t>
            </a:r>
            <a:r>
              <a:rPr lang="en-US" sz="2400" dirty="0">
                <a:latin typeface="+mn-ea"/>
                <a:ea typeface="+mn-ea"/>
              </a:rPr>
              <a:t>3-4-1</a:t>
            </a:r>
            <a:r>
              <a:rPr lang="en-US" altLang="zh-CN" sz="2400" dirty="0">
                <a:latin typeface="+mn-ea"/>
                <a:ea typeface="+mn-ea"/>
              </a:rPr>
              <a:t>】 </a:t>
            </a:r>
            <a:r>
              <a:rPr lang="zh-CN" altLang="en-US" sz="2400" dirty="0">
                <a:latin typeface="+mn-ea"/>
                <a:ea typeface="+mn-ea"/>
              </a:rPr>
              <a:t>用于智能小车的循光检测电路如图所示，其核心单元为集成电压比较器</a:t>
            </a:r>
            <a:r>
              <a:rPr lang="en-US" sz="2400" dirty="0">
                <a:latin typeface="+mn-ea"/>
                <a:ea typeface="+mn-ea"/>
              </a:rPr>
              <a:t>LM393</a:t>
            </a:r>
            <a:r>
              <a:rPr lang="zh-CN" altLang="en-US" sz="2400" dirty="0">
                <a:latin typeface="+mn-ea"/>
                <a:ea typeface="+mn-ea"/>
              </a:rPr>
              <a:t>。</a:t>
            </a:r>
            <a:r>
              <a:rPr lang="en-US" sz="2400" i="1" dirty="0">
                <a:latin typeface="+mn-ea"/>
                <a:ea typeface="+mn-ea"/>
              </a:rPr>
              <a:t>X</a:t>
            </a:r>
            <a:r>
              <a:rPr lang="en-US" sz="2400" baseline="-25000" dirty="0">
                <a:latin typeface="+mn-ea"/>
                <a:ea typeface="+mn-ea"/>
              </a:rPr>
              <a:t>1</a:t>
            </a:r>
            <a:r>
              <a:rPr lang="zh-CN" altLang="en-US" sz="2400" dirty="0">
                <a:latin typeface="+mn-ea"/>
                <a:ea typeface="+mn-ea"/>
              </a:rPr>
              <a:t>为光敏电阻，当周围环境光线较为明亮时，</a:t>
            </a:r>
            <a:r>
              <a:rPr lang="en-US" sz="2400" i="1" dirty="0">
                <a:latin typeface="+mn-ea"/>
                <a:ea typeface="+mn-ea"/>
              </a:rPr>
              <a:t>X</a:t>
            </a:r>
            <a:r>
              <a:rPr lang="en-US" sz="2400" baseline="-25000" dirty="0">
                <a:latin typeface="+mn-ea"/>
                <a:ea typeface="+mn-ea"/>
              </a:rPr>
              <a:t>1</a:t>
            </a:r>
            <a:r>
              <a:rPr lang="zh-CN" altLang="en-US" sz="2400" dirty="0">
                <a:latin typeface="+mn-ea"/>
                <a:ea typeface="+mn-ea"/>
              </a:rPr>
              <a:t>的电阻值较低；当</a:t>
            </a:r>
            <a:r>
              <a:rPr lang="en-US" sz="2400" i="1" dirty="0">
                <a:latin typeface="+mn-ea"/>
                <a:ea typeface="+mn-ea"/>
              </a:rPr>
              <a:t>X</a:t>
            </a:r>
            <a:r>
              <a:rPr lang="en-US" sz="2400" baseline="-25000" dirty="0">
                <a:latin typeface="+mn-ea"/>
                <a:ea typeface="+mn-ea"/>
              </a:rPr>
              <a:t>1</a:t>
            </a:r>
            <a:r>
              <a:rPr lang="zh-CN" altLang="en-US" sz="2400" dirty="0">
                <a:latin typeface="+mn-ea"/>
                <a:ea typeface="+mn-ea"/>
              </a:rPr>
              <a:t>的感光面被不透光物体遮挡后，其电阻值迅速升高。</a:t>
            </a:r>
          </a:p>
        </p:txBody>
      </p:sp>
      <p:sp>
        <p:nvSpPr>
          <p:cNvPr id="61456"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1457"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61458"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61459"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1460"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1461"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1462"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1463"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1464"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1465"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1466"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1467"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1468"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pic>
        <p:nvPicPr>
          <p:cNvPr id="61469" name="Picture 2"/>
          <p:cNvPicPr>
            <a:picLocks noChangeAspect="1" noChangeArrowheads="1"/>
          </p:cNvPicPr>
          <p:nvPr/>
        </p:nvPicPr>
        <p:blipFill>
          <a:blip r:embed="rId2" cstate="print"/>
          <a:srcRect/>
          <a:stretch>
            <a:fillRect/>
          </a:stretch>
        </p:blipFill>
        <p:spPr bwMode="auto">
          <a:xfrm>
            <a:off x="4643439" y="2089548"/>
            <a:ext cx="4338637" cy="1821656"/>
          </a:xfrm>
          <a:prstGeom prst="rect">
            <a:avLst/>
          </a:prstGeom>
          <a:noFill/>
          <a:ln w="9525">
            <a:noFill/>
            <a:miter lim="800000"/>
            <a:headEnd/>
            <a:tailEnd/>
          </a:ln>
        </p:spPr>
      </p:pic>
      <p:sp>
        <p:nvSpPr>
          <p:cNvPr id="34" name="矩形 33"/>
          <p:cNvSpPr/>
          <p:nvPr/>
        </p:nvSpPr>
        <p:spPr>
          <a:xfrm>
            <a:off x="285750" y="2196704"/>
            <a:ext cx="4286250" cy="1446550"/>
          </a:xfrm>
          <a:prstGeom prst="rect">
            <a:avLst/>
          </a:prstGeom>
        </p:spPr>
        <p:txBody>
          <a:bodyPr>
            <a:spAutoFit/>
          </a:bodyPr>
          <a:lstStyle/>
          <a:p>
            <a:pPr>
              <a:defRPr/>
            </a:pPr>
            <a:r>
              <a:rPr lang="zh-CN" altLang="en-US" sz="2200" dirty="0">
                <a:latin typeface="+mn-ea"/>
                <a:ea typeface="+mn-ea"/>
              </a:rPr>
              <a:t>（</a:t>
            </a:r>
            <a:r>
              <a:rPr lang="en-US" sz="2200" dirty="0">
                <a:latin typeface="+mn-ea"/>
                <a:ea typeface="+mn-ea"/>
              </a:rPr>
              <a:t>1</a:t>
            </a:r>
            <a:r>
              <a:rPr lang="zh-CN" altLang="en-US" sz="2200" dirty="0">
                <a:latin typeface="+mn-ea"/>
                <a:ea typeface="+mn-ea"/>
              </a:rPr>
              <a:t>）当光亮度较低时，</a:t>
            </a:r>
            <a:r>
              <a:rPr lang="en-US" sz="2200" i="1" dirty="0">
                <a:latin typeface="+mn-ea"/>
                <a:ea typeface="+mn-ea"/>
              </a:rPr>
              <a:t>X</a:t>
            </a:r>
            <a:r>
              <a:rPr lang="en-US" sz="2200" baseline="-25000" dirty="0">
                <a:latin typeface="+mn-ea"/>
                <a:ea typeface="+mn-ea"/>
              </a:rPr>
              <a:t>1</a:t>
            </a:r>
            <a:r>
              <a:rPr lang="zh-CN" altLang="en-US" sz="2200" dirty="0">
                <a:latin typeface="+mn-ea"/>
                <a:ea typeface="+mn-ea"/>
              </a:rPr>
              <a:t>的电阻值较大，比较器</a:t>
            </a:r>
            <a:r>
              <a:rPr lang="en-US" sz="2200" dirty="0">
                <a:latin typeface="+mn-ea"/>
                <a:ea typeface="+mn-ea"/>
              </a:rPr>
              <a:t>3</a:t>
            </a:r>
            <a:r>
              <a:rPr lang="zh-CN" altLang="en-US" sz="2200" dirty="0">
                <a:latin typeface="+mn-ea"/>
                <a:ea typeface="+mn-ea"/>
              </a:rPr>
              <a:t>脚的电压高，超过</a:t>
            </a:r>
            <a:r>
              <a:rPr lang="en-US" sz="2200" dirty="0">
                <a:latin typeface="+mn-ea"/>
                <a:ea typeface="+mn-ea"/>
              </a:rPr>
              <a:t>2</a:t>
            </a:r>
            <a:r>
              <a:rPr lang="zh-CN" altLang="en-US" sz="2200" dirty="0">
                <a:latin typeface="+mn-ea"/>
                <a:ea typeface="+mn-ea"/>
              </a:rPr>
              <a:t>脚，输出端</a:t>
            </a:r>
            <a:r>
              <a:rPr lang="en-US" sz="2200" i="1" dirty="0">
                <a:latin typeface="+mn-ea"/>
                <a:ea typeface="+mn-ea"/>
              </a:rPr>
              <a:t>V</a:t>
            </a:r>
            <a:r>
              <a:rPr lang="en-US" sz="2200" baseline="-25000" dirty="0">
                <a:latin typeface="+mn-ea"/>
                <a:ea typeface="+mn-ea"/>
              </a:rPr>
              <a:t>o</a:t>
            </a:r>
            <a:r>
              <a:rPr lang="zh-CN" altLang="en-US" sz="2200" dirty="0">
                <a:latin typeface="+mn-ea"/>
                <a:ea typeface="+mn-ea"/>
              </a:rPr>
              <a:t>为高电平，</a:t>
            </a:r>
            <a:r>
              <a:rPr lang="en-US" sz="2200" dirty="0">
                <a:latin typeface="+mn-ea"/>
                <a:ea typeface="+mn-ea"/>
              </a:rPr>
              <a:t>LED</a:t>
            </a:r>
            <a:r>
              <a:rPr lang="en-US" sz="2200" baseline="-25000" dirty="0">
                <a:latin typeface="+mn-ea"/>
                <a:ea typeface="+mn-ea"/>
              </a:rPr>
              <a:t>1</a:t>
            </a:r>
            <a:r>
              <a:rPr lang="zh-CN" altLang="en-US" sz="2200" dirty="0">
                <a:latin typeface="+mn-ea"/>
                <a:ea typeface="+mn-ea"/>
              </a:rPr>
              <a:t>熄灭。</a:t>
            </a:r>
          </a:p>
        </p:txBody>
      </p:sp>
      <p:sp>
        <p:nvSpPr>
          <p:cNvPr id="35" name="矩形 34"/>
          <p:cNvSpPr/>
          <p:nvPr/>
        </p:nvSpPr>
        <p:spPr>
          <a:xfrm>
            <a:off x="285750" y="3321844"/>
            <a:ext cx="4357688" cy="1446550"/>
          </a:xfrm>
          <a:prstGeom prst="rect">
            <a:avLst/>
          </a:prstGeom>
        </p:spPr>
        <p:txBody>
          <a:bodyPr>
            <a:spAutoFit/>
          </a:bodyPr>
          <a:lstStyle/>
          <a:p>
            <a:pPr>
              <a:defRPr/>
            </a:pPr>
            <a:r>
              <a:rPr lang="zh-CN" altLang="en-US" sz="2200" dirty="0">
                <a:latin typeface="+mn-ea"/>
                <a:ea typeface="+mn-ea"/>
              </a:rPr>
              <a:t>（</a:t>
            </a:r>
            <a:r>
              <a:rPr lang="en-US" altLang="en-US" sz="2200" dirty="0">
                <a:latin typeface="+mn-ea"/>
                <a:ea typeface="+mn-ea"/>
              </a:rPr>
              <a:t>2</a:t>
            </a:r>
            <a:r>
              <a:rPr lang="zh-CN" altLang="en-US" sz="2200" dirty="0">
                <a:latin typeface="+mn-ea"/>
                <a:ea typeface="+mn-ea"/>
              </a:rPr>
              <a:t>）当光亮度增强后，</a:t>
            </a:r>
            <a:r>
              <a:rPr lang="en-US" altLang="en-US" sz="2200" dirty="0">
                <a:latin typeface="+mn-ea"/>
                <a:ea typeface="+mn-ea"/>
              </a:rPr>
              <a:t>X1</a:t>
            </a:r>
            <a:r>
              <a:rPr lang="zh-CN" altLang="en-US" sz="2200" dirty="0">
                <a:latin typeface="+mn-ea"/>
                <a:ea typeface="+mn-ea"/>
              </a:rPr>
              <a:t>的阻值降低，</a:t>
            </a:r>
            <a:r>
              <a:rPr lang="en-US" altLang="en-US" sz="2200" dirty="0">
                <a:latin typeface="+mn-ea"/>
                <a:ea typeface="+mn-ea"/>
              </a:rPr>
              <a:t>3</a:t>
            </a:r>
            <a:r>
              <a:rPr lang="zh-CN" altLang="en-US" sz="2200" dirty="0">
                <a:latin typeface="+mn-ea"/>
                <a:ea typeface="+mn-ea"/>
              </a:rPr>
              <a:t>脚电压低于</a:t>
            </a:r>
            <a:r>
              <a:rPr lang="en-US" altLang="en-US" sz="2200" dirty="0">
                <a:latin typeface="+mn-ea"/>
                <a:ea typeface="+mn-ea"/>
              </a:rPr>
              <a:t>2</a:t>
            </a:r>
            <a:r>
              <a:rPr lang="zh-CN" altLang="en-US" sz="2200" dirty="0">
                <a:latin typeface="+mn-ea"/>
                <a:ea typeface="+mn-ea"/>
              </a:rPr>
              <a:t>脚电压后，</a:t>
            </a:r>
            <a:r>
              <a:rPr lang="en-US" altLang="en-US" sz="2200" dirty="0">
                <a:latin typeface="+mn-ea"/>
                <a:ea typeface="+mn-ea"/>
              </a:rPr>
              <a:t>Vo</a:t>
            </a:r>
            <a:r>
              <a:rPr lang="zh-CN" altLang="en-US" sz="2200" dirty="0">
                <a:latin typeface="+mn-ea"/>
                <a:ea typeface="+mn-ea"/>
              </a:rPr>
              <a:t>跳变至低电平并点亮</a:t>
            </a:r>
            <a:r>
              <a:rPr lang="en-US" altLang="en-US" sz="2200" dirty="0">
                <a:latin typeface="+mn-ea"/>
                <a:ea typeface="+mn-ea"/>
              </a:rPr>
              <a:t>LED1</a:t>
            </a:r>
            <a:r>
              <a:rPr lang="zh-CN" altLang="en-US" sz="2200" dirty="0">
                <a:latin typeface="+mn-ea"/>
                <a:ea typeface="+mn-ea"/>
              </a:rPr>
              <a:t>，提示环境光亮度已经发生改变。</a:t>
            </a:r>
          </a:p>
        </p:txBody>
      </p:sp>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2467"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62468"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62469"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62470"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2471" name="Rectangle 2"/>
          <p:cNvSpPr>
            <a:spLocks noChangeArrowheads="1"/>
          </p:cNvSpPr>
          <p:nvPr/>
        </p:nvSpPr>
        <p:spPr bwMode="auto">
          <a:xfrm>
            <a:off x="571501" y="375048"/>
            <a:ext cx="5929313" cy="523220"/>
          </a:xfrm>
          <a:prstGeom prst="rect">
            <a:avLst/>
          </a:prstGeom>
          <a:noFill/>
          <a:ln w="12700" cap="sq">
            <a:noFill/>
            <a:miter lim="800000"/>
            <a:headEnd type="none" w="sm" len="sm"/>
            <a:tailEnd type="none" w="sm" len="sm"/>
          </a:ln>
        </p:spPr>
        <p:txBody>
          <a:bodyPr>
            <a:spAutoFit/>
          </a:bodyPr>
          <a:lstStyle/>
          <a:p>
            <a:r>
              <a:rPr lang="en-US" altLang="zh-CN" sz="2800"/>
              <a:t>3.4.2  </a:t>
            </a:r>
            <a:r>
              <a:rPr lang="zh-CN" altLang="en-US" sz="2800"/>
              <a:t>迟滞电压比较</a:t>
            </a:r>
          </a:p>
        </p:txBody>
      </p:sp>
      <p:sp>
        <p:nvSpPr>
          <p:cNvPr id="62472"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2473"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2474"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2475"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2476"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2477"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2478"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2479"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2480"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62481"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62482"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2483"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2484"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2485"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2486"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2487"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2488"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2489"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2490"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2491"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37" name="Rectangle 18"/>
          <p:cNvSpPr>
            <a:spLocks noChangeArrowheads="1"/>
          </p:cNvSpPr>
          <p:nvPr/>
        </p:nvSpPr>
        <p:spPr bwMode="auto">
          <a:xfrm>
            <a:off x="642938" y="1393031"/>
            <a:ext cx="3643312" cy="369332"/>
          </a:xfrm>
          <a:prstGeom prst="rect">
            <a:avLst/>
          </a:prstGeom>
          <a:noFill/>
          <a:ln w="9525">
            <a:noFill/>
            <a:miter lim="800000"/>
            <a:headEnd/>
            <a:tailEnd/>
          </a:ln>
        </p:spPr>
        <p:txBody>
          <a:bodyPr lIns="0" tIns="0" rIns="0" bIns="0">
            <a:spAutoFit/>
          </a:bodyPr>
          <a:lstStyle/>
          <a:p>
            <a:pPr>
              <a:spcBef>
                <a:spcPct val="20000"/>
              </a:spcBef>
              <a:buClr>
                <a:schemeClr val="accent2"/>
              </a:buClr>
              <a:buFont typeface="Wingdings" pitchFamily="2" charset="2"/>
              <a:buNone/>
            </a:pPr>
            <a:r>
              <a:rPr lang="zh-CN" altLang="en-US" sz="2400">
                <a:ea typeface="楷体_GB2312" pitchFamily="49" charset="-122"/>
              </a:rPr>
              <a:t>（</a:t>
            </a:r>
            <a:r>
              <a:rPr lang="en-US" altLang="zh-CN" sz="2400">
                <a:ea typeface="楷体_GB2312" pitchFamily="49" charset="-122"/>
              </a:rPr>
              <a:t>1</a:t>
            </a:r>
            <a:r>
              <a:rPr lang="zh-CN" altLang="en-US" sz="2400">
                <a:ea typeface="楷体_GB2312" pitchFamily="49" charset="-122"/>
              </a:rPr>
              <a:t>）电路结构</a:t>
            </a:r>
          </a:p>
        </p:txBody>
      </p:sp>
      <p:sp>
        <p:nvSpPr>
          <p:cNvPr id="40" name="Rectangle 18"/>
          <p:cNvSpPr>
            <a:spLocks noChangeArrowheads="1"/>
          </p:cNvSpPr>
          <p:nvPr/>
        </p:nvSpPr>
        <p:spPr bwMode="auto">
          <a:xfrm>
            <a:off x="642939" y="3031332"/>
            <a:ext cx="4429125" cy="1458861"/>
          </a:xfrm>
          <a:prstGeom prst="rect">
            <a:avLst/>
          </a:prstGeom>
          <a:noFill/>
          <a:ln w="9525">
            <a:noFill/>
            <a:miter lim="800000"/>
            <a:headEnd/>
            <a:tailEnd/>
          </a:ln>
        </p:spPr>
        <p:txBody>
          <a:bodyPr lIns="0" tIns="0" rIns="0" bIns="0">
            <a:spAutoFit/>
          </a:bodyPr>
          <a:lstStyle/>
          <a:p>
            <a:pPr>
              <a:spcBef>
                <a:spcPct val="20000"/>
              </a:spcBef>
              <a:buClr>
                <a:schemeClr val="accent2"/>
              </a:buClr>
              <a:buFont typeface="Wingdings" pitchFamily="2" charset="2"/>
              <a:buChar char="o"/>
            </a:pPr>
            <a:r>
              <a:rPr lang="en-US" altLang="zh-CN" sz="2200">
                <a:ea typeface="楷体_GB2312" pitchFamily="49" charset="-122"/>
                <a:sym typeface="Wingdings" pitchFamily="2" charset="2"/>
              </a:rPr>
              <a:t></a:t>
            </a:r>
            <a:r>
              <a:rPr lang="en-US" altLang="zh-CN" sz="2200" baseline="-25000">
                <a:ea typeface="楷体_GB2312" pitchFamily="49" charset="-122"/>
              </a:rPr>
              <a:t>  </a:t>
            </a:r>
            <a:r>
              <a:rPr lang="zh-CN" altLang="en-US" sz="2200">
                <a:ea typeface="楷体_GB2312" pitchFamily="49" charset="-122"/>
              </a:rPr>
              <a:t>当输入电压</a:t>
            </a:r>
            <a:r>
              <a:rPr lang="en-US" altLang="zh-CN" sz="2200" i="1">
                <a:ea typeface="楷体_GB2312" pitchFamily="49" charset="-122"/>
              </a:rPr>
              <a:t>V</a:t>
            </a:r>
            <a:r>
              <a:rPr lang="en-US" altLang="zh-CN" sz="2200" baseline="-25000">
                <a:ea typeface="楷体_GB2312" pitchFamily="49" charset="-122"/>
              </a:rPr>
              <a:t>I</a:t>
            </a:r>
            <a:r>
              <a:rPr lang="zh-CN" altLang="en-US" sz="2200">
                <a:ea typeface="楷体_GB2312" pitchFamily="49" charset="-122"/>
              </a:rPr>
              <a:t>从低电压向高电压变化时，上限阈值电平</a:t>
            </a:r>
            <a:r>
              <a:rPr lang="en-US" altLang="zh-CN" sz="2200">
                <a:ea typeface="楷体_GB2312" pitchFamily="49" charset="-122"/>
              </a:rPr>
              <a:t>VT+</a:t>
            </a:r>
            <a:r>
              <a:rPr lang="zh-CN" altLang="en-US" sz="2200">
                <a:ea typeface="楷体_GB2312" pitchFamily="49" charset="-122"/>
              </a:rPr>
              <a:t>为比较器的参考电压；</a:t>
            </a:r>
          </a:p>
          <a:p>
            <a:pPr>
              <a:spcBef>
                <a:spcPct val="20000"/>
              </a:spcBef>
              <a:buClr>
                <a:schemeClr val="accent2"/>
              </a:buClr>
              <a:buFont typeface="Wingdings" pitchFamily="2" charset="2"/>
              <a:buNone/>
            </a:pPr>
            <a:endParaRPr lang="zh-CN" altLang="en-US" sz="2400">
              <a:ea typeface="楷体_GB2312" pitchFamily="49" charset="-122"/>
            </a:endParaRPr>
          </a:p>
        </p:txBody>
      </p:sp>
      <p:sp>
        <p:nvSpPr>
          <p:cNvPr id="62494" name="矩形 32"/>
          <p:cNvSpPr>
            <a:spLocks noChangeArrowheads="1"/>
          </p:cNvSpPr>
          <p:nvPr/>
        </p:nvSpPr>
        <p:spPr bwMode="auto">
          <a:xfrm>
            <a:off x="500064" y="964407"/>
            <a:ext cx="3419526" cy="461665"/>
          </a:xfrm>
          <a:prstGeom prst="rect">
            <a:avLst/>
          </a:prstGeom>
          <a:noFill/>
          <a:ln w="9525">
            <a:noFill/>
            <a:miter lim="800000"/>
            <a:headEnd/>
            <a:tailEnd/>
          </a:ln>
        </p:spPr>
        <p:txBody>
          <a:bodyPr wrap="none">
            <a:spAutoFit/>
          </a:bodyPr>
          <a:lstStyle/>
          <a:p>
            <a:r>
              <a:rPr lang="en-US" altLang="zh-CN" sz="2400"/>
              <a:t>1</a:t>
            </a:r>
            <a:r>
              <a:rPr lang="zh-CN" altLang="en-US" sz="2400"/>
              <a:t>．同相输入的迟滞比较</a:t>
            </a:r>
          </a:p>
        </p:txBody>
      </p:sp>
      <p:pic>
        <p:nvPicPr>
          <p:cNvPr id="62495" name="Picture 2"/>
          <p:cNvPicPr>
            <a:picLocks noChangeAspect="1" noChangeArrowheads="1"/>
          </p:cNvPicPr>
          <p:nvPr/>
        </p:nvPicPr>
        <p:blipFill>
          <a:blip r:embed="rId2" cstate="print"/>
          <a:srcRect/>
          <a:stretch>
            <a:fillRect/>
          </a:stretch>
        </p:blipFill>
        <p:spPr bwMode="auto">
          <a:xfrm>
            <a:off x="4857750" y="857250"/>
            <a:ext cx="3214688" cy="1875235"/>
          </a:xfrm>
          <a:prstGeom prst="rect">
            <a:avLst/>
          </a:prstGeom>
          <a:noFill/>
          <a:ln w="9525">
            <a:noFill/>
            <a:miter lim="800000"/>
            <a:headEnd/>
            <a:tailEnd/>
          </a:ln>
        </p:spPr>
      </p:pic>
      <p:grpSp>
        <p:nvGrpSpPr>
          <p:cNvPr id="62496" name="组合 89"/>
          <p:cNvGrpSpPr>
            <a:grpSpLocks/>
          </p:cNvGrpSpPr>
          <p:nvPr/>
        </p:nvGrpSpPr>
        <p:grpSpPr bwMode="auto">
          <a:xfrm>
            <a:off x="5072064" y="2786063"/>
            <a:ext cx="3286125" cy="1982391"/>
            <a:chOff x="5072066" y="3786190"/>
            <a:chExt cx="3286148" cy="2643206"/>
          </a:xfrm>
        </p:grpSpPr>
        <p:sp>
          <p:nvSpPr>
            <p:cNvPr id="62500" name="圆角矩形 88"/>
            <p:cNvSpPr>
              <a:spLocks noChangeArrowheads="1"/>
            </p:cNvSpPr>
            <p:nvPr/>
          </p:nvSpPr>
          <p:spPr bwMode="auto">
            <a:xfrm>
              <a:off x="5214942" y="3786190"/>
              <a:ext cx="3143272" cy="2643206"/>
            </a:xfrm>
            <a:prstGeom prst="roundRect">
              <a:avLst>
                <a:gd name="adj" fmla="val 16667"/>
              </a:avLst>
            </a:prstGeom>
            <a:solidFill>
              <a:srgbClr val="FFFF66"/>
            </a:solidFill>
            <a:ln w="9525" algn="ctr">
              <a:solidFill>
                <a:schemeClr val="tx1"/>
              </a:solidFill>
              <a:round/>
              <a:headEnd/>
              <a:tailEnd/>
            </a:ln>
          </p:spPr>
          <p:txBody>
            <a:bodyPr wrap="none"/>
            <a:lstStyle/>
            <a:p>
              <a:pPr algn="ctr"/>
              <a:endParaRPr lang="zh-CN" altLang="en-US"/>
            </a:p>
          </p:txBody>
        </p:sp>
        <p:grpSp>
          <p:nvGrpSpPr>
            <p:cNvPr id="62501" name="Group 11"/>
            <p:cNvGrpSpPr>
              <a:grpSpLocks/>
            </p:cNvGrpSpPr>
            <p:nvPr/>
          </p:nvGrpSpPr>
          <p:grpSpPr bwMode="auto">
            <a:xfrm>
              <a:off x="5072066" y="4000504"/>
              <a:ext cx="3092450" cy="2374900"/>
              <a:chOff x="0" y="0"/>
              <a:chExt cx="1948" cy="1496"/>
            </a:xfrm>
          </p:grpSpPr>
          <p:sp>
            <p:nvSpPr>
              <p:cNvPr id="62502" name="AutoShape 12"/>
              <p:cNvSpPr>
                <a:spLocks noChangeAspect="1" noChangeArrowheads="1" noTextEdit="1"/>
              </p:cNvSpPr>
              <p:nvPr/>
            </p:nvSpPr>
            <p:spPr bwMode="auto">
              <a:xfrm>
                <a:off x="0" y="0"/>
                <a:ext cx="1948" cy="1431"/>
              </a:xfrm>
              <a:prstGeom prst="rect">
                <a:avLst/>
              </a:prstGeom>
              <a:noFill/>
              <a:ln w="9525">
                <a:noFill/>
                <a:miter lim="800000"/>
                <a:headEnd/>
                <a:tailEnd/>
              </a:ln>
            </p:spPr>
            <p:txBody>
              <a:bodyPr/>
              <a:lstStyle/>
              <a:p>
                <a:endParaRPr lang="zh-CN" altLang="en-US"/>
              </a:p>
            </p:txBody>
          </p:sp>
          <p:sp>
            <p:nvSpPr>
              <p:cNvPr id="62503" name="Rectangle 13"/>
              <p:cNvSpPr>
                <a:spLocks noChangeArrowheads="1"/>
              </p:cNvSpPr>
              <p:nvPr/>
            </p:nvSpPr>
            <p:spPr bwMode="auto">
              <a:xfrm>
                <a:off x="32" y="31"/>
                <a:ext cx="42" cy="271"/>
              </a:xfrm>
              <a:prstGeom prst="rect">
                <a:avLst/>
              </a:prstGeom>
              <a:noFill/>
              <a:ln w="9525">
                <a:noFill/>
                <a:miter lim="800000"/>
                <a:headEnd/>
                <a:tailEnd/>
              </a:ln>
            </p:spPr>
            <p:txBody>
              <a:bodyPr wrap="none" lIns="0" tIns="0" rIns="0" bIns="0">
                <a:spAutoFit/>
              </a:bodyPr>
              <a:lstStyle/>
              <a:p>
                <a:r>
                  <a:rPr lang="zh-CN" altLang="zh-CN" sz="2100">
                    <a:solidFill>
                      <a:srgbClr val="000000"/>
                    </a:solidFill>
                    <a:latin typeface="Times New Roman" pitchFamily="18" charset="0"/>
                  </a:rPr>
                  <a:t> </a:t>
                </a:r>
                <a:endParaRPr lang="zh-CN" altLang="zh-CN"/>
              </a:p>
            </p:txBody>
          </p:sp>
          <p:sp>
            <p:nvSpPr>
              <p:cNvPr id="62504" name="未知"/>
              <p:cNvSpPr>
                <a:spLocks/>
              </p:cNvSpPr>
              <p:nvPr/>
            </p:nvSpPr>
            <p:spPr bwMode="auto">
              <a:xfrm>
                <a:off x="442" y="58"/>
                <a:ext cx="34" cy="127"/>
              </a:xfrm>
              <a:custGeom>
                <a:avLst/>
                <a:gdLst>
                  <a:gd name="T0" fmla="*/ 19 w 34"/>
                  <a:gd name="T1" fmla="*/ 0 h 127"/>
                  <a:gd name="T2" fmla="*/ 0 w 34"/>
                  <a:gd name="T3" fmla="*/ 127 h 127"/>
                  <a:gd name="T4" fmla="*/ 34 w 34"/>
                  <a:gd name="T5" fmla="*/ 127 h 127"/>
                  <a:gd name="T6" fmla="*/ 19 w 34"/>
                  <a:gd name="T7" fmla="*/ 0 h 127"/>
                  <a:gd name="T8" fmla="*/ 0 60000 65536"/>
                  <a:gd name="T9" fmla="*/ 0 60000 65536"/>
                  <a:gd name="T10" fmla="*/ 0 60000 65536"/>
                  <a:gd name="T11" fmla="*/ 0 60000 65536"/>
                  <a:gd name="T12" fmla="*/ 0 w 34"/>
                  <a:gd name="T13" fmla="*/ 0 h 127"/>
                  <a:gd name="T14" fmla="*/ 34 w 34"/>
                  <a:gd name="T15" fmla="*/ 127 h 127"/>
                </a:gdLst>
                <a:ahLst/>
                <a:cxnLst>
                  <a:cxn ang="T8">
                    <a:pos x="T0" y="T1"/>
                  </a:cxn>
                  <a:cxn ang="T9">
                    <a:pos x="T2" y="T3"/>
                  </a:cxn>
                  <a:cxn ang="T10">
                    <a:pos x="T4" y="T5"/>
                  </a:cxn>
                  <a:cxn ang="T11">
                    <a:pos x="T6" y="T7"/>
                  </a:cxn>
                </a:cxnLst>
                <a:rect l="T12" t="T13" r="T14" b="T15"/>
                <a:pathLst>
                  <a:path w="34" h="127">
                    <a:moveTo>
                      <a:pt x="19" y="0"/>
                    </a:moveTo>
                    <a:lnTo>
                      <a:pt x="0" y="127"/>
                    </a:lnTo>
                    <a:lnTo>
                      <a:pt x="34" y="127"/>
                    </a:lnTo>
                    <a:lnTo>
                      <a:pt x="19" y="0"/>
                    </a:lnTo>
                    <a:close/>
                  </a:path>
                </a:pathLst>
              </a:custGeom>
              <a:solidFill>
                <a:srgbClr val="000000"/>
              </a:solidFill>
              <a:ln w="9525">
                <a:noFill/>
                <a:round/>
                <a:headEnd/>
                <a:tailEnd/>
              </a:ln>
            </p:spPr>
            <p:txBody>
              <a:bodyPr/>
              <a:lstStyle/>
              <a:p>
                <a:endParaRPr lang="zh-CN" altLang="en-US"/>
              </a:p>
            </p:txBody>
          </p:sp>
          <p:sp>
            <p:nvSpPr>
              <p:cNvPr id="62505" name="未知"/>
              <p:cNvSpPr>
                <a:spLocks/>
              </p:cNvSpPr>
              <p:nvPr/>
            </p:nvSpPr>
            <p:spPr bwMode="auto">
              <a:xfrm>
                <a:off x="442" y="58"/>
                <a:ext cx="34" cy="127"/>
              </a:xfrm>
              <a:custGeom>
                <a:avLst/>
                <a:gdLst>
                  <a:gd name="T0" fmla="*/ 19 w 34"/>
                  <a:gd name="T1" fmla="*/ 0 h 127"/>
                  <a:gd name="T2" fmla="*/ 0 w 34"/>
                  <a:gd name="T3" fmla="*/ 127 h 127"/>
                  <a:gd name="T4" fmla="*/ 34 w 34"/>
                  <a:gd name="T5" fmla="*/ 127 h 127"/>
                  <a:gd name="T6" fmla="*/ 19 w 34"/>
                  <a:gd name="T7" fmla="*/ 0 h 127"/>
                  <a:gd name="T8" fmla="*/ 0 60000 65536"/>
                  <a:gd name="T9" fmla="*/ 0 60000 65536"/>
                  <a:gd name="T10" fmla="*/ 0 60000 65536"/>
                  <a:gd name="T11" fmla="*/ 0 60000 65536"/>
                  <a:gd name="T12" fmla="*/ 0 w 34"/>
                  <a:gd name="T13" fmla="*/ 0 h 127"/>
                  <a:gd name="T14" fmla="*/ 34 w 34"/>
                  <a:gd name="T15" fmla="*/ 127 h 127"/>
                </a:gdLst>
                <a:ahLst/>
                <a:cxnLst>
                  <a:cxn ang="T8">
                    <a:pos x="T0" y="T1"/>
                  </a:cxn>
                  <a:cxn ang="T9">
                    <a:pos x="T2" y="T3"/>
                  </a:cxn>
                  <a:cxn ang="T10">
                    <a:pos x="T4" y="T5"/>
                  </a:cxn>
                  <a:cxn ang="T11">
                    <a:pos x="T6" y="T7"/>
                  </a:cxn>
                </a:cxnLst>
                <a:rect l="T12" t="T13" r="T14" b="T15"/>
                <a:pathLst>
                  <a:path w="34" h="127">
                    <a:moveTo>
                      <a:pt x="19" y="0"/>
                    </a:moveTo>
                    <a:lnTo>
                      <a:pt x="0" y="127"/>
                    </a:lnTo>
                    <a:lnTo>
                      <a:pt x="34" y="127"/>
                    </a:lnTo>
                    <a:lnTo>
                      <a:pt x="19" y="0"/>
                    </a:lnTo>
                    <a:close/>
                  </a:path>
                </a:pathLst>
              </a:custGeom>
              <a:noFill/>
              <a:ln w="6350">
                <a:solidFill>
                  <a:srgbClr val="000000"/>
                </a:solidFill>
                <a:round/>
                <a:headEnd/>
                <a:tailEnd/>
              </a:ln>
            </p:spPr>
            <p:txBody>
              <a:bodyPr/>
              <a:lstStyle/>
              <a:p>
                <a:endParaRPr lang="zh-CN" altLang="en-US"/>
              </a:p>
            </p:txBody>
          </p:sp>
          <p:sp>
            <p:nvSpPr>
              <p:cNvPr id="62506" name="Line 16"/>
              <p:cNvSpPr>
                <a:spLocks noChangeShapeType="1"/>
              </p:cNvSpPr>
              <p:nvPr/>
            </p:nvSpPr>
            <p:spPr bwMode="auto">
              <a:xfrm>
                <a:off x="461" y="123"/>
                <a:ext cx="1" cy="1089"/>
              </a:xfrm>
              <a:prstGeom prst="line">
                <a:avLst/>
              </a:prstGeom>
              <a:noFill/>
              <a:ln w="19050">
                <a:solidFill>
                  <a:srgbClr val="000000"/>
                </a:solidFill>
                <a:round/>
                <a:headEnd/>
                <a:tailEnd/>
              </a:ln>
            </p:spPr>
            <p:txBody>
              <a:bodyPr/>
              <a:lstStyle/>
              <a:p>
                <a:endParaRPr lang="zh-CN" altLang="en-US"/>
              </a:p>
            </p:txBody>
          </p:sp>
          <p:sp>
            <p:nvSpPr>
              <p:cNvPr id="62507" name="未知"/>
              <p:cNvSpPr>
                <a:spLocks/>
              </p:cNvSpPr>
              <p:nvPr/>
            </p:nvSpPr>
            <p:spPr bwMode="auto">
              <a:xfrm>
                <a:off x="1629" y="1189"/>
                <a:ext cx="127" cy="38"/>
              </a:xfrm>
              <a:custGeom>
                <a:avLst/>
                <a:gdLst>
                  <a:gd name="T0" fmla="*/ 127 w 127"/>
                  <a:gd name="T1" fmla="*/ 19 h 38"/>
                  <a:gd name="T2" fmla="*/ 0 w 127"/>
                  <a:gd name="T3" fmla="*/ 0 h 38"/>
                  <a:gd name="T4" fmla="*/ 0 w 127"/>
                  <a:gd name="T5" fmla="*/ 38 h 38"/>
                  <a:gd name="T6" fmla="*/ 127 w 127"/>
                  <a:gd name="T7" fmla="*/ 19 h 38"/>
                  <a:gd name="T8" fmla="*/ 0 60000 65536"/>
                  <a:gd name="T9" fmla="*/ 0 60000 65536"/>
                  <a:gd name="T10" fmla="*/ 0 60000 65536"/>
                  <a:gd name="T11" fmla="*/ 0 60000 65536"/>
                  <a:gd name="T12" fmla="*/ 0 w 127"/>
                  <a:gd name="T13" fmla="*/ 0 h 38"/>
                  <a:gd name="T14" fmla="*/ 127 w 127"/>
                  <a:gd name="T15" fmla="*/ 38 h 38"/>
                </a:gdLst>
                <a:ahLst/>
                <a:cxnLst>
                  <a:cxn ang="T8">
                    <a:pos x="T0" y="T1"/>
                  </a:cxn>
                  <a:cxn ang="T9">
                    <a:pos x="T2" y="T3"/>
                  </a:cxn>
                  <a:cxn ang="T10">
                    <a:pos x="T4" y="T5"/>
                  </a:cxn>
                  <a:cxn ang="T11">
                    <a:pos x="T6" y="T7"/>
                  </a:cxn>
                </a:cxnLst>
                <a:rect l="T12" t="T13" r="T14" b="T15"/>
                <a:pathLst>
                  <a:path w="127" h="38">
                    <a:moveTo>
                      <a:pt x="127" y="19"/>
                    </a:moveTo>
                    <a:lnTo>
                      <a:pt x="0" y="0"/>
                    </a:lnTo>
                    <a:lnTo>
                      <a:pt x="0" y="38"/>
                    </a:lnTo>
                    <a:lnTo>
                      <a:pt x="127" y="19"/>
                    </a:lnTo>
                    <a:close/>
                  </a:path>
                </a:pathLst>
              </a:custGeom>
              <a:solidFill>
                <a:srgbClr val="000000"/>
              </a:solidFill>
              <a:ln w="9525">
                <a:noFill/>
                <a:round/>
                <a:headEnd/>
                <a:tailEnd/>
              </a:ln>
            </p:spPr>
            <p:txBody>
              <a:bodyPr/>
              <a:lstStyle/>
              <a:p>
                <a:endParaRPr lang="zh-CN" altLang="en-US"/>
              </a:p>
            </p:txBody>
          </p:sp>
          <p:sp>
            <p:nvSpPr>
              <p:cNvPr id="62508" name="未知"/>
              <p:cNvSpPr>
                <a:spLocks/>
              </p:cNvSpPr>
              <p:nvPr/>
            </p:nvSpPr>
            <p:spPr bwMode="auto">
              <a:xfrm>
                <a:off x="1629" y="1189"/>
                <a:ext cx="127" cy="38"/>
              </a:xfrm>
              <a:custGeom>
                <a:avLst/>
                <a:gdLst>
                  <a:gd name="T0" fmla="*/ 127 w 127"/>
                  <a:gd name="T1" fmla="*/ 19 h 38"/>
                  <a:gd name="T2" fmla="*/ 0 w 127"/>
                  <a:gd name="T3" fmla="*/ 0 h 38"/>
                  <a:gd name="T4" fmla="*/ 0 w 127"/>
                  <a:gd name="T5" fmla="*/ 38 h 38"/>
                  <a:gd name="T6" fmla="*/ 127 w 127"/>
                  <a:gd name="T7" fmla="*/ 19 h 38"/>
                  <a:gd name="T8" fmla="*/ 0 60000 65536"/>
                  <a:gd name="T9" fmla="*/ 0 60000 65536"/>
                  <a:gd name="T10" fmla="*/ 0 60000 65536"/>
                  <a:gd name="T11" fmla="*/ 0 60000 65536"/>
                  <a:gd name="T12" fmla="*/ 0 w 127"/>
                  <a:gd name="T13" fmla="*/ 0 h 38"/>
                  <a:gd name="T14" fmla="*/ 127 w 127"/>
                  <a:gd name="T15" fmla="*/ 38 h 38"/>
                </a:gdLst>
                <a:ahLst/>
                <a:cxnLst>
                  <a:cxn ang="T8">
                    <a:pos x="T0" y="T1"/>
                  </a:cxn>
                  <a:cxn ang="T9">
                    <a:pos x="T2" y="T3"/>
                  </a:cxn>
                  <a:cxn ang="T10">
                    <a:pos x="T4" y="T5"/>
                  </a:cxn>
                  <a:cxn ang="T11">
                    <a:pos x="T6" y="T7"/>
                  </a:cxn>
                </a:cxnLst>
                <a:rect l="T12" t="T13" r="T14" b="T15"/>
                <a:pathLst>
                  <a:path w="127" h="38">
                    <a:moveTo>
                      <a:pt x="127" y="19"/>
                    </a:moveTo>
                    <a:lnTo>
                      <a:pt x="0" y="0"/>
                    </a:lnTo>
                    <a:lnTo>
                      <a:pt x="0" y="38"/>
                    </a:lnTo>
                    <a:lnTo>
                      <a:pt x="127" y="19"/>
                    </a:lnTo>
                    <a:close/>
                  </a:path>
                </a:pathLst>
              </a:custGeom>
              <a:noFill/>
              <a:ln w="6350">
                <a:solidFill>
                  <a:srgbClr val="000000"/>
                </a:solidFill>
                <a:round/>
                <a:headEnd/>
                <a:tailEnd/>
              </a:ln>
            </p:spPr>
            <p:txBody>
              <a:bodyPr/>
              <a:lstStyle/>
              <a:p>
                <a:endParaRPr lang="zh-CN" altLang="en-US"/>
              </a:p>
            </p:txBody>
          </p:sp>
          <p:sp>
            <p:nvSpPr>
              <p:cNvPr id="62509" name="Line 19"/>
              <p:cNvSpPr>
                <a:spLocks noChangeShapeType="1"/>
              </p:cNvSpPr>
              <p:nvPr/>
            </p:nvSpPr>
            <p:spPr bwMode="auto">
              <a:xfrm>
                <a:off x="1272" y="1158"/>
                <a:ext cx="1" cy="54"/>
              </a:xfrm>
              <a:prstGeom prst="line">
                <a:avLst/>
              </a:prstGeom>
              <a:noFill/>
              <a:ln w="19050">
                <a:solidFill>
                  <a:srgbClr val="000000"/>
                </a:solidFill>
                <a:round/>
                <a:headEnd/>
                <a:tailEnd/>
              </a:ln>
            </p:spPr>
            <p:txBody>
              <a:bodyPr/>
              <a:lstStyle/>
              <a:p>
                <a:endParaRPr lang="zh-CN" altLang="en-US"/>
              </a:p>
            </p:txBody>
          </p:sp>
          <p:sp>
            <p:nvSpPr>
              <p:cNvPr id="62510" name="Line 20"/>
              <p:cNvSpPr>
                <a:spLocks noChangeShapeType="1"/>
              </p:cNvSpPr>
              <p:nvPr/>
            </p:nvSpPr>
            <p:spPr bwMode="auto">
              <a:xfrm>
                <a:off x="461" y="1212"/>
                <a:ext cx="1214" cy="1"/>
              </a:xfrm>
              <a:prstGeom prst="line">
                <a:avLst/>
              </a:prstGeom>
              <a:noFill/>
              <a:ln w="19050">
                <a:solidFill>
                  <a:srgbClr val="000000"/>
                </a:solidFill>
                <a:round/>
                <a:headEnd/>
                <a:tailEnd/>
              </a:ln>
            </p:spPr>
            <p:txBody>
              <a:bodyPr/>
              <a:lstStyle/>
              <a:p>
                <a:endParaRPr lang="zh-CN" altLang="en-US"/>
              </a:p>
            </p:txBody>
          </p:sp>
          <p:sp>
            <p:nvSpPr>
              <p:cNvPr id="62511" name="未知"/>
              <p:cNvSpPr>
                <a:spLocks/>
              </p:cNvSpPr>
              <p:nvPr/>
            </p:nvSpPr>
            <p:spPr bwMode="auto">
              <a:xfrm>
                <a:off x="738" y="465"/>
                <a:ext cx="176" cy="47"/>
              </a:xfrm>
              <a:custGeom>
                <a:avLst/>
                <a:gdLst>
                  <a:gd name="T0" fmla="*/ 0 w 176"/>
                  <a:gd name="T1" fmla="*/ 24 h 47"/>
                  <a:gd name="T2" fmla="*/ 176 w 176"/>
                  <a:gd name="T3" fmla="*/ 0 h 47"/>
                  <a:gd name="T4" fmla="*/ 176 w 176"/>
                  <a:gd name="T5" fmla="*/ 47 h 47"/>
                  <a:gd name="T6" fmla="*/ 0 w 176"/>
                  <a:gd name="T7" fmla="*/ 24 h 47"/>
                  <a:gd name="T8" fmla="*/ 0 60000 65536"/>
                  <a:gd name="T9" fmla="*/ 0 60000 65536"/>
                  <a:gd name="T10" fmla="*/ 0 60000 65536"/>
                  <a:gd name="T11" fmla="*/ 0 60000 65536"/>
                  <a:gd name="T12" fmla="*/ 0 w 176"/>
                  <a:gd name="T13" fmla="*/ 0 h 47"/>
                  <a:gd name="T14" fmla="*/ 176 w 176"/>
                  <a:gd name="T15" fmla="*/ 47 h 47"/>
                </a:gdLst>
                <a:ahLst/>
                <a:cxnLst>
                  <a:cxn ang="T8">
                    <a:pos x="T0" y="T1"/>
                  </a:cxn>
                  <a:cxn ang="T9">
                    <a:pos x="T2" y="T3"/>
                  </a:cxn>
                  <a:cxn ang="T10">
                    <a:pos x="T4" y="T5"/>
                  </a:cxn>
                  <a:cxn ang="T11">
                    <a:pos x="T6" y="T7"/>
                  </a:cxn>
                </a:cxnLst>
                <a:rect l="T12" t="T13" r="T14" b="T15"/>
                <a:pathLst>
                  <a:path w="176" h="47">
                    <a:moveTo>
                      <a:pt x="0" y="24"/>
                    </a:moveTo>
                    <a:lnTo>
                      <a:pt x="176" y="0"/>
                    </a:lnTo>
                    <a:lnTo>
                      <a:pt x="176" y="47"/>
                    </a:lnTo>
                    <a:lnTo>
                      <a:pt x="0" y="24"/>
                    </a:lnTo>
                    <a:close/>
                  </a:path>
                </a:pathLst>
              </a:custGeom>
              <a:solidFill>
                <a:srgbClr val="000000"/>
              </a:solidFill>
              <a:ln w="9525">
                <a:noFill/>
                <a:round/>
                <a:headEnd/>
                <a:tailEnd/>
              </a:ln>
            </p:spPr>
            <p:txBody>
              <a:bodyPr/>
              <a:lstStyle/>
              <a:p>
                <a:endParaRPr lang="zh-CN" altLang="en-US"/>
              </a:p>
            </p:txBody>
          </p:sp>
          <p:sp>
            <p:nvSpPr>
              <p:cNvPr id="62512" name="未知"/>
              <p:cNvSpPr>
                <a:spLocks/>
              </p:cNvSpPr>
              <p:nvPr/>
            </p:nvSpPr>
            <p:spPr bwMode="auto">
              <a:xfrm>
                <a:off x="738" y="465"/>
                <a:ext cx="176" cy="47"/>
              </a:xfrm>
              <a:custGeom>
                <a:avLst/>
                <a:gdLst>
                  <a:gd name="T0" fmla="*/ 0 w 176"/>
                  <a:gd name="T1" fmla="*/ 24 h 47"/>
                  <a:gd name="T2" fmla="*/ 176 w 176"/>
                  <a:gd name="T3" fmla="*/ 0 h 47"/>
                  <a:gd name="T4" fmla="*/ 176 w 176"/>
                  <a:gd name="T5" fmla="*/ 47 h 47"/>
                  <a:gd name="T6" fmla="*/ 0 w 176"/>
                  <a:gd name="T7" fmla="*/ 24 h 47"/>
                  <a:gd name="T8" fmla="*/ 0 60000 65536"/>
                  <a:gd name="T9" fmla="*/ 0 60000 65536"/>
                  <a:gd name="T10" fmla="*/ 0 60000 65536"/>
                  <a:gd name="T11" fmla="*/ 0 60000 65536"/>
                  <a:gd name="T12" fmla="*/ 0 w 176"/>
                  <a:gd name="T13" fmla="*/ 0 h 47"/>
                  <a:gd name="T14" fmla="*/ 176 w 176"/>
                  <a:gd name="T15" fmla="*/ 47 h 47"/>
                </a:gdLst>
                <a:ahLst/>
                <a:cxnLst>
                  <a:cxn ang="T8">
                    <a:pos x="T0" y="T1"/>
                  </a:cxn>
                  <a:cxn ang="T9">
                    <a:pos x="T2" y="T3"/>
                  </a:cxn>
                  <a:cxn ang="T10">
                    <a:pos x="T4" y="T5"/>
                  </a:cxn>
                  <a:cxn ang="T11">
                    <a:pos x="T6" y="T7"/>
                  </a:cxn>
                </a:cxnLst>
                <a:rect l="T12" t="T13" r="T14" b="T15"/>
                <a:pathLst>
                  <a:path w="176" h="47">
                    <a:moveTo>
                      <a:pt x="0" y="24"/>
                    </a:moveTo>
                    <a:lnTo>
                      <a:pt x="176" y="0"/>
                    </a:lnTo>
                    <a:lnTo>
                      <a:pt x="176" y="47"/>
                    </a:lnTo>
                    <a:lnTo>
                      <a:pt x="0" y="24"/>
                    </a:lnTo>
                    <a:close/>
                  </a:path>
                </a:pathLst>
              </a:custGeom>
              <a:noFill/>
              <a:ln w="6350">
                <a:solidFill>
                  <a:srgbClr val="000000"/>
                </a:solidFill>
                <a:round/>
                <a:headEnd/>
                <a:tailEnd/>
              </a:ln>
            </p:spPr>
            <p:txBody>
              <a:bodyPr/>
              <a:lstStyle/>
              <a:p>
                <a:endParaRPr lang="zh-CN" altLang="en-US"/>
              </a:p>
            </p:txBody>
          </p:sp>
          <p:sp>
            <p:nvSpPr>
              <p:cNvPr id="62513" name="Line 23"/>
              <p:cNvSpPr>
                <a:spLocks noChangeShapeType="1"/>
              </p:cNvSpPr>
              <p:nvPr/>
            </p:nvSpPr>
            <p:spPr bwMode="auto">
              <a:xfrm>
                <a:off x="642" y="485"/>
                <a:ext cx="699" cy="1"/>
              </a:xfrm>
              <a:prstGeom prst="line">
                <a:avLst/>
              </a:prstGeom>
              <a:noFill/>
              <a:ln w="23813">
                <a:solidFill>
                  <a:srgbClr val="000000"/>
                </a:solidFill>
                <a:round/>
                <a:headEnd/>
                <a:tailEnd/>
              </a:ln>
            </p:spPr>
            <p:txBody>
              <a:bodyPr/>
              <a:lstStyle/>
              <a:p>
                <a:endParaRPr lang="zh-CN" altLang="en-US"/>
              </a:p>
            </p:txBody>
          </p:sp>
          <p:sp>
            <p:nvSpPr>
              <p:cNvPr id="62514" name="Line 24"/>
              <p:cNvSpPr>
                <a:spLocks noChangeShapeType="1"/>
              </p:cNvSpPr>
              <p:nvPr/>
            </p:nvSpPr>
            <p:spPr bwMode="auto">
              <a:xfrm>
                <a:off x="1057" y="477"/>
                <a:ext cx="1" cy="627"/>
              </a:xfrm>
              <a:prstGeom prst="line">
                <a:avLst/>
              </a:prstGeom>
              <a:noFill/>
              <a:ln w="23813">
                <a:solidFill>
                  <a:srgbClr val="000000"/>
                </a:solidFill>
                <a:round/>
                <a:headEnd/>
                <a:tailEnd/>
              </a:ln>
            </p:spPr>
            <p:txBody>
              <a:bodyPr/>
              <a:lstStyle/>
              <a:p>
                <a:endParaRPr lang="zh-CN" altLang="en-US"/>
              </a:p>
            </p:txBody>
          </p:sp>
          <p:sp>
            <p:nvSpPr>
              <p:cNvPr id="62515" name="Line 25"/>
              <p:cNvSpPr>
                <a:spLocks noChangeShapeType="1"/>
              </p:cNvSpPr>
              <p:nvPr/>
            </p:nvSpPr>
            <p:spPr bwMode="auto">
              <a:xfrm>
                <a:off x="653" y="485"/>
                <a:ext cx="1" cy="623"/>
              </a:xfrm>
              <a:prstGeom prst="line">
                <a:avLst/>
              </a:prstGeom>
              <a:noFill/>
              <a:ln w="23813">
                <a:solidFill>
                  <a:srgbClr val="000000"/>
                </a:solidFill>
                <a:round/>
                <a:headEnd/>
                <a:tailEnd/>
              </a:ln>
            </p:spPr>
            <p:txBody>
              <a:bodyPr/>
              <a:lstStyle/>
              <a:p>
                <a:endParaRPr lang="zh-CN" altLang="en-US"/>
              </a:p>
            </p:txBody>
          </p:sp>
          <p:sp>
            <p:nvSpPr>
              <p:cNvPr id="62516" name="未知"/>
              <p:cNvSpPr>
                <a:spLocks/>
              </p:cNvSpPr>
              <p:nvPr/>
            </p:nvSpPr>
            <p:spPr bwMode="auto">
              <a:xfrm>
                <a:off x="765" y="1081"/>
                <a:ext cx="176" cy="46"/>
              </a:xfrm>
              <a:custGeom>
                <a:avLst/>
                <a:gdLst>
                  <a:gd name="T0" fmla="*/ 176 w 176"/>
                  <a:gd name="T1" fmla="*/ 23 h 46"/>
                  <a:gd name="T2" fmla="*/ 0 w 176"/>
                  <a:gd name="T3" fmla="*/ 0 h 46"/>
                  <a:gd name="T4" fmla="*/ 0 w 176"/>
                  <a:gd name="T5" fmla="*/ 46 h 46"/>
                  <a:gd name="T6" fmla="*/ 176 w 176"/>
                  <a:gd name="T7" fmla="*/ 23 h 46"/>
                  <a:gd name="T8" fmla="*/ 0 60000 65536"/>
                  <a:gd name="T9" fmla="*/ 0 60000 65536"/>
                  <a:gd name="T10" fmla="*/ 0 60000 65536"/>
                  <a:gd name="T11" fmla="*/ 0 60000 65536"/>
                  <a:gd name="T12" fmla="*/ 0 w 176"/>
                  <a:gd name="T13" fmla="*/ 0 h 46"/>
                  <a:gd name="T14" fmla="*/ 176 w 176"/>
                  <a:gd name="T15" fmla="*/ 46 h 46"/>
                </a:gdLst>
                <a:ahLst/>
                <a:cxnLst>
                  <a:cxn ang="T8">
                    <a:pos x="T0" y="T1"/>
                  </a:cxn>
                  <a:cxn ang="T9">
                    <a:pos x="T2" y="T3"/>
                  </a:cxn>
                  <a:cxn ang="T10">
                    <a:pos x="T4" y="T5"/>
                  </a:cxn>
                  <a:cxn ang="T11">
                    <a:pos x="T6" y="T7"/>
                  </a:cxn>
                </a:cxnLst>
                <a:rect l="T12" t="T13" r="T14" b="T15"/>
                <a:pathLst>
                  <a:path w="176" h="46">
                    <a:moveTo>
                      <a:pt x="176" y="23"/>
                    </a:moveTo>
                    <a:lnTo>
                      <a:pt x="0" y="0"/>
                    </a:lnTo>
                    <a:lnTo>
                      <a:pt x="0" y="46"/>
                    </a:lnTo>
                    <a:lnTo>
                      <a:pt x="176" y="23"/>
                    </a:lnTo>
                    <a:close/>
                  </a:path>
                </a:pathLst>
              </a:custGeom>
              <a:solidFill>
                <a:srgbClr val="000000"/>
              </a:solidFill>
              <a:ln w="9525">
                <a:noFill/>
                <a:round/>
                <a:headEnd/>
                <a:tailEnd/>
              </a:ln>
            </p:spPr>
            <p:txBody>
              <a:bodyPr/>
              <a:lstStyle/>
              <a:p>
                <a:endParaRPr lang="zh-CN" altLang="en-US"/>
              </a:p>
            </p:txBody>
          </p:sp>
          <p:sp>
            <p:nvSpPr>
              <p:cNvPr id="62517" name="未知"/>
              <p:cNvSpPr>
                <a:spLocks/>
              </p:cNvSpPr>
              <p:nvPr/>
            </p:nvSpPr>
            <p:spPr bwMode="auto">
              <a:xfrm>
                <a:off x="765" y="1081"/>
                <a:ext cx="176" cy="46"/>
              </a:xfrm>
              <a:custGeom>
                <a:avLst/>
                <a:gdLst>
                  <a:gd name="T0" fmla="*/ 176 w 176"/>
                  <a:gd name="T1" fmla="*/ 23 h 46"/>
                  <a:gd name="T2" fmla="*/ 0 w 176"/>
                  <a:gd name="T3" fmla="*/ 0 h 46"/>
                  <a:gd name="T4" fmla="*/ 0 w 176"/>
                  <a:gd name="T5" fmla="*/ 46 h 46"/>
                  <a:gd name="T6" fmla="*/ 176 w 176"/>
                  <a:gd name="T7" fmla="*/ 23 h 46"/>
                  <a:gd name="T8" fmla="*/ 0 60000 65536"/>
                  <a:gd name="T9" fmla="*/ 0 60000 65536"/>
                  <a:gd name="T10" fmla="*/ 0 60000 65536"/>
                  <a:gd name="T11" fmla="*/ 0 60000 65536"/>
                  <a:gd name="T12" fmla="*/ 0 w 176"/>
                  <a:gd name="T13" fmla="*/ 0 h 46"/>
                  <a:gd name="T14" fmla="*/ 176 w 176"/>
                  <a:gd name="T15" fmla="*/ 46 h 46"/>
                </a:gdLst>
                <a:ahLst/>
                <a:cxnLst>
                  <a:cxn ang="T8">
                    <a:pos x="T0" y="T1"/>
                  </a:cxn>
                  <a:cxn ang="T9">
                    <a:pos x="T2" y="T3"/>
                  </a:cxn>
                  <a:cxn ang="T10">
                    <a:pos x="T4" y="T5"/>
                  </a:cxn>
                  <a:cxn ang="T11">
                    <a:pos x="T6" y="T7"/>
                  </a:cxn>
                </a:cxnLst>
                <a:rect l="T12" t="T13" r="T14" b="T15"/>
                <a:pathLst>
                  <a:path w="176" h="46">
                    <a:moveTo>
                      <a:pt x="176" y="23"/>
                    </a:moveTo>
                    <a:lnTo>
                      <a:pt x="0" y="0"/>
                    </a:lnTo>
                    <a:lnTo>
                      <a:pt x="0" y="46"/>
                    </a:lnTo>
                    <a:lnTo>
                      <a:pt x="176" y="23"/>
                    </a:lnTo>
                    <a:close/>
                  </a:path>
                </a:pathLst>
              </a:custGeom>
              <a:noFill/>
              <a:ln w="12700">
                <a:solidFill>
                  <a:srgbClr val="000000"/>
                </a:solidFill>
                <a:round/>
                <a:headEnd/>
                <a:tailEnd/>
              </a:ln>
            </p:spPr>
            <p:txBody>
              <a:bodyPr/>
              <a:lstStyle/>
              <a:p>
                <a:endParaRPr lang="zh-CN" altLang="en-US"/>
              </a:p>
            </p:txBody>
          </p:sp>
          <p:sp>
            <p:nvSpPr>
              <p:cNvPr id="62518" name="Line 28"/>
              <p:cNvSpPr>
                <a:spLocks noChangeShapeType="1"/>
              </p:cNvSpPr>
              <p:nvPr/>
            </p:nvSpPr>
            <p:spPr bwMode="auto">
              <a:xfrm>
                <a:off x="461" y="1104"/>
                <a:ext cx="607" cy="1"/>
              </a:xfrm>
              <a:prstGeom prst="line">
                <a:avLst/>
              </a:prstGeom>
              <a:noFill/>
              <a:ln w="23813">
                <a:solidFill>
                  <a:srgbClr val="000000"/>
                </a:solidFill>
                <a:round/>
                <a:headEnd/>
                <a:tailEnd/>
              </a:ln>
            </p:spPr>
            <p:txBody>
              <a:bodyPr/>
              <a:lstStyle/>
              <a:p>
                <a:endParaRPr lang="zh-CN" altLang="en-US"/>
              </a:p>
            </p:txBody>
          </p:sp>
          <p:sp>
            <p:nvSpPr>
              <p:cNvPr id="62519" name="未知"/>
              <p:cNvSpPr>
                <a:spLocks/>
              </p:cNvSpPr>
              <p:nvPr/>
            </p:nvSpPr>
            <p:spPr bwMode="auto">
              <a:xfrm>
                <a:off x="1030" y="681"/>
                <a:ext cx="46" cy="177"/>
              </a:xfrm>
              <a:custGeom>
                <a:avLst/>
                <a:gdLst>
                  <a:gd name="T0" fmla="*/ 23 w 46"/>
                  <a:gd name="T1" fmla="*/ 0 h 177"/>
                  <a:gd name="T2" fmla="*/ 46 w 46"/>
                  <a:gd name="T3" fmla="*/ 177 h 177"/>
                  <a:gd name="T4" fmla="*/ 0 w 46"/>
                  <a:gd name="T5" fmla="*/ 177 h 177"/>
                  <a:gd name="T6" fmla="*/ 23 w 46"/>
                  <a:gd name="T7" fmla="*/ 0 h 177"/>
                  <a:gd name="T8" fmla="*/ 0 60000 65536"/>
                  <a:gd name="T9" fmla="*/ 0 60000 65536"/>
                  <a:gd name="T10" fmla="*/ 0 60000 65536"/>
                  <a:gd name="T11" fmla="*/ 0 60000 65536"/>
                  <a:gd name="T12" fmla="*/ 0 w 46"/>
                  <a:gd name="T13" fmla="*/ 0 h 177"/>
                  <a:gd name="T14" fmla="*/ 46 w 46"/>
                  <a:gd name="T15" fmla="*/ 177 h 177"/>
                </a:gdLst>
                <a:ahLst/>
                <a:cxnLst>
                  <a:cxn ang="T8">
                    <a:pos x="T0" y="T1"/>
                  </a:cxn>
                  <a:cxn ang="T9">
                    <a:pos x="T2" y="T3"/>
                  </a:cxn>
                  <a:cxn ang="T10">
                    <a:pos x="T4" y="T5"/>
                  </a:cxn>
                  <a:cxn ang="T11">
                    <a:pos x="T6" y="T7"/>
                  </a:cxn>
                </a:cxnLst>
                <a:rect l="T12" t="T13" r="T14" b="T15"/>
                <a:pathLst>
                  <a:path w="46" h="177">
                    <a:moveTo>
                      <a:pt x="23" y="0"/>
                    </a:moveTo>
                    <a:lnTo>
                      <a:pt x="46" y="177"/>
                    </a:lnTo>
                    <a:lnTo>
                      <a:pt x="0" y="177"/>
                    </a:lnTo>
                    <a:lnTo>
                      <a:pt x="23" y="0"/>
                    </a:lnTo>
                    <a:close/>
                  </a:path>
                </a:pathLst>
              </a:custGeom>
              <a:solidFill>
                <a:srgbClr val="000000"/>
              </a:solidFill>
              <a:ln w="9525">
                <a:noFill/>
                <a:round/>
                <a:headEnd/>
                <a:tailEnd/>
              </a:ln>
            </p:spPr>
            <p:txBody>
              <a:bodyPr/>
              <a:lstStyle/>
              <a:p>
                <a:endParaRPr lang="zh-CN" altLang="en-US"/>
              </a:p>
            </p:txBody>
          </p:sp>
          <p:sp>
            <p:nvSpPr>
              <p:cNvPr id="62520" name="未知"/>
              <p:cNvSpPr>
                <a:spLocks/>
              </p:cNvSpPr>
              <p:nvPr/>
            </p:nvSpPr>
            <p:spPr bwMode="auto">
              <a:xfrm>
                <a:off x="1030" y="681"/>
                <a:ext cx="46" cy="177"/>
              </a:xfrm>
              <a:custGeom>
                <a:avLst/>
                <a:gdLst>
                  <a:gd name="T0" fmla="*/ 23 w 46"/>
                  <a:gd name="T1" fmla="*/ 0 h 177"/>
                  <a:gd name="T2" fmla="*/ 46 w 46"/>
                  <a:gd name="T3" fmla="*/ 177 h 177"/>
                  <a:gd name="T4" fmla="*/ 0 w 46"/>
                  <a:gd name="T5" fmla="*/ 177 h 177"/>
                  <a:gd name="T6" fmla="*/ 23 w 46"/>
                  <a:gd name="T7" fmla="*/ 0 h 177"/>
                  <a:gd name="T8" fmla="*/ 0 60000 65536"/>
                  <a:gd name="T9" fmla="*/ 0 60000 65536"/>
                  <a:gd name="T10" fmla="*/ 0 60000 65536"/>
                  <a:gd name="T11" fmla="*/ 0 60000 65536"/>
                  <a:gd name="T12" fmla="*/ 0 w 46"/>
                  <a:gd name="T13" fmla="*/ 0 h 177"/>
                  <a:gd name="T14" fmla="*/ 46 w 46"/>
                  <a:gd name="T15" fmla="*/ 177 h 177"/>
                </a:gdLst>
                <a:ahLst/>
                <a:cxnLst>
                  <a:cxn ang="T8">
                    <a:pos x="T0" y="T1"/>
                  </a:cxn>
                  <a:cxn ang="T9">
                    <a:pos x="T2" y="T3"/>
                  </a:cxn>
                  <a:cxn ang="T10">
                    <a:pos x="T4" y="T5"/>
                  </a:cxn>
                  <a:cxn ang="T11">
                    <a:pos x="T6" y="T7"/>
                  </a:cxn>
                </a:cxnLst>
                <a:rect l="T12" t="T13" r="T14" b="T15"/>
                <a:pathLst>
                  <a:path w="46" h="177">
                    <a:moveTo>
                      <a:pt x="23" y="0"/>
                    </a:moveTo>
                    <a:lnTo>
                      <a:pt x="46" y="177"/>
                    </a:lnTo>
                    <a:lnTo>
                      <a:pt x="0" y="177"/>
                    </a:lnTo>
                    <a:lnTo>
                      <a:pt x="23" y="0"/>
                    </a:lnTo>
                    <a:close/>
                  </a:path>
                </a:pathLst>
              </a:custGeom>
              <a:noFill/>
              <a:ln w="6350">
                <a:solidFill>
                  <a:srgbClr val="000000"/>
                </a:solidFill>
                <a:round/>
                <a:headEnd/>
                <a:tailEnd/>
              </a:ln>
            </p:spPr>
            <p:txBody>
              <a:bodyPr/>
              <a:lstStyle/>
              <a:p>
                <a:endParaRPr lang="zh-CN" altLang="en-US"/>
              </a:p>
            </p:txBody>
          </p:sp>
          <p:sp>
            <p:nvSpPr>
              <p:cNvPr id="62521" name="未知"/>
              <p:cNvSpPr>
                <a:spLocks/>
              </p:cNvSpPr>
              <p:nvPr/>
            </p:nvSpPr>
            <p:spPr bwMode="auto">
              <a:xfrm>
                <a:off x="626" y="681"/>
                <a:ext cx="46" cy="177"/>
              </a:xfrm>
              <a:custGeom>
                <a:avLst/>
                <a:gdLst>
                  <a:gd name="T0" fmla="*/ 23 w 46"/>
                  <a:gd name="T1" fmla="*/ 177 h 177"/>
                  <a:gd name="T2" fmla="*/ 46 w 46"/>
                  <a:gd name="T3" fmla="*/ 0 h 177"/>
                  <a:gd name="T4" fmla="*/ 0 w 46"/>
                  <a:gd name="T5" fmla="*/ 0 h 177"/>
                  <a:gd name="T6" fmla="*/ 23 w 46"/>
                  <a:gd name="T7" fmla="*/ 177 h 177"/>
                  <a:gd name="T8" fmla="*/ 0 60000 65536"/>
                  <a:gd name="T9" fmla="*/ 0 60000 65536"/>
                  <a:gd name="T10" fmla="*/ 0 60000 65536"/>
                  <a:gd name="T11" fmla="*/ 0 60000 65536"/>
                  <a:gd name="T12" fmla="*/ 0 w 46"/>
                  <a:gd name="T13" fmla="*/ 0 h 177"/>
                  <a:gd name="T14" fmla="*/ 46 w 46"/>
                  <a:gd name="T15" fmla="*/ 177 h 177"/>
                </a:gdLst>
                <a:ahLst/>
                <a:cxnLst>
                  <a:cxn ang="T8">
                    <a:pos x="T0" y="T1"/>
                  </a:cxn>
                  <a:cxn ang="T9">
                    <a:pos x="T2" y="T3"/>
                  </a:cxn>
                  <a:cxn ang="T10">
                    <a:pos x="T4" y="T5"/>
                  </a:cxn>
                  <a:cxn ang="T11">
                    <a:pos x="T6" y="T7"/>
                  </a:cxn>
                </a:cxnLst>
                <a:rect l="T12" t="T13" r="T14" b="T15"/>
                <a:pathLst>
                  <a:path w="46" h="177">
                    <a:moveTo>
                      <a:pt x="23" y="177"/>
                    </a:moveTo>
                    <a:lnTo>
                      <a:pt x="46" y="0"/>
                    </a:lnTo>
                    <a:lnTo>
                      <a:pt x="0" y="0"/>
                    </a:lnTo>
                    <a:lnTo>
                      <a:pt x="23" y="177"/>
                    </a:lnTo>
                    <a:close/>
                  </a:path>
                </a:pathLst>
              </a:custGeom>
              <a:solidFill>
                <a:srgbClr val="000000"/>
              </a:solidFill>
              <a:ln w="9525">
                <a:noFill/>
                <a:round/>
                <a:headEnd/>
                <a:tailEnd/>
              </a:ln>
            </p:spPr>
            <p:txBody>
              <a:bodyPr/>
              <a:lstStyle/>
              <a:p>
                <a:endParaRPr lang="zh-CN" altLang="en-US"/>
              </a:p>
            </p:txBody>
          </p:sp>
          <p:sp>
            <p:nvSpPr>
              <p:cNvPr id="62522" name="未知"/>
              <p:cNvSpPr>
                <a:spLocks/>
              </p:cNvSpPr>
              <p:nvPr/>
            </p:nvSpPr>
            <p:spPr bwMode="auto">
              <a:xfrm>
                <a:off x="626" y="681"/>
                <a:ext cx="46" cy="177"/>
              </a:xfrm>
              <a:custGeom>
                <a:avLst/>
                <a:gdLst>
                  <a:gd name="T0" fmla="*/ 23 w 46"/>
                  <a:gd name="T1" fmla="*/ 177 h 177"/>
                  <a:gd name="T2" fmla="*/ 46 w 46"/>
                  <a:gd name="T3" fmla="*/ 0 h 177"/>
                  <a:gd name="T4" fmla="*/ 0 w 46"/>
                  <a:gd name="T5" fmla="*/ 0 h 177"/>
                  <a:gd name="T6" fmla="*/ 23 w 46"/>
                  <a:gd name="T7" fmla="*/ 177 h 177"/>
                  <a:gd name="T8" fmla="*/ 0 60000 65536"/>
                  <a:gd name="T9" fmla="*/ 0 60000 65536"/>
                  <a:gd name="T10" fmla="*/ 0 60000 65536"/>
                  <a:gd name="T11" fmla="*/ 0 60000 65536"/>
                  <a:gd name="T12" fmla="*/ 0 w 46"/>
                  <a:gd name="T13" fmla="*/ 0 h 177"/>
                  <a:gd name="T14" fmla="*/ 46 w 46"/>
                  <a:gd name="T15" fmla="*/ 177 h 177"/>
                </a:gdLst>
                <a:ahLst/>
                <a:cxnLst>
                  <a:cxn ang="T8">
                    <a:pos x="T0" y="T1"/>
                  </a:cxn>
                  <a:cxn ang="T9">
                    <a:pos x="T2" y="T3"/>
                  </a:cxn>
                  <a:cxn ang="T10">
                    <a:pos x="T4" y="T5"/>
                  </a:cxn>
                  <a:cxn ang="T11">
                    <a:pos x="T6" y="T7"/>
                  </a:cxn>
                </a:cxnLst>
                <a:rect l="T12" t="T13" r="T14" b="T15"/>
                <a:pathLst>
                  <a:path w="46" h="177">
                    <a:moveTo>
                      <a:pt x="23" y="177"/>
                    </a:moveTo>
                    <a:lnTo>
                      <a:pt x="46" y="0"/>
                    </a:lnTo>
                    <a:lnTo>
                      <a:pt x="0" y="0"/>
                    </a:lnTo>
                    <a:lnTo>
                      <a:pt x="23" y="177"/>
                    </a:lnTo>
                    <a:close/>
                  </a:path>
                </a:pathLst>
              </a:custGeom>
              <a:noFill/>
              <a:ln w="6350">
                <a:solidFill>
                  <a:srgbClr val="000000"/>
                </a:solidFill>
                <a:round/>
                <a:headEnd/>
                <a:tailEnd/>
              </a:ln>
            </p:spPr>
            <p:txBody>
              <a:bodyPr/>
              <a:lstStyle/>
              <a:p>
                <a:endParaRPr lang="zh-CN" altLang="en-US"/>
              </a:p>
            </p:txBody>
          </p:sp>
          <p:sp>
            <p:nvSpPr>
              <p:cNvPr id="62523" name="Rectangle 33"/>
              <p:cNvSpPr>
                <a:spLocks noChangeArrowheads="1"/>
              </p:cNvSpPr>
              <p:nvPr/>
            </p:nvSpPr>
            <p:spPr bwMode="auto">
              <a:xfrm>
                <a:off x="430" y="1185"/>
                <a:ext cx="85" cy="271"/>
              </a:xfrm>
              <a:prstGeom prst="rect">
                <a:avLst/>
              </a:prstGeom>
              <a:noFill/>
              <a:ln w="9525">
                <a:noFill/>
                <a:miter lim="800000"/>
                <a:headEnd/>
                <a:tailEnd/>
              </a:ln>
            </p:spPr>
            <p:txBody>
              <a:bodyPr wrap="none" lIns="0" tIns="0" rIns="0" bIns="0">
                <a:spAutoFit/>
              </a:bodyPr>
              <a:lstStyle/>
              <a:p>
                <a:r>
                  <a:rPr lang="zh-CN" altLang="zh-CN" sz="2100" i="1">
                    <a:solidFill>
                      <a:srgbClr val="000000"/>
                    </a:solidFill>
                    <a:latin typeface="Times New Roman" pitchFamily="18" charset="0"/>
                  </a:rPr>
                  <a:t>o</a:t>
                </a:r>
                <a:endParaRPr lang="zh-CN" altLang="zh-CN"/>
              </a:p>
            </p:txBody>
          </p:sp>
          <p:sp>
            <p:nvSpPr>
              <p:cNvPr id="62524" name="Line 34"/>
              <p:cNvSpPr>
                <a:spLocks noChangeShapeType="1"/>
              </p:cNvSpPr>
              <p:nvPr/>
            </p:nvSpPr>
            <p:spPr bwMode="auto">
              <a:xfrm>
                <a:off x="817" y="1171"/>
                <a:ext cx="1" cy="54"/>
              </a:xfrm>
              <a:prstGeom prst="line">
                <a:avLst/>
              </a:prstGeom>
              <a:noFill/>
              <a:ln w="19050">
                <a:solidFill>
                  <a:srgbClr val="000000"/>
                </a:solidFill>
                <a:round/>
                <a:headEnd/>
                <a:tailEnd/>
              </a:ln>
            </p:spPr>
            <p:txBody>
              <a:bodyPr/>
              <a:lstStyle/>
              <a:p>
                <a:endParaRPr lang="zh-CN" altLang="en-US"/>
              </a:p>
            </p:txBody>
          </p:sp>
          <p:grpSp>
            <p:nvGrpSpPr>
              <p:cNvPr id="62525" name="Group 35"/>
              <p:cNvGrpSpPr>
                <a:grpSpLocks/>
              </p:cNvGrpSpPr>
              <p:nvPr/>
            </p:nvGrpSpPr>
            <p:grpSpPr bwMode="auto">
              <a:xfrm>
                <a:off x="953" y="1225"/>
                <a:ext cx="259" cy="271"/>
                <a:chOff x="0" y="0"/>
                <a:chExt cx="259" cy="271"/>
              </a:xfrm>
            </p:grpSpPr>
            <p:sp>
              <p:nvSpPr>
                <p:cNvPr id="62547" name="Rectangle 36"/>
                <p:cNvSpPr>
                  <a:spLocks noChangeArrowheads="1"/>
                </p:cNvSpPr>
                <p:nvPr/>
              </p:nvSpPr>
              <p:spPr bwMode="auto">
                <a:xfrm>
                  <a:off x="0" y="0"/>
                  <a:ext cx="113" cy="271"/>
                </a:xfrm>
                <a:prstGeom prst="rect">
                  <a:avLst/>
                </a:prstGeom>
                <a:noFill/>
                <a:ln w="9525">
                  <a:noFill/>
                  <a:miter lim="800000"/>
                  <a:headEnd/>
                  <a:tailEnd/>
                </a:ln>
              </p:spPr>
              <p:txBody>
                <a:bodyPr wrap="none" lIns="0" tIns="0" rIns="0" bIns="0">
                  <a:spAutoFit/>
                </a:bodyPr>
                <a:lstStyle/>
                <a:p>
                  <a:r>
                    <a:rPr lang="zh-CN" altLang="zh-CN" sz="2100" i="1">
                      <a:solidFill>
                        <a:srgbClr val="000000"/>
                      </a:solidFill>
                      <a:latin typeface="Times New Roman" pitchFamily="18" charset="0"/>
                    </a:rPr>
                    <a:t>V</a:t>
                  </a:r>
                  <a:endParaRPr lang="zh-CN" altLang="zh-CN"/>
                </a:p>
              </p:txBody>
            </p:sp>
            <p:sp>
              <p:nvSpPr>
                <p:cNvPr id="62548" name="Rectangle 37"/>
                <p:cNvSpPr>
                  <a:spLocks noChangeArrowheads="1"/>
                </p:cNvSpPr>
                <p:nvPr/>
              </p:nvSpPr>
              <p:spPr bwMode="auto">
                <a:xfrm>
                  <a:off x="96" y="81"/>
                  <a:ext cx="140" cy="181"/>
                </a:xfrm>
                <a:prstGeom prst="rect">
                  <a:avLst/>
                </a:prstGeom>
                <a:noFill/>
                <a:ln w="9525">
                  <a:noFill/>
                  <a:miter lim="800000"/>
                  <a:headEnd/>
                  <a:tailEnd/>
                </a:ln>
              </p:spPr>
              <p:txBody>
                <a:bodyPr wrap="none" lIns="0" tIns="0" rIns="0" bIns="0">
                  <a:spAutoFit/>
                </a:bodyPr>
                <a:lstStyle/>
                <a:p>
                  <a:r>
                    <a:rPr lang="zh-CN" altLang="zh-CN" sz="1400">
                      <a:solidFill>
                        <a:srgbClr val="000000"/>
                      </a:solidFill>
                      <a:latin typeface="Times New Roman" pitchFamily="18" charset="0"/>
                    </a:rPr>
                    <a:t>T+</a:t>
                  </a:r>
                  <a:endParaRPr lang="zh-CN" altLang="zh-CN"/>
                </a:p>
              </p:txBody>
            </p:sp>
            <p:sp>
              <p:nvSpPr>
                <p:cNvPr id="62549" name="Rectangle 38"/>
                <p:cNvSpPr>
                  <a:spLocks noChangeArrowheads="1"/>
                </p:cNvSpPr>
                <p:nvPr/>
              </p:nvSpPr>
              <p:spPr bwMode="auto">
                <a:xfrm>
                  <a:off x="231" y="81"/>
                  <a:ext cx="28" cy="181"/>
                </a:xfrm>
                <a:prstGeom prst="rect">
                  <a:avLst/>
                </a:prstGeom>
                <a:noFill/>
                <a:ln w="9525">
                  <a:noFill/>
                  <a:miter lim="800000"/>
                  <a:headEnd/>
                  <a:tailEnd/>
                </a:ln>
              </p:spPr>
              <p:txBody>
                <a:bodyPr wrap="none" lIns="0" tIns="0" rIns="0" bIns="0">
                  <a:spAutoFit/>
                </a:bodyPr>
                <a:lstStyle/>
                <a:p>
                  <a:r>
                    <a:rPr lang="zh-CN" altLang="zh-CN" sz="1400">
                      <a:solidFill>
                        <a:srgbClr val="000000"/>
                      </a:solidFill>
                      <a:latin typeface="Times New Roman" pitchFamily="18" charset="0"/>
                    </a:rPr>
                    <a:t> </a:t>
                  </a:r>
                  <a:endParaRPr lang="zh-CN" altLang="zh-CN"/>
                </a:p>
              </p:txBody>
            </p:sp>
          </p:grpSp>
          <p:sp>
            <p:nvSpPr>
              <p:cNvPr id="62526" name="Rectangle 39"/>
              <p:cNvSpPr>
                <a:spLocks noChangeArrowheads="1"/>
              </p:cNvSpPr>
              <p:nvPr/>
            </p:nvSpPr>
            <p:spPr bwMode="auto">
              <a:xfrm>
                <a:off x="272" y="25"/>
                <a:ext cx="92" cy="271"/>
              </a:xfrm>
              <a:prstGeom prst="rect">
                <a:avLst/>
              </a:prstGeom>
              <a:noFill/>
              <a:ln w="9525">
                <a:noFill/>
                <a:miter lim="800000"/>
                <a:headEnd/>
                <a:tailEnd/>
              </a:ln>
            </p:spPr>
            <p:txBody>
              <a:bodyPr wrap="none" lIns="0" tIns="0" rIns="0" bIns="0">
                <a:spAutoFit/>
              </a:bodyPr>
              <a:lstStyle/>
              <a:p>
                <a:r>
                  <a:rPr lang="zh-CN" altLang="zh-CN" sz="2100" i="1">
                    <a:solidFill>
                      <a:srgbClr val="000000"/>
                    </a:solidFill>
                    <a:latin typeface="Bookman Old Style" pitchFamily="18" charset="0"/>
                  </a:rPr>
                  <a:t>v</a:t>
                </a:r>
                <a:endParaRPr lang="zh-CN" altLang="zh-CN"/>
              </a:p>
            </p:txBody>
          </p:sp>
          <p:sp>
            <p:nvSpPr>
              <p:cNvPr id="62527" name="Rectangle 40"/>
              <p:cNvSpPr>
                <a:spLocks noChangeArrowheads="1"/>
              </p:cNvSpPr>
              <p:nvPr/>
            </p:nvSpPr>
            <p:spPr bwMode="auto">
              <a:xfrm>
                <a:off x="365" y="131"/>
                <a:ext cx="88" cy="181"/>
              </a:xfrm>
              <a:prstGeom prst="rect">
                <a:avLst/>
              </a:prstGeom>
              <a:noFill/>
              <a:ln w="9525">
                <a:noFill/>
                <a:miter lim="800000"/>
                <a:headEnd/>
                <a:tailEnd/>
              </a:ln>
            </p:spPr>
            <p:txBody>
              <a:bodyPr wrap="none" lIns="0" tIns="0" rIns="0" bIns="0">
                <a:spAutoFit/>
              </a:bodyPr>
              <a:lstStyle/>
              <a:p>
                <a:r>
                  <a:rPr lang="zh-CN" altLang="zh-CN" sz="1400">
                    <a:solidFill>
                      <a:srgbClr val="000000"/>
                    </a:solidFill>
                    <a:latin typeface="Times New Roman" pitchFamily="18" charset="0"/>
                  </a:rPr>
                  <a:t>O</a:t>
                </a:r>
                <a:endParaRPr lang="zh-CN" altLang="zh-CN"/>
              </a:p>
            </p:txBody>
          </p:sp>
          <p:sp>
            <p:nvSpPr>
              <p:cNvPr id="62528" name="Rectangle 41"/>
              <p:cNvSpPr>
                <a:spLocks noChangeArrowheads="1"/>
              </p:cNvSpPr>
              <p:nvPr/>
            </p:nvSpPr>
            <p:spPr bwMode="auto">
              <a:xfrm>
                <a:off x="470" y="50"/>
                <a:ext cx="42" cy="271"/>
              </a:xfrm>
              <a:prstGeom prst="rect">
                <a:avLst/>
              </a:prstGeom>
              <a:noFill/>
              <a:ln w="9525">
                <a:noFill/>
                <a:miter lim="800000"/>
                <a:headEnd/>
                <a:tailEnd/>
              </a:ln>
            </p:spPr>
            <p:txBody>
              <a:bodyPr wrap="none" lIns="0" tIns="0" rIns="0" bIns="0">
                <a:spAutoFit/>
              </a:bodyPr>
              <a:lstStyle/>
              <a:p>
                <a:r>
                  <a:rPr lang="zh-CN" altLang="zh-CN" sz="2100">
                    <a:solidFill>
                      <a:srgbClr val="000000"/>
                    </a:solidFill>
                    <a:latin typeface="Times New Roman" pitchFamily="18" charset="0"/>
                  </a:rPr>
                  <a:t> </a:t>
                </a:r>
                <a:endParaRPr lang="zh-CN" altLang="zh-CN"/>
              </a:p>
            </p:txBody>
          </p:sp>
          <p:sp>
            <p:nvSpPr>
              <p:cNvPr id="62529" name="Rectangle 42"/>
              <p:cNvSpPr>
                <a:spLocks noChangeArrowheads="1"/>
              </p:cNvSpPr>
              <p:nvPr/>
            </p:nvSpPr>
            <p:spPr bwMode="auto">
              <a:xfrm>
                <a:off x="182" y="334"/>
                <a:ext cx="113" cy="271"/>
              </a:xfrm>
              <a:prstGeom prst="rect">
                <a:avLst/>
              </a:prstGeom>
              <a:noFill/>
              <a:ln w="9525">
                <a:noFill/>
                <a:miter lim="800000"/>
                <a:headEnd/>
                <a:tailEnd/>
              </a:ln>
            </p:spPr>
            <p:txBody>
              <a:bodyPr wrap="none" lIns="0" tIns="0" rIns="0" bIns="0">
                <a:spAutoFit/>
              </a:bodyPr>
              <a:lstStyle/>
              <a:p>
                <a:r>
                  <a:rPr lang="zh-CN" altLang="zh-CN" sz="2100" i="1">
                    <a:solidFill>
                      <a:srgbClr val="000000"/>
                    </a:solidFill>
                    <a:latin typeface="Times New Roman" pitchFamily="18" charset="0"/>
                  </a:rPr>
                  <a:t>V</a:t>
                </a:r>
                <a:endParaRPr lang="zh-CN" altLang="zh-CN"/>
              </a:p>
            </p:txBody>
          </p:sp>
          <p:sp>
            <p:nvSpPr>
              <p:cNvPr id="62530" name="Rectangle 43"/>
              <p:cNvSpPr>
                <a:spLocks noChangeArrowheads="1"/>
              </p:cNvSpPr>
              <p:nvPr/>
            </p:nvSpPr>
            <p:spPr bwMode="auto">
              <a:xfrm>
                <a:off x="278" y="415"/>
                <a:ext cx="176" cy="181"/>
              </a:xfrm>
              <a:prstGeom prst="rect">
                <a:avLst/>
              </a:prstGeom>
              <a:noFill/>
              <a:ln w="9525">
                <a:noFill/>
                <a:miter lim="800000"/>
                <a:headEnd/>
                <a:tailEnd/>
              </a:ln>
            </p:spPr>
            <p:txBody>
              <a:bodyPr wrap="none" lIns="0" tIns="0" rIns="0" bIns="0">
                <a:spAutoFit/>
              </a:bodyPr>
              <a:lstStyle/>
              <a:p>
                <a:r>
                  <a:rPr lang="zh-CN" altLang="zh-CN" sz="1400">
                    <a:solidFill>
                      <a:srgbClr val="000000"/>
                    </a:solidFill>
                    <a:latin typeface="Times New Roman" pitchFamily="18" charset="0"/>
                  </a:rPr>
                  <a:t>OH</a:t>
                </a:r>
                <a:endParaRPr lang="zh-CN" altLang="zh-CN"/>
              </a:p>
            </p:txBody>
          </p:sp>
          <p:sp>
            <p:nvSpPr>
              <p:cNvPr id="62531" name="Rectangle 44"/>
              <p:cNvSpPr>
                <a:spLocks noChangeArrowheads="1"/>
              </p:cNvSpPr>
              <p:nvPr/>
            </p:nvSpPr>
            <p:spPr bwMode="auto">
              <a:xfrm>
                <a:off x="470" y="334"/>
                <a:ext cx="42" cy="271"/>
              </a:xfrm>
              <a:prstGeom prst="rect">
                <a:avLst/>
              </a:prstGeom>
              <a:noFill/>
              <a:ln w="9525">
                <a:noFill/>
                <a:miter lim="800000"/>
                <a:headEnd/>
                <a:tailEnd/>
              </a:ln>
            </p:spPr>
            <p:txBody>
              <a:bodyPr wrap="none" lIns="0" tIns="0" rIns="0" bIns="0">
                <a:spAutoFit/>
              </a:bodyPr>
              <a:lstStyle/>
              <a:p>
                <a:r>
                  <a:rPr lang="zh-CN" altLang="zh-CN" sz="2100">
                    <a:solidFill>
                      <a:srgbClr val="000000"/>
                    </a:solidFill>
                    <a:latin typeface="Times New Roman" pitchFamily="18" charset="0"/>
                  </a:rPr>
                  <a:t> </a:t>
                </a:r>
                <a:endParaRPr lang="zh-CN" altLang="zh-CN"/>
              </a:p>
            </p:txBody>
          </p:sp>
          <p:sp>
            <p:nvSpPr>
              <p:cNvPr id="62532" name="Rectangle 45"/>
              <p:cNvSpPr>
                <a:spLocks noChangeArrowheads="1"/>
              </p:cNvSpPr>
              <p:nvPr/>
            </p:nvSpPr>
            <p:spPr bwMode="auto">
              <a:xfrm>
                <a:off x="468" y="677"/>
                <a:ext cx="42" cy="271"/>
              </a:xfrm>
              <a:prstGeom prst="rect">
                <a:avLst/>
              </a:prstGeom>
              <a:noFill/>
              <a:ln w="9525">
                <a:noFill/>
                <a:miter lim="800000"/>
                <a:headEnd/>
                <a:tailEnd/>
              </a:ln>
            </p:spPr>
            <p:txBody>
              <a:bodyPr wrap="none" lIns="0" tIns="0" rIns="0" bIns="0">
                <a:spAutoFit/>
              </a:bodyPr>
              <a:lstStyle/>
              <a:p>
                <a:r>
                  <a:rPr lang="zh-CN" altLang="zh-CN" sz="2100" i="1">
                    <a:solidFill>
                      <a:srgbClr val="000000"/>
                    </a:solidFill>
                    <a:latin typeface="Times New Roman" pitchFamily="18" charset="0"/>
                  </a:rPr>
                  <a:t> </a:t>
                </a:r>
                <a:endParaRPr lang="zh-CN" altLang="zh-CN"/>
              </a:p>
            </p:txBody>
          </p:sp>
          <p:sp>
            <p:nvSpPr>
              <p:cNvPr id="62533" name="Rectangle 46"/>
              <p:cNvSpPr>
                <a:spLocks noChangeArrowheads="1"/>
              </p:cNvSpPr>
              <p:nvPr/>
            </p:nvSpPr>
            <p:spPr bwMode="auto">
              <a:xfrm>
                <a:off x="197" y="923"/>
                <a:ext cx="113" cy="271"/>
              </a:xfrm>
              <a:prstGeom prst="rect">
                <a:avLst/>
              </a:prstGeom>
              <a:noFill/>
              <a:ln w="9525">
                <a:noFill/>
                <a:miter lim="800000"/>
                <a:headEnd/>
                <a:tailEnd/>
              </a:ln>
            </p:spPr>
            <p:txBody>
              <a:bodyPr wrap="none" lIns="0" tIns="0" rIns="0" bIns="0">
                <a:spAutoFit/>
              </a:bodyPr>
              <a:lstStyle/>
              <a:p>
                <a:r>
                  <a:rPr lang="zh-CN" altLang="zh-CN" sz="2100" i="1">
                    <a:solidFill>
                      <a:srgbClr val="000000"/>
                    </a:solidFill>
                    <a:latin typeface="Times New Roman" pitchFamily="18" charset="0"/>
                  </a:rPr>
                  <a:t>V</a:t>
                </a:r>
                <a:endParaRPr lang="zh-CN" altLang="zh-CN"/>
              </a:p>
            </p:txBody>
          </p:sp>
          <p:sp>
            <p:nvSpPr>
              <p:cNvPr id="62534" name="Rectangle 47"/>
              <p:cNvSpPr>
                <a:spLocks noChangeArrowheads="1"/>
              </p:cNvSpPr>
              <p:nvPr/>
            </p:nvSpPr>
            <p:spPr bwMode="auto">
              <a:xfrm>
                <a:off x="291" y="1004"/>
                <a:ext cx="164" cy="181"/>
              </a:xfrm>
              <a:prstGeom prst="rect">
                <a:avLst/>
              </a:prstGeom>
              <a:noFill/>
              <a:ln w="9525">
                <a:noFill/>
                <a:miter lim="800000"/>
                <a:headEnd/>
                <a:tailEnd/>
              </a:ln>
            </p:spPr>
            <p:txBody>
              <a:bodyPr wrap="none" lIns="0" tIns="0" rIns="0" bIns="0">
                <a:spAutoFit/>
              </a:bodyPr>
              <a:lstStyle/>
              <a:p>
                <a:r>
                  <a:rPr lang="zh-CN" altLang="zh-CN" sz="1400">
                    <a:solidFill>
                      <a:srgbClr val="000000"/>
                    </a:solidFill>
                    <a:latin typeface="Times New Roman" pitchFamily="18" charset="0"/>
                  </a:rPr>
                  <a:t>OL</a:t>
                </a:r>
                <a:endParaRPr lang="zh-CN" altLang="zh-CN"/>
              </a:p>
            </p:txBody>
          </p:sp>
          <p:sp>
            <p:nvSpPr>
              <p:cNvPr id="62535" name="Rectangle 48"/>
              <p:cNvSpPr>
                <a:spLocks noChangeArrowheads="1"/>
              </p:cNvSpPr>
              <p:nvPr/>
            </p:nvSpPr>
            <p:spPr bwMode="auto">
              <a:xfrm>
                <a:off x="452" y="1004"/>
                <a:ext cx="28" cy="181"/>
              </a:xfrm>
              <a:prstGeom prst="rect">
                <a:avLst/>
              </a:prstGeom>
              <a:noFill/>
              <a:ln w="9525">
                <a:noFill/>
                <a:miter lim="800000"/>
                <a:headEnd/>
                <a:tailEnd/>
              </a:ln>
            </p:spPr>
            <p:txBody>
              <a:bodyPr wrap="none" lIns="0" tIns="0" rIns="0" bIns="0">
                <a:spAutoFit/>
              </a:bodyPr>
              <a:lstStyle/>
              <a:p>
                <a:r>
                  <a:rPr lang="zh-CN" altLang="zh-CN" sz="1400">
                    <a:solidFill>
                      <a:srgbClr val="000000"/>
                    </a:solidFill>
                    <a:latin typeface="Times New Roman" pitchFamily="18" charset="0"/>
                  </a:rPr>
                  <a:t> </a:t>
                </a:r>
                <a:endParaRPr lang="zh-CN" altLang="zh-CN"/>
              </a:p>
            </p:txBody>
          </p:sp>
          <p:sp>
            <p:nvSpPr>
              <p:cNvPr id="62536" name="未知"/>
              <p:cNvSpPr>
                <a:spLocks noEditPoints="1"/>
              </p:cNvSpPr>
              <p:nvPr/>
            </p:nvSpPr>
            <p:spPr bwMode="auto">
              <a:xfrm>
                <a:off x="453" y="481"/>
                <a:ext cx="212" cy="11"/>
              </a:xfrm>
              <a:custGeom>
                <a:avLst/>
                <a:gdLst>
                  <a:gd name="T0" fmla="*/ 8 w 212"/>
                  <a:gd name="T1" fmla="*/ 0 h 11"/>
                  <a:gd name="T2" fmla="*/ 43 w 212"/>
                  <a:gd name="T3" fmla="*/ 0 h 11"/>
                  <a:gd name="T4" fmla="*/ 46 w 212"/>
                  <a:gd name="T5" fmla="*/ 0 h 11"/>
                  <a:gd name="T6" fmla="*/ 46 w 212"/>
                  <a:gd name="T7" fmla="*/ 0 h 11"/>
                  <a:gd name="T8" fmla="*/ 46 w 212"/>
                  <a:gd name="T9" fmla="*/ 4 h 11"/>
                  <a:gd name="T10" fmla="*/ 46 w 212"/>
                  <a:gd name="T11" fmla="*/ 4 h 11"/>
                  <a:gd name="T12" fmla="*/ 46 w 212"/>
                  <a:gd name="T13" fmla="*/ 8 h 11"/>
                  <a:gd name="T14" fmla="*/ 46 w 212"/>
                  <a:gd name="T15" fmla="*/ 11 h 11"/>
                  <a:gd name="T16" fmla="*/ 46 w 212"/>
                  <a:gd name="T17" fmla="*/ 11 h 11"/>
                  <a:gd name="T18" fmla="*/ 43 w 212"/>
                  <a:gd name="T19" fmla="*/ 11 h 11"/>
                  <a:gd name="T20" fmla="*/ 8 w 212"/>
                  <a:gd name="T21" fmla="*/ 11 h 11"/>
                  <a:gd name="T22" fmla="*/ 4 w 212"/>
                  <a:gd name="T23" fmla="*/ 11 h 11"/>
                  <a:gd name="T24" fmla="*/ 0 w 212"/>
                  <a:gd name="T25" fmla="*/ 11 h 11"/>
                  <a:gd name="T26" fmla="*/ 0 w 212"/>
                  <a:gd name="T27" fmla="*/ 8 h 11"/>
                  <a:gd name="T28" fmla="*/ 0 w 212"/>
                  <a:gd name="T29" fmla="*/ 4 h 11"/>
                  <a:gd name="T30" fmla="*/ 0 w 212"/>
                  <a:gd name="T31" fmla="*/ 4 h 11"/>
                  <a:gd name="T32" fmla="*/ 0 w 212"/>
                  <a:gd name="T33" fmla="*/ 0 h 11"/>
                  <a:gd name="T34" fmla="*/ 4 w 212"/>
                  <a:gd name="T35" fmla="*/ 0 h 11"/>
                  <a:gd name="T36" fmla="*/ 8 w 212"/>
                  <a:gd name="T37" fmla="*/ 0 h 11"/>
                  <a:gd name="T38" fmla="*/ 8 w 212"/>
                  <a:gd name="T39" fmla="*/ 0 h 11"/>
                  <a:gd name="T40" fmla="*/ 89 w 212"/>
                  <a:gd name="T41" fmla="*/ 0 h 11"/>
                  <a:gd name="T42" fmla="*/ 127 w 212"/>
                  <a:gd name="T43" fmla="*/ 0 h 11"/>
                  <a:gd name="T44" fmla="*/ 127 w 212"/>
                  <a:gd name="T45" fmla="*/ 0 h 11"/>
                  <a:gd name="T46" fmla="*/ 131 w 212"/>
                  <a:gd name="T47" fmla="*/ 0 h 11"/>
                  <a:gd name="T48" fmla="*/ 131 w 212"/>
                  <a:gd name="T49" fmla="*/ 4 h 11"/>
                  <a:gd name="T50" fmla="*/ 131 w 212"/>
                  <a:gd name="T51" fmla="*/ 4 h 11"/>
                  <a:gd name="T52" fmla="*/ 131 w 212"/>
                  <a:gd name="T53" fmla="*/ 8 h 11"/>
                  <a:gd name="T54" fmla="*/ 131 w 212"/>
                  <a:gd name="T55" fmla="*/ 11 h 11"/>
                  <a:gd name="T56" fmla="*/ 127 w 212"/>
                  <a:gd name="T57" fmla="*/ 11 h 11"/>
                  <a:gd name="T58" fmla="*/ 127 w 212"/>
                  <a:gd name="T59" fmla="*/ 11 h 11"/>
                  <a:gd name="T60" fmla="*/ 89 w 212"/>
                  <a:gd name="T61" fmla="*/ 11 h 11"/>
                  <a:gd name="T62" fmla="*/ 89 w 212"/>
                  <a:gd name="T63" fmla="*/ 11 h 11"/>
                  <a:gd name="T64" fmla="*/ 85 w 212"/>
                  <a:gd name="T65" fmla="*/ 11 h 11"/>
                  <a:gd name="T66" fmla="*/ 85 w 212"/>
                  <a:gd name="T67" fmla="*/ 8 h 11"/>
                  <a:gd name="T68" fmla="*/ 85 w 212"/>
                  <a:gd name="T69" fmla="*/ 4 h 11"/>
                  <a:gd name="T70" fmla="*/ 85 w 212"/>
                  <a:gd name="T71" fmla="*/ 4 h 11"/>
                  <a:gd name="T72" fmla="*/ 85 w 212"/>
                  <a:gd name="T73" fmla="*/ 0 h 11"/>
                  <a:gd name="T74" fmla="*/ 89 w 212"/>
                  <a:gd name="T75" fmla="*/ 0 h 11"/>
                  <a:gd name="T76" fmla="*/ 89 w 212"/>
                  <a:gd name="T77" fmla="*/ 0 h 11"/>
                  <a:gd name="T78" fmla="*/ 89 w 212"/>
                  <a:gd name="T79" fmla="*/ 0 h 11"/>
                  <a:gd name="T80" fmla="*/ 173 w 212"/>
                  <a:gd name="T81" fmla="*/ 0 h 11"/>
                  <a:gd name="T82" fmla="*/ 204 w 212"/>
                  <a:gd name="T83" fmla="*/ 0 h 11"/>
                  <a:gd name="T84" fmla="*/ 208 w 212"/>
                  <a:gd name="T85" fmla="*/ 0 h 11"/>
                  <a:gd name="T86" fmla="*/ 208 w 212"/>
                  <a:gd name="T87" fmla="*/ 0 h 11"/>
                  <a:gd name="T88" fmla="*/ 212 w 212"/>
                  <a:gd name="T89" fmla="*/ 4 h 11"/>
                  <a:gd name="T90" fmla="*/ 208 w 212"/>
                  <a:gd name="T91" fmla="*/ 11 h 11"/>
                  <a:gd name="T92" fmla="*/ 208 w 212"/>
                  <a:gd name="T93" fmla="*/ 11 h 11"/>
                  <a:gd name="T94" fmla="*/ 204 w 212"/>
                  <a:gd name="T95" fmla="*/ 11 h 11"/>
                  <a:gd name="T96" fmla="*/ 173 w 212"/>
                  <a:gd name="T97" fmla="*/ 11 h 11"/>
                  <a:gd name="T98" fmla="*/ 173 w 212"/>
                  <a:gd name="T99" fmla="*/ 11 h 11"/>
                  <a:gd name="T100" fmla="*/ 169 w 212"/>
                  <a:gd name="T101" fmla="*/ 11 h 11"/>
                  <a:gd name="T102" fmla="*/ 169 w 212"/>
                  <a:gd name="T103" fmla="*/ 8 h 11"/>
                  <a:gd name="T104" fmla="*/ 169 w 212"/>
                  <a:gd name="T105" fmla="*/ 4 h 11"/>
                  <a:gd name="T106" fmla="*/ 169 w 212"/>
                  <a:gd name="T107" fmla="*/ 4 h 11"/>
                  <a:gd name="T108" fmla="*/ 169 w 212"/>
                  <a:gd name="T109" fmla="*/ 0 h 11"/>
                  <a:gd name="T110" fmla="*/ 173 w 212"/>
                  <a:gd name="T111" fmla="*/ 0 h 11"/>
                  <a:gd name="T112" fmla="*/ 173 w 212"/>
                  <a:gd name="T113" fmla="*/ 0 h 11"/>
                  <a:gd name="T114" fmla="*/ 173 w 212"/>
                  <a:gd name="T115" fmla="*/ 0 h 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2"/>
                  <a:gd name="T175" fmla="*/ 0 h 11"/>
                  <a:gd name="T176" fmla="*/ 212 w 212"/>
                  <a:gd name="T177" fmla="*/ 11 h 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2" h="11">
                    <a:moveTo>
                      <a:pt x="8" y="0"/>
                    </a:moveTo>
                    <a:lnTo>
                      <a:pt x="43" y="0"/>
                    </a:lnTo>
                    <a:lnTo>
                      <a:pt x="46" y="0"/>
                    </a:lnTo>
                    <a:lnTo>
                      <a:pt x="46" y="4"/>
                    </a:lnTo>
                    <a:lnTo>
                      <a:pt x="46" y="8"/>
                    </a:lnTo>
                    <a:lnTo>
                      <a:pt x="46" y="11"/>
                    </a:lnTo>
                    <a:lnTo>
                      <a:pt x="43" y="11"/>
                    </a:lnTo>
                    <a:lnTo>
                      <a:pt x="8" y="11"/>
                    </a:lnTo>
                    <a:lnTo>
                      <a:pt x="4" y="11"/>
                    </a:lnTo>
                    <a:lnTo>
                      <a:pt x="0" y="11"/>
                    </a:lnTo>
                    <a:lnTo>
                      <a:pt x="0" y="8"/>
                    </a:lnTo>
                    <a:lnTo>
                      <a:pt x="0" y="4"/>
                    </a:lnTo>
                    <a:lnTo>
                      <a:pt x="0" y="0"/>
                    </a:lnTo>
                    <a:lnTo>
                      <a:pt x="4" y="0"/>
                    </a:lnTo>
                    <a:lnTo>
                      <a:pt x="8" y="0"/>
                    </a:lnTo>
                    <a:close/>
                    <a:moveTo>
                      <a:pt x="89" y="0"/>
                    </a:moveTo>
                    <a:lnTo>
                      <a:pt x="127" y="0"/>
                    </a:lnTo>
                    <a:lnTo>
                      <a:pt x="131" y="0"/>
                    </a:lnTo>
                    <a:lnTo>
                      <a:pt x="131" y="4"/>
                    </a:lnTo>
                    <a:lnTo>
                      <a:pt x="131" y="8"/>
                    </a:lnTo>
                    <a:lnTo>
                      <a:pt x="131" y="11"/>
                    </a:lnTo>
                    <a:lnTo>
                      <a:pt x="127" y="11"/>
                    </a:lnTo>
                    <a:lnTo>
                      <a:pt x="89" y="11"/>
                    </a:lnTo>
                    <a:lnTo>
                      <a:pt x="85" y="11"/>
                    </a:lnTo>
                    <a:lnTo>
                      <a:pt x="85" y="8"/>
                    </a:lnTo>
                    <a:lnTo>
                      <a:pt x="85" y="4"/>
                    </a:lnTo>
                    <a:lnTo>
                      <a:pt x="85" y="0"/>
                    </a:lnTo>
                    <a:lnTo>
                      <a:pt x="89" y="0"/>
                    </a:lnTo>
                    <a:close/>
                    <a:moveTo>
                      <a:pt x="173" y="0"/>
                    </a:moveTo>
                    <a:lnTo>
                      <a:pt x="204" y="0"/>
                    </a:lnTo>
                    <a:lnTo>
                      <a:pt x="208" y="0"/>
                    </a:lnTo>
                    <a:lnTo>
                      <a:pt x="212" y="4"/>
                    </a:lnTo>
                    <a:lnTo>
                      <a:pt x="208" y="11"/>
                    </a:lnTo>
                    <a:lnTo>
                      <a:pt x="204" y="11"/>
                    </a:lnTo>
                    <a:lnTo>
                      <a:pt x="173" y="11"/>
                    </a:lnTo>
                    <a:lnTo>
                      <a:pt x="169" y="11"/>
                    </a:lnTo>
                    <a:lnTo>
                      <a:pt x="169" y="8"/>
                    </a:lnTo>
                    <a:lnTo>
                      <a:pt x="169" y="4"/>
                    </a:lnTo>
                    <a:lnTo>
                      <a:pt x="169" y="0"/>
                    </a:lnTo>
                    <a:lnTo>
                      <a:pt x="173" y="0"/>
                    </a:lnTo>
                    <a:close/>
                  </a:path>
                </a:pathLst>
              </a:custGeom>
              <a:solidFill>
                <a:srgbClr val="000000"/>
              </a:solidFill>
              <a:ln w="6350">
                <a:solidFill>
                  <a:srgbClr val="000000"/>
                </a:solidFill>
                <a:round/>
                <a:headEnd/>
                <a:tailEnd/>
              </a:ln>
            </p:spPr>
            <p:txBody>
              <a:bodyPr/>
              <a:lstStyle/>
              <a:p>
                <a:endParaRPr lang="zh-CN" altLang="en-US"/>
              </a:p>
            </p:txBody>
          </p:sp>
          <p:sp>
            <p:nvSpPr>
              <p:cNvPr id="62537" name="未知"/>
              <p:cNvSpPr>
                <a:spLocks noEditPoints="1"/>
              </p:cNvSpPr>
              <p:nvPr/>
            </p:nvSpPr>
            <p:spPr bwMode="auto">
              <a:xfrm>
                <a:off x="638" y="892"/>
                <a:ext cx="11" cy="301"/>
              </a:xfrm>
              <a:custGeom>
                <a:avLst/>
                <a:gdLst>
                  <a:gd name="T0" fmla="*/ 11 w 11"/>
                  <a:gd name="T1" fmla="*/ 39 h 301"/>
                  <a:gd name="T2" fmla="*/ 7 w 11"/>
                  <a:gd name="T3" fmla="*/ 47 h 301"/>
                  <a:gd name="T4" fmla="*/ 0 w 11"/>
                  <a:gd name="T5" fmla="*/ 47 h 301"/>
                  <a:gd name="T6" fmla="*/ 0 w 11"/>
                  <a:gd name="T7" fmla="*/ 4 h 301"/>
                  <a:gd name="T8" fmla="*/ 4 w 11"/>
                  <a:gd name="T9" fmla="*/ 0 h 301"/>
                  <a:gd name="T10" fmla="*/ 7 w 11"/>
                  <a:gd name="T11" fmla="*/ 0 h 301"/>
                  <a:gd name="T12" fmla="*/ 11 w 11"/>
                  <a:gd name="T13" fmla="*/ 0 h 301"/>
                  <a:gd name="T14" fmla="*/ 11 w 11"/>
                  <a:gd name="T15" fmla="*/ 4 h 301"/>
                  <a:gd name="T16" fmla="*/ 11 w 11"/>
                  <a:gd name="T17" fmla="*/ 124 h 301"/>
                  <a:gd name="T18" fmla="*/ 7 w 11"/>
                  <a:gd name="T19" fmla="*/ 127 h 301"/>
                  <a:gd name="T20" fmla="*/ 0 w 11"/>
                  <a:gd name="T21" fmla="*/ 127 h 301"/>
                  <a:gd name="T22" fmla="*/ 0 w 11"/>
                  <a:gd name="T23" fmla="*/ 89 h 301"/>
                  <a:gd name="T24" fmla="*/ 4 w 11"/>
                  <a:gd name="T25" fmla="*/ 85 h 301"/>
                  <a:gd name="T26" fmla="*/ 7 w 11"/>
                  <a:gd name="T27" fmla="*/ 85 h 301"/>
                  <a:gd name="T28" fmla="*/ 11 w 11"/>
                  <a:gd name="T29" fmla="*/ 85 h 301"/>
                  <a:gd name="T30" fmla="*/ 11 w 11"/>
                  <a:gd name="T31" fmla="*/ 89 h 301"/>
                  <a:gd name="T32" fmla="*/ 11 w 11"/>
                  <a:gd name="T33" fmla="*/ 208 h 301"/>
                  <a:gd name="T34" fmla="*/ 7 w 11"/>
                  <a:gd name="T35" fmla="*/ 212 h 301"/>
                  <a:gd name="T36" fmla="*/ 0 w 11"/>
                  <a:gd name="T37" fmla="*/ 212 h 301"/>
                  <a:gd name="T38" fmla="*/ 0 w 11"/>
                  <a:gd name="T39" fmla="*/ 174 h 301"/>
                  <a:gd name="T40" fmla="*/ 4 w 11"/>
                  <a:gd name="T41" fmla="*/ 166 h 301"/>
                  <a:gd name="T42" fmla="*/ 7 w 11"/>
                  <a:gd name="T43" fmla="*/ 166 h 301"/>
                  <a:gd name="T44" fmla="*/ 11 w 11"/>
                  <a:gd name="T45" fmla="*/ 170 h 301"/>
                  <a:gd name="T46" fmla="*/ 11 w 11"/>
                  <a:gd name="T47" fmla="*/ 174 h 301"/>
                  <a:gd name="T48" fmla="*/ 11 w 11"/>
                  <a:gd name="T49" fmla="*/ 293 h 301"/>
                  <a:gd name="T50" fmla="*/ 7 w 11"/>
                  <a:gd name="T51" fmla="*/ 297 h 301"/>
                  <a:gd name="T52" fmla="*/ 0 w 11"/>
                  <a:gd name="T53" fmla="*/ 297 h 301"/>
                  <a:gd name="T54" fmla="*/ 0 w 11"/>
                  <a:gd name="T55" fmla="*/ 258 h 301"/>
                  <a:gd name="T56" fmla="*/ 4 w 11"/>
                  <a:gd name="T57" fmla="*/ 250 h 301"/>
                  <a:gd name="T58" fmla="*/ 7 w 11"/>
                  <a:gd name="T59" fmla="*/ 250 h 301"/>
                  <a:gd name="T60" fmla="*/ 11 w 11"/>
                  <a:gd name="T61" fmla="*/ 254 h 301"/>
                  <a:gd name="T62" fmla="*/ 11 w 11"/>
                  <a:gd name="T63" fmla="*/ 258 h 3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
                  <a:gd name="T97" fmla="*/ 0 h 301"/>
                  <a:gd name="T98" fmla="*/ 11 w 11"/>
                  <a:gd name="T99" fmla="*/ 301 h 3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 h="301">
                    <a:moveTo>
                      <a:pt x="11" y="4"/>
                    </a:moveTo>
                    <a:lnTo>
                      <a:pt x="11" y="39"/>
                    </a:lnTo>
                    <a:lnTo>
                      <a:pt x="11" y="43"/>
                    </a:lnTo>
                    <a:lnTo>
                      <a:pt x="7" y="47"/>
                    </a:lnTo>
                    <a:lnTo>
                      <a:pt x="4" y="47"/>
                    </a:lnTo>
                    <a:lnTo>
                      <a:pt x="0" y="47"/>
                    </a:lnTo>
                    <a:lnTo>
                      <a:pt x="0" y="39"/>
                    </a:lnTo>
                    <a:lnTo>
                      <a:pt x="0" y="4"/>
                    </a:lnTo>
                    <a:lnTo>
                      <a:pt x="0" y="0"/>
                    </a:lnTo>
                    <a:lnTo>
                      <a:pt x="4" y="0"/>
                    </a:lnTo>
                    <a:lnTo>
                      <a:pt x="7" y="0"/>
                    </a:lnTo>
                    <a:lnTo>
                      <a:pt x="11" y="0"/>
                    </a:lnTo>
                    <a:lnTo>
                      <a:pt x="11" y="4"/>
                    </a:lnTo>
                    <a:close/>
                    <a:moveTo>
                      <a:pt x="11" y="89"/>
                    </a:moveTo>
                    <a:lnTo>
                      <a:pt x="11" y="124"/>
                    </a:lnTo>
                    <a:lnTo>
                      <a:pt x="11" y="127"/>
                    </a:lnTo>
                    <a:lnTo>
                      <a:pt x="7" y="127"/>
                    </a:lnTo>
                    <a:lnTo>
                      <a:pt x="4" y="131"/>
                    </a:lnTo>
                    <a:lnTo>
                      <a:pt x="0" y="127"/>
                    </a:lnTo>
                    <a:lnTo>
                      <a:pt x="0" y="124"/>
                    </a:lnTo>
                    <a:lnTo>
                      <a:pt x="0" y="89"/>
                    </a:lnTo>
                    <a:lnTo>
                      <a:pt x="0" y="85"/>
                    </a:lnTo>
                    <a:lnTo>
                      <a:pt x="4" y="85"/>
                    </a:lnTo>
                    <a:lnTo>
                      <a:pt x="4" y="81"/>
                    </a:lnTo>
                    <a:lnTo>
                      <a:pt x="7" y="85"/>
                    </a:lnTo>
                    <a:lnTo>
                      <a:pt x="11" y="85"/>
                    </a:lnTo>
                    <a:lnTo>
                      <a:pt x="11" y="89"/>
                    </a:lnTo>
                    <a:close/>
                    <a:moveTo>
                      <a:pt x="11" y="174"/>
                    </a:moveTo>
                    <a:lnTo>
                      <a:pt x="11" y="208"/>
                    </a:lnTo>
                    <a:lnTo>
                      <a:pt x="11" y="212"/>
                    </a:lnTo>
                    <a:lnTo>
                      <a:pt x="7" y="212"/>
                    </a:lnTo>
                    <a:lnTo>
                      <a:pt x="4" y="216"/>
                    </a:lnTo>
                    <a:lnTo>
                      <a:pt x="0" y="212"/>
                    </a:lnTo>
                    <a:lnTo>
                      <a:pt x="0" y="208"/>
                    </a:lnTo>
                    <a:lnTo>
                      <a:pt x="0" y="174"/>
                    </a:lnTo>
                    <a:lnTo>
                      <a:pt x="0" y="170"/>
                    </a:lnTo>
                    <a:lnTo>
                      <a:pt x="4" y="166"/>
                    </a:lnTo>
                    <a:lnTo>
                      <a:pt x="7" y="166"/>
                    </a:lnTo>
                    <a:lnTo>
                      <a:pt x="7" y="170"/>
                    </a:lnTo>
                    <a:lnTo>
                      <a:pt x="11" y="170"/>
                    </a:lnTo>
                    <a:lnTo>
                      <a:pt x="11" y="174"/>
                    </a:lnTo>
                    <a:close/>
                    <a:moveTo>
                      <a:pt x="11" y="258"/>
                    </a:moveTo>
                    <a:lnTo>
                      <a:pt x="11" y="293"/>
                    </a:lnTo>
                    <a:lnTo>
                      <a:pt x="11" y="297"/>
                    </a:lnTo>
                    <a:lnTo>
                      <a:pt x="7" y="297"/>
                    </a:lnTo>
                    <a:lnTo>
                      <a:pt x="4" y="301"/>
                    </a:lnTo>
                    <a:lnTo>
                      <a:pt x="0" y="297"/>
                    </a:lnTo>
                    <a:lnTo>
                      <a:pt x="0" y="293"/>
                    </a:lnTo>
                    <a:lnTo>
                      <a:pt x="0" y="258"/>
                    </a:lnTo>
                    <a:lnTo>
                      <a:pt x="0" y="254"/>
                    </a:lnTo>
                    <a:lnTo>
                      <a:pt x="4" y="250"/>
                    </a:lnTo>
                    <a:lnTo>
                      <a:pt x="7" y="250"/>
                    </a:lnTo>
                    <a:lnTo>
                      <a:pt x="7" y="254"/>
                    </a:lnTo>
                    <a:lnTo>
                      <a:pt x="11" y="254"/>
                    </a:lnTo>
                    <a:lnTo>
                      <a:pt x="11" y="258"/>
                    </a:lnTo>
                    <a:close/>
                  </a:path>
                </a:pathLst>
              </a:custGeom>
              <a:solidFill>
                <a:srgbClr val="000000"/>
              </a:solidFill>
              <a:ln w="6350">
                <a:solidFill>
                  <a:srgbClr val="000000"/>
                </a:solidFill>
                <a:round/>
                <a:headEnd/>
                <a:tailEnd/>
              </a:ln>
            </p:spPr>
            <p:txBody>
              <a:bodyPr/>
              <a:lstStyle/>
              <a:p>
                <a:endParaRPr lang="zh-CN" altLang="en-US"/>
              </a:p>
            </p:txBody>
          </p:sp>
          <p:sp>
            <p:nvSpPr>
              <p:cNvPr id="62538" name="未知"/>
              <p:cNvSpPr>
                <a:spLocks noEditPoints="1"/>
              </p:cNvSpPr>
              <p:nvPr/>
            </p:nvSpPr>
            <p:spPr bwMode="auto">
              <a:xfrm>
                <a:off x="1049" y="892"/>
                <a:ext cx="11" cy="301"/>
              </a:xfrm>
              <a:custGeom>
                <a:avLst/>
                <a:gdLst>
                  <a:gd name="T0" fmla="*/ 11 w 11"/>
                  <a:gd name="T1" fmla="*/ 39 h 301"/>
                  <a:gd name="T2" fmla="*/ 11 w 11"/>
                  <a:gd name="T3" fmla="*/ 47 h 301"/>
                  <a:gd name="T4" fmla="*/ 4 w 11"/>
                  <a:gd name="T5" fmla="*/ 47 h 301"/>
                  <a:gd name="T6" fmla="*/ 0 w 11"/>
                  <a:gd name="T7" fmla="*/ 4 h 301"/>
                  <a:gd name="T8" fmla="*/ 4 w 11"/>
                  <a:gd name="T9" fmla="*/ 0 h 301"/>
                  <a:gd name="T10" fmla="*/ 8 w 11"/>
                  <a:gd name="T11" fmla="*/ 0 h 301"/>
                  <a:gd name="T12" fmla="*/ 11 w 11"/>
                  <a:gd name="T13" fmla="*/ 0 h 301"/>
                  <a:gd name="T14" fmla="*/ 11 w 11"/>
                  <a:gd name="T15" fmla="*/ 4 h 301"/>
                  <a:gd name="T16" fmla="*/ 11 w 11"/>
                  <a:gd name="T17" fmla="*/ 124 h 301"/>
                  <a:gd name="T18" fmla="*/ 11 w 11"/>
                  <a:gd name="T19" fmla="*/ 127 h 301"/>
                  <a:gd name="T20" fmla="*/ 4 w 11"/>
                  <a:gd name="T21" fmla="*/ 127 h 301"/>
                  <a:gd name="T22" fmla="*/ 0 w 11"/>
                  <a:gd name="T23" fmla="*/ 89 h 301"/>
                  <a:gd name="T24" fmla="*/ 4 w 11"/>
                  <a:gd name="T25" fmla="*/ 85 h 301"/>
                  <a:gd name="T26" fmla="*/ 8 w 11"/>
                  <a:gd name="T27" fmla="*/ 85 h 301"/>
                  <a:gd name="T28" fmla="*/ 11 w 11"/>
                  <a:gd name="T29" fmla="*/ 85 h 301"/>
                  <a:gd name="T30" fmla="*/ 11 w 11"/>
                  <a:gd name="T31" fmla="*/ 89 h 301"/>
                  <a:gd name="T32" fmla="*/ 11 w 11"/>
                  <a:gd name="T33" fmla="*/ 208 h 301"/>
                  <a:gd name="T34" fmla="*/ 11 w 11"/>
                  <a:gd name="T35" fmla="*/ 212 h 301"/>
                  <a:gd name="T36" fmla="*/ 4 w 11"/>
                  <a:gd name="T37" fmla="*/ 212 h 301"/>
                  <a:gd name="T38" fmla="*/ 0 w 11"/>
                  <a:gd name="T39" fmla="*/ 174 h 301"/>
                  <a:gd name="T40" fmla="*/ 4 w 11"/>
                  <a:gd name="T41" fmla="*/ 166 h 301"/>
                  <a:gd name="T42" fmla="*/ 8 w 11"/>
                  <a:gd name="T43" fmla="*/ 166 h 301"/>
                  <a:gd name="T44" fmla="*/ 11 w 11"/>
                  <a:gd name="T45" fmla="*/ 170 h 301"/>
                  <a:gd name="T46" fmla="*/ 11 w 11"/>
                  <a:gd name="T47" fmla="*/ 174 h 301"/>
                  <a:gd name="T48" fmla="*/ 11 w 11"/>
                  <a:gd name="T49" fmla="*/ 293 h 301"/>
                  <a:gd name="T50" fmla="*/ 11 w 11"/>
                  <a:gd name="T51" fmla="*/ 297 h 301"/>
                  <a:gd name="T52" fmla="*/ 4 w 11"/>
                  <a:gd name="T53" fmla="*/ 297 h 301"/>
                  <a:gd name="T54" fmla="*/ 0 w 11"/>
                  <a:gd name="T55" fmla="*/ 258 h 301"/>
                  <a:gd name="T56" fmla="*/ 4 w 11"/>
                  <a:gd name="T57" fmla="*/ 250 h 301"/>
                  <a:gd name="T58" fmla="*/ 8 w 11"/>
                  <a:gd name="T59" fmla="*/ 250 h 301"/>
                  <a:gd name="T60" fmla="*/ 11 w 11"/>
                  <a:gd name="T61" fmla="*/ 254 h 301"/>
                  <a:gd name="T62" fmla="*/ 11 w 11"/>
                  <a:gd name="T63" fmla="*/ 258 h 3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
                  <a:gd name="T97" fmla="*/ 0 h 301"/>
                  <a:gd name="T98" fmla="*/ 11 w 11"/>
                  <a:gd name="T99" fmla="*/ 301 h 3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 h="301">
                    <a:moveTo>
                      <a:pt x="11" y="4"/>
                    </a:moveTo>
                    <a:lnTo>
                      <a:pt x="11" y="39"/>
                    </a:lnTo>
                    <a:lnTo>
                      <a:pt x="11" y="43"/>
                    </a:lnTo>
                    <a:lnTo>
                      <a:pt x="11" y="47"/>
                    </a:lnTo>
                    <a:lnTo>
                      <a:pt x="8" y="47"/>
                    </a:lnTo>
                    <a:lnTo>
                      <a:pt x="4" y="47"/>
                    </a:lnTo>
                    <a:lnTo>
                      <a:pt x="0" y="39"/>
                    </a:lnTo>
                    <a:lnTo>
                      <a:pt x="0" y="4"/>
                    </a:lnTo>
                    <a:lnTo>
                      <a:pt x="4" y="0"/>
                    </a:lnTo>
                    <a:lnTo>
                      <a:pt x="8" y="0"/>
                    </a:lnTo>
                    <a:lnTo>
                      <a:pt x="11" y="0"/>
                    </a:lnTo>
                    <a:lnTo>
                      <a:pt x="11" y="4"/>
                    </a:lnTo>
                    <a:close/>
                    <a:moveTo>
                      <a:pt x="11" y="89"/>
                    </a:moveTo>
                    <a:lnTo>
                      <a:pt x="11" y="124"/>
                    </a:lnTo>
                    <a:lnTo>
                      <a:pt x="11" y="127"/>
                    </a:lnTo>
                    <a:lnTo>
                      <a:pt x="8" y="131"/>
                    </a:lnTo>
                    <a:lnTo>
                      <a:pt x="4" y="127"/>
                    </a:lnTo>
                    <a:lnTo>
                      <a:pt x="0" y="124"/>
                    </a:lnTo>
                    <a:lnTo>
                      <a:pt x="0" y="89"/>
                    </a:lnTo>
                    <a:lnTo>
                      <a:pt x="4" y="85"/>
                    </a:lnTo>
                    <a:lnTo>
                      <a:pt x="8" y="81"/>
                    </a:lnTo>
                    <a:lnTo>
                      <a:pt x="8" y="85"/>
                    </a:lnTo>
                    <a:lnTo>
                      <a:pt x="11" y="85"/>
                    </a:lnTo>
                    <a:lnTo>
                      <a:pt x="11" y="89"/>
                    </a:lnTo>
                    <a:close/>
                    <a:moveTo>
                      <a:pt x="11" y="174"/>
                    </a:moveTo>
                    <a:lnTo>
                      <a:pt x="11" y="208"/>
                    </a:lnTo>
                    <a:lnTo>
                      <a:pt x="11" y="212"/>
                    </a:lnTo>
                    <a:lnTo>
                      <a:pt x="8" y="216"/>
                    </a:lnTo>
                    <a:lnTo>
                      <a:pt x="4" y="212"/>
                    </a:lnTo>
                    <a:lnTo>
                      <a:pt x="0" y="208"/>
                    </a:lnTo>
                    <a:lnTo>
                      <a:pt x="0" y="174"/>
                    </a:lnTo>
                    <a:lnTo>
                      <a:pt x="4" y="170"/>
                    </a:lnTo>
                    <a:lnTo>
                      <a:pt x="4" y="166"/>
                    </a:lnTo>
                    <a:lnTo>
                      <a:pt x="8" y="166"/>
                    </a:lnTo>
                    <a:lnTo>
                      <a:pt x="11" y="170"/>
                    </a:lnTo>
                    <a:lnTo>
                      <a:pt x="11" y="174"/>
                    </a:lnTo>
                    <a:close/>
                    <a:moveTo>
                      <a:pt x="11" y="258"/>
                    </a:moveTo>
                    <a:lnTo>
                      <a:pt x="11" y="293"/>
                    </a:lnTo>
                    <a:lnTo>
                      <a:pt x="11" y="297"/>
                    </a:lnTo>
                    <a:lnTo>
                      <a:pt x="8" y="301"/>
                    </a:lnTo>
                    <a:lnTo>
                      <a:pt x="4" y="297"/>
                    </a:lnTo>
                    <a:lnTo>
                      <a:pt x="0" y="293"/>
                    </a:lnTo>
                    <a:lnTo>
                      <a:pt x="0" y="258"/>
                    </a:lnTo>
                    <a:lnTo>
                      <a:pt x="4" y="254"/>
                    </a:lnTo>
                    <a:lnTo>
                      <a:pt x="4" y="250"/>
                    </a:lnTo>
                    <a:lnTo>
                      <a:pt x="8" y="250"/>
                    </a:lnTo>
                    <a:lnTo>
                      <a:pt x="11" y="254"/>
                    </a:lnTo>
                    <a:lnTo>
                      <a:pt x="11" y="258"/>
                    </a:lnTo>
                    <a:close/>
                  </a:path>
                </a:pathLst>
              </a:custGeom>
              <a:solidFill>
                <a:srgbClr val="000000"/>
              </a:solidFill>
              <a:ln w="6350">
                <a:solidFill>
                  <a:srgbClr val="000000"/>
                </a:solidFill>
                <a:round/>
                <a:headEnd/>
                <a:tailEnd/>
              </a:ln>
            </p:spPr>
            <p:txBody>
              <a:bodyPr/>
              <a:lstStyle/>
              <a:p>
                <a:endParaRPr lang="zh-CN" altLang="en-US"/>
              </a:p>
            </p:txBody>
          </p:sp>
          <p:grpSp>
            <p:nvGrpSpPr>
              <p:cNvPr id="62539" name="Group 52"/>
              <p:cNvGrpSpPr>
                <a:grpSpLocks/>
              </p:cNvGrpSpPr>
              <p:nvPr/>
            </p:nvGrpSpPr>
            <p:grpSpPr bwMode="auto">
              <a:xfrm>
                <a:off x="590" y="1225"/>
                <a:ext cx="245" cy="271"/>
                <a:chOff x="0" y="0"/>
                <a:chExt cx="245" cy="271"/>
              </a:xfrm>
            </p:grpSpPr>
            <p:sp>
              <p:nvSpPr>
                <p:cNvPr id="62543" name="Rectangle 53"/>
                <p:cNvSpPr>
                  <a:spLocks noChangeArrowheads="1"/>
                </p:cNvSpPr>
                <p:nvPr/>
              </p:nvSpPr>
              <p:spPr bwMode="auto">
                <a:xfrm>
                  <a:off x="0" y="0"/>
                  <a:ext cx="113" cy="271"/>
                </a:xfrm>
                <a:prstGeom prst="rect">
                  <a:avLst/>
                </a:prstGeom>
                <a:noFill/>
                <a:ln w="9525">
                  <a:noFill/>
                  <a:miter lim="800000"/>
                  <a:headEnd/>
                  <a:tailEnd/>
                </a:ln>
              </p:spPr>
              <p:txBody>
                <a:bodyPr wrap="none" lIns="0" tIns="0" rIns="0" bIns="0">
                  <a:spAutoFit/>
                </a:bodyPr>
                <a:lstStyle/>
                <a:p>
                  <a:r>
                    <a:rPr lang="zh-CN" altLang="zh-CN" sz="2100" i="1">
                      <a:solidFill>
                        <a:srgbClr val="000000"/>
                      </a:solidFill>
                      <a:latin typeface="Times New Roman" pitchFamily="18" charset="0"/>
                    </a:rPr>
                    <a:t>V</a:t>
                  </a:r>
                  <a:endParaRPr lang="zh-CN" altLang="zh-CN"/>
                </a:p>
              </p:txBody>
            </p:sp>
            <p:sp>
              <p:nvSpPr>
                <p:cNvPr id="62544" name="Rectangle 54"/>
                <p:cNvSpPr>
                  <a:spLocks noChangeArrowheads="1"/>
                </p:cNvSpPr>
                <p:nvPr/>
              </p:nvSpPr>
              <p:spPr bwMode="auto">
                <a:xfrm>
                  <a:off x="96" y="81"/>
                  <a:ext cx="76" cy="181"/>
                </a:xfrm>
                <a:prstGeom prst="rect">
                  <a:avLst/>
                </a:prstGeom>
                <a:noFill/>
                <a:ln w="9525">
                  <a:noFill/>
                  <a:miter lim="800000"/>
                  <a:headEnd/>
                  <a:tailEnd/>
                </a:ln>
              </p:spPr>
              <p:txBody>
                <a:bodyPr wrap="none" lIns="0" tIns="0" rIns="0" bIns="0">
                  <a:spAutoFit/>
                </a:bodyPr>
                <a:lstStyle/>
                <a:p>
                  <a:r>
                    <a:rPr lang="zh-CN" altLang="zh-CN" sz="1400">
                      <a:solidFill>
                        <a:srgbClr val="000000"/>
                      </a:solidFill>
                      <a:latin typeface="Times New Roman" pitchFamily="18" charset="0"/>
                    </a:rPr>
                    <a:t>T</a:t>
                  </a:r>
                  <a:endParaRPr lang="zh-CN" altLang="zh-CN"/>
                </a:p>
              </p:txBody>
            </p:sp>
            <p:sp>
              <p:nvSpPr>
                <p:cNvPr id="62545" name="Rectangle 55"/>
                <p:cNvSpPr>
                  <a:spLocks noChangeArrowheads="1"/>
                </p:cNvSpPr>
                <p:nvPr/>
              </p:nvSpPr>
              <p:spPr bwMode="auto">
                <a:xfrm>
                  <a:off x="173" y="89"/>
                  <a:ext cx="44" cy="142"/>
                </a:xfrm>
                <a:prstGeom prst="rect">
                  <a:avLst/>
                </a:prstGeom>
                <a:noFill/>
                <a:ln w="9525">
                  <a:noFill/>
                  <a:miter lim="800000"/>
                  <a:headEnd/>
                  <a:tailEnd/>
                </a:ln>
              </p:spPr>
              <p:txBody>
                <a:bodyPr wrap="none" lIns="0" tIns="0" rIns="0" bIns="0">
                  <a:spAutoFit/>
                </a:bodyPr>
                <a:lstStyle/>
                <a:p>
                  <a:r>
                    <a:rPr lang="zh-CN" altLang="zh-CN" sz="1100">
                      <a:solidFill>
                        <a:srgbClr val="000000"/>
                      </a:solidFill>
                      <a:latin typeface="宋体" pitchFamily="2" charset="-122"/>
                    </a:rPr>
                    <a:t>-</a:t>
                  </a:r>
                  <a:endParaRPr lang="zh-CN" altLang="zh-CN"/>
                </a:p>
              </p:txBody>
            </p:sp>
            <p:sp>
              <p:nvSpPr>
                <p:cNvPr id="62546" name="Rectangle 56"/>
                <p:cNvSpPr>
                  <a:spLocks noChangeArrowheads="1"/>
                </p:cNvSpPr>
                <p:nvPr/>
              </p:nvSpPr>
              <p:spPr bwMode="auto">
                <a:xfrm>
                  <a:off x="217" y="81"/>
                  <a:ext cx="28" cy="181"/>
                </a:xfrm>
                <a:prstGeom prst="rect">
                  <a:avLst/>
                </a:prstGeom>
                <a:noFill/>
                <a:ln w="9525">
                  <a:noFill/>
                  <a:miter lim="800000"/>
                  <a:headEnd/>
                  <a:tailEnd/>
                </a:ln>
              </p:spPr>
              <p:txBody>
                <a:bodyPr wrap="none" lIns="0" tIns="0" rIns="0" bIns="0">
                  <a:spAutoFit/>
                </a:bodyPr>
                <a:lstStyle/>
                <a:p>
                  <a:r>
                    <a:rPr lang="zh-CN" altLang="zh-CN" sz="1400">
                      <a:solidFill>
                        <a:srgbClr val="000000"/>
                      </a:solidFill>
                      <a:latin typeface="Times New Roman" pitchFamily="18" charset="0"/>
                    </a:rPr>
                    <a:t> </a:t>
                  </a:r>
                  <a:endParaRPr lang="zh-CN" altLang="zh-CN"/>
                </a:p>
              </p:txBody>
            </p:sp>
          </p:grpSp>
          <p:grpSp>
            <p:nvGrpSpPr>
              <p:cNvPr id="62540" name="Group 57"/>
              <p:cNvGrpSpPr>
                <a:grpSpLocks/>
              </p:cNvGrpSpPr>
              <p:nvPr/>
            </p:nvGrpSpPr>
            <p:grpSpPr bwMode="auto">
              <a:xfrm>
                <a:off x="1770" y="1134"/>
                <a:ext cx="175" cy="274"/>
                <a:chOff x="0" y="0"/>
                <a:chExt cx="175" cy="274"/>
              </a:xfrm>
            </p:grpSpPr>
            <p:sp>
              <p:nvSpPr>
                <p:cNvPr id="62541" name="Rectangle 58"/>
                <p:cNvSpPr>
                  <a:spLocks noChangeArrowheads="1"/>
                </p:cNvSpPr>
                <p:nvPr/>
              </p:nvSpPr>
              <p:spPr bwMode="auto">
                <a:xfrm>
                  <a:off x="0" y="0"/>
                  <a:ext cx="92" cy="271"/>
                </a:xfrm>
                <a:prstGeom prst="rect">
                  <a:avLst/>
                </a:prstGeom>
                <a:noFill/>
                <a:ln w="9525">
                  <a:noFill/>
                  <a:miter lim="800000"/>
                  <a:headEnd/>
                  <a:tailEnd/>
                </a:ln>
              </p:spPr>
              <p:txBody>
                <a:bodyPr wrap="none" lIns="0" tIns="0" rIns="0" bIns="0">
                  <a:spAutoFit/>
                </a:bodyPr>
                <a:lstStyle/>
                <a:p>
                  <a:r>
                    <a:rPr lang="zh-CN" altLang="zh-CN" sz="2100" i="1">
                      <a:solidFill>
                        <a:srgbClr val="000000"/>
                      </a:solidFill>
                      <a:latin typeface="Bookman Old Style" pitchFamily="18" charset="0"/>
                    </a:rPr>
                    <a:t>v</a:t>
                  </a:r>
                  <a:endParaRPr lang="zh-CN" altLang="zh-CN"/>
                </a:p>
              </p:txBody>
            </p:sp>
            <p:sp>
              <p:nvSpPr>
                <p:cNvPr id="62542" name="Rectangle 59"/>
                <p:cNvSpPr>
                  <a:spLocks noChangeArrowheads="1"/>
                </p:cNvSpPr>
                <p:nvPr/>
              </p:nvSpPr>
              <p:spPr bwMode="auto">
                <a:xfrm>
                  <a:off x="131" y="93"/>
                  <a:ext cx="44" cy="181"/>
                </a:xfrm>
                <a:prstGeom prst="rect">
                  <a:avLst/>
                </a:prstGeom>
                <a:noFill/>
                <a:ln w="9525">
                  <a:noFill/>
                  <a:miter lim="800000"/>
                  <a:headEnd/>
                  <a:tailEnd/>
                </a:ln>
              </p:spPr>
              <p:txBody>
                <a:bodyPr wrap="none" lIns="0" tIns="0" rIns="0" bIns="0">
                  <a:spAutoFit/>
                </a:bodyPr>
                <a:lstStyle/>
                <a:p>
                  <a:r>
                    <a:rPr lang="zh-CN" altLang="zh-CN" sz="1400">
                      <a:solidFill>
                        <a:srgbClr val="000000"/>
                      </a:solidFill>
                      <a:latin typeface="Times New Roman" pitchFamily="18" charset="0"/>
                    </a:rPr>
                    <a:t>I</a:t>
                  </a:r>
                  <a:endParaRPr lang="zh-CN" altLang="zh-CN"/>
                </a:p>
              </p:txBody>
            </p:sp>
          </p:grpSp>
        </p:grpSp>
      </p:grpSp>
      <p:sp>
        <p:nvSpPr>
          <p:cNvPr id="87" name="Rectangle 18"/>
          <p:cNvSpPr>
            <a:spLocks noChangeArrowheads="1"/>
          </p:cNvSpPr>
          <p:nvPr/>
        </p:nvSpPr>
        <p:spPr bwMode="auto">
          <a:xfrm>
            <a:off x="642938" y="2615804"/>
            <a:ext cx="3643312" cy="369332"/>
          </a:xfrm>
          <a:prstGeom prst="rect">
            <a:avLst/>
          </a:prstGeom>
          <a:noFill/>
          <a:ln w="9525">
            <a:noFill/>
            <a:miter lim="800000"/>
            <a:headEnd/>
            <a:tailEnd/>
          </a:ln>
        </p:spPr>
        <p:txBody>
          <a:bodyPr lIns="0" tIns="0" rIns="0" bIns="0">
            <a:spAutoFit/>
          </a:bodyPr>
          <a:lstStyle/>
          <a:p>
            <a:pPr>
              <a:spcBef>
                <a:spcPct val="20000"/>
              </a:spcBef>
              <a:buClr>
                <a:schemeClr val="accent2"/>
              </a:buClr>
              <a:buFont typeface="Wingdings" pitchFamily="2" charset="2"/>
              <a:buNone/>
            </a:pPr>
            <a:r>
              <a:rPr lang="zh-CN" altLang="en-US" sz="2400">
                <a:ea typeface="楷体_GB2312" pitchFamily="49" charset="-122"/>
              </a:rPr>
              <a:t>（</a:t>
            </a:r>
            <a:r>
              <a:rPr lang="en-US" altLang="zh-CN" sz="2400">
                <a:ea typeface="楷体_GB2312" pitchFamily="49" charset="-122"/>
              </a:rPr>
              <a:t>2</a:t>
            </a:r>
            <a:r>
              <a:rPr lang="zh-CN" altLang="en-US" sz="2400">
                <a:ea typeface="楷体_GB2312" pitchFamily="49" charset="-122"/>
              </a:rPr>
              <a:t>）电压传输特性曲线</a:t>
            </a:r>
          </a:p>
        </p:txBody>
      </p:sp>
      <p:sp>
        <p:nvSpPr>
          <p:cNvPr id="88" name="Rectangle 18"/>
          <p:cNvSpPr>
            <a:spLocks noChangeArrowheads="1"/>
          </p:cNvSpPr>
          <p:nvPr/>
        </p:nvSpPr>
        <p:spPr bwMode="auto">
          <a:xfrm>
            <a:off x="642939" y="3823097"/>
            <a:ext cx="4429125" cy="1046440"/>
          </a:xfrm>
          <a:prstGeom prst="rect">
            <a:avLst/>
          </a:prstGeom>
          <a:noFill/>
          <a:ln w="9525">
            <a:noFill/>
            <a:miter lim="800000"/>
            <a:headEnd/>
            <a:tailEnd/>
          </a:ln>
        </p:spPr>
        <p:txBody>
          <a:bodyPr lIns="0" tIns="0" rIns="0" bIns="0">
            <a:spAutoFit/>
          </a:bodyPr>
          <a:lstStyle/>
          <a:p>
            <a:pPr>
              <a:spcBef>
                <a:spcPct val="20000"/>
              </a:spcBef>
              <a:buClr>
                <a:schemeClr val="accent2"/>
              </a:buClr>
              <a:buFont typeface="Wingdings" pitchFamily="2" charset="2"/>
              <a:buChar char="o"/>
            </a:pPr>
            <a:r>
              <a:rPr lang="en-US" altLang="zh-CN" sz="2400">
                <a:ea typeface="楷体_GB2312" pitchFamily="49" charset="-122"/>
                <a:sym typeface="Wingdings" pitchFamily="2" charset="2"/>
              </a:rPr>
              <a:t></a:t>
            </a:r>
            <a:r>
              <a:rPr lang="en-US" altLang="zh-CN" sz="2400" baseline="-25000">
                <a:ea typeface="楷体_GB2312" pitchFamily="49" charset="-122"/>
              </a:rPr>
              <a:t>  </a:t>
            </a:r>
            <a:r>
              <a:rPr lang="zh-CN" altLang="en-US" sz="2200">
                <a:ea typeface="楷体_GB2312" pitchFamily="49" charset="-122"/>
              </a:rPr>
              <a:t>当输入电压</a:t>
            </a:r>
            <a:r>
              <a:rPr lang="en-US" altLang="zh-CN" sz="2200" i="1">
                <a:ea typeface="楷体_GB2312" pitchFamily="49" charset="-122"/>
              </a:rPr>
              <a:t>V</a:t>
            </a:r>
            <a:r>
              <a:rPr lang="en-US" altLang="zh-CN" sz="2200" baseline="-25000">
                <a:ea typeface="楷体_GB2312" pitchFamily="49" charset="-122"/>
              </a:rPr>
              <a:t>in</a:t>
            </a:r>
            <a:r>
              <a:rPr lang="zh-CN" altLang="en-US" sz="2200">
                <a:ea typeface="楷体_GB2312" pitchFamily="49" charset="-122"/>
              </a:rPr>
              <a:t>从高电压向低电压变化时，下限阈值电平</a:t>
            </a:r>
            <a:r>
              <a:rPr lang="en-US" altLang="zh-CN" sz="2200">
                <a:ea typeface="楷体_GB2312" pitchFamily="49" charset="-122"/>
              </a:rPr>
              <a:t>VT-</a:t>
            </a:r>
            <a:r>
              <a:rPr lang="zh-CN" altLang="en-US" sz="2200">
                <a:ea typeface="楷体_GB2312" pitchFamily="49" charset="-122"/>
              </a:rPr>
              <a:t>为比较器的参考电压。</a:t>
            </a:r>
          </a:p>
        </p:txBody>
      </p:sp>
      <p:sp>
        <p:nvSpPr>
          <p:cNvPr id="90" name="Rectangle 18"/>
          <p:cNvSpPr>
            <a:spLocks noChangeArrowheads="1"/>
          </p:cNvSpPr>
          <p:nvPr/>
        </p:nvSpPr>
        <p:spPr bwMode="auto">
          <a:xfrm>
            <a:off x="642939" y="1756172"/>
            <a:ext cx="4143375" cy="1015663"/>
          </a:xfrm>
          <a:prstGeom prst="rect">
            <a:avLst/>
          </a:prstGeom>
          <a:noFill/>
          <a:ln w="9525">
            <a:noFill/>
            <a:miter lim="800000"/>
            <a:headEnd/>
            <a:tailEnd/>
          </a:ln>
        </p:spPr>
        <p:txBody>
          <a:bodyPr lIns="0" tIns="0" rIns="0" bIns="0">
            <a:spAutoFit/>
          </a:bodyPr>
          <a:lstStyle/>
          <a:p>
            <a:pPr>
              <a:spcBef>
                <a:spcPct val="20000"/>
              </a:spcBef>
              <a:buClr>
                <a:schemeClr val="accent2"/>
              </a:buClr>
              <a:buFont typeface="Wingdings" pitchFamily="2" charset="2"/>
              <a:buNone/>
            </a:pPr>
            <a:r>
              <a:rPr lang="zh-CN" altLang="en-US" sz="2200">
                <a:ea typeface="楷体_GB2312" pitchFamily="49" charset="-122"/>
              </a:rPr>
              <a:t>迟滞电压比较器引入的正反馈加速电压跳变进程，确保跳变沿非常陡峭。</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strips(downRigh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strips(downRight)">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strips(downRight)">
                                      <p:cBhvr>
                                        <p:cTn id="17" dur="50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strips(downRight)">
                                      <p:cBhvr>
                                        <p:cTn id="22" dur="500"/>
                                        <p:tgtEl>
                                          <p:spTgt spid="8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strips(downRight)">
                                      <p:cBhvr>
                                        <p:cTn id="2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utoUpdateAnimBg="0"/>
      <p:bldP spid="40" grpId="0" autoUpdateAnimBg="0"/>
      <p:bldP spid="87" grpId="0" autoUpdateAnimBg="0"/>
      <p:bldP spid="88" grpId="0" autoUpdateAnimBg="0"/>
      <p:bldP spid="90"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0485"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20486"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20487"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20488"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0489" name="Rectangle 2"/>
          <p:cNvSpPr>
            <a:spLocks noChangeArrowheads="1"/>
          </p:cNvSpPr>
          <p:nvPr/>
        </p:nvSpPr>
        <p:spPr bwMode="auto">
          <a:xfrm>
            <a:off x="571501" y="375048"/>
            <a:ext cx="5929313" cy="523220"/>
          </a:xfrm>
          <a:prstGeom prst="rect">
            <a:avLst/>
          </a:prstGeom>
          <a:noFill/>
          <a:ln w="12700" cap="sq">
            <a:noFill/>
            <a:miter lim="800000"/>
            <a:headEnd type="none" w="sm" len="sm"/>
            <a:tailEnd type="none" w="sm" len="sm"/>
          </a:ln>
        </p:spPr>
        <p:txBody>
          <a:bodyPr>
            <a:spAutoFit/>
          </a:bodyPr>
          <a:lstStyle/>
          <a:p>
            <a:r>
              <a:rPr lang="en-US" altLang="zh-CN" sz="2800"/>
              <a:t>3.4.2  </a:t>
            </a:r>
            <a:r>
              <a:rPr lang="zh-CN" altLang="en-US" sz="2800"/>
              <a:t>迟滞电压比较</a:t>
            </a:r>
          </a:p>
        </p:txBody>
      </p:sp>
      <p:sp>
        <p:nvSpPr>
          <p:cNvPr id="20490"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0491"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0492"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0493"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0494"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0495"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0496"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0497"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0498"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20499"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20500"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0501"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0502"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0503"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0504"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0505"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0506"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0507"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0508"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0509"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0510" name="矩形 32"/>
          <p:cNvSpPr>
            <a:spLocks noChangeArrowheads="1"/>
          </p:cNvSpPr>
          <p:nvPr/>
        </p:nvSpPr>
        <p:spPr bwMode="auto">
          <a:xfrm>
            <a:off x="500064" y="964407"/>
            <a:ext cx="4657044" cy="461665"/>
          </a:xfrm>
          <a:prstGeom prst="rect">
            <a:avLst/>
          </a:prstGeom>
          <a:noFill/>
          <a:ln w="9525">
            <a:noFill/>
            <a:miter lim="800000"/>
            <a:headEnd/>
            <a:tailEnd/>
          </a:ln>
        </p:spPr>
        <p:txBody>
          <a:bodyPr wrap="none">
            <a:spAutoFit/>
          </a:bodyPr>
          <a:lstStyle/>
          <a:p>
            <a:r>
              <a:rPr lang="en-US" altLang="zh-CN" sz="2400"/>
              <a:t>2</a:t>
            </a:r>
            <a:r>
              <a:rPr lang="zh-CN" altLang="en-US" sz="2400"/>
              <a:t>．迟滞比较电路的阈值电平计算</a:t>
            </a:r>
          </a:p>
        </p:txBody>
      </p:sp>
      <p:pic>
        <p:nvPicPr>
          <p:cNvPr id="20511" name="Picture 2"/>
          <p:cNvPicPr>
            <a:picLocks noChangeAspect="1" noChangeArrowheads="1"/>
          </p:cNvPicPr>
          <p:nvPr/>
        </p:nvPicPr>
        <p:blipFill>
          <a:blip r:embed="rId3" cstate="print"/>
          <a:srcRect/>
          <a:stretch>
            <a:fillRect/>
          </a:stretch>
        </p:blipFill>
        <p:spPr bwMode="auto">
          <a:xfrm>
            <a:off x="5143501" y="1232298"/>
            <a:ext cx="3490913" cy="2035969"/>
          </a:xfrm>
          <a:prstGeom prst="rect">
            <a:avLst/>
          </a:prstGeom>
          <a:noFill/>
          <a:ln w="9525">
            <a:noFill/>
            <a:miter lim="800000"/>
            <a:headEnd/>
            <a:tailEnd/>
          </a:ln>
        </p:spPr>
      </p:pic>
      <p:sp>
        <p:nvSpPr>
          <p:cNvPr id="88" name="Rectangle 18"/>
          <p:cNvSpPr>
            <a:spLocks noChangeArrowheads="1"/>
          </p:cNvSpPr>
          <p:nvPr/>
        </p:nvSpPr>
        <p:spPr bwMode="auto">
          <a:xfrm>
            <a:off x="500063" y="3577829"/>
            <a:ext cx="8286750" cy="1015663"/>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algn="l">
              <a:spcBef>
                <a:spcPct val="20000"/>
              </a:spcBef>
              <a:buClr>
                <a:schemeClr val="accent2"/>
              </a:buClr>
              <a:buFont typeface="Wingdings" pitchFamily="2" charset="2"/>
              <a:buChar char="o"/>
              <a:defRPr sz="3000" b="1">
                <a:solidFill>
                  <a:schemeClr val="tx1"/>
                </a:solidFill>
                <a:latin typeface="Arial Narrow" pitchFamily="34" charset="0"/>
                <a:ea typeface="楷体_GB2312" pitchFamily="49" charset="-122"/>
              </a:defRPr>
            </a:lvl1pPr>
            <a:lvl2pPr marL="762000" indent="-285750" algn="l">
              <a:spcBef>
                <a:spcPct val="20000"/>
              </a:spcBef>
              <a:buClr>
                <a:schemeClr val="accent2"/>
              </a:buClr>
              <a:buFont typeface="Wingdings" pitchFamily="2" charset="2"/>
              <a:buChar char="n"/>
              <a:defRPr sz="3000" b="1">
                <a:solidFill>
                  <a:schemeClr val="tx1"/>
                </a:solidFill>
                <a:latin typeface="Arial Narrow" pitchFamily="34" charset="0"/>
                <a:ea typeface="楷体_GB2312" pitchFamily="49" charset="-122"/>
              </a:defRPr>
            </a:lvl2pPr>
            <a:lvl3pPr marL="1181100" indent="-228600" algn="l">
              <a:spcBef>
                <a:spcPct val="20000"/>
              </a:spcBef>
              <a:buClr>
                <a:schemeClr val="accent2"/>
              </a:buClr>
              <a:buFont typeface="Wingdings" pitchFamily="2" charset="2"/>
              <a:buChar char="o"/>
              <a:defRPr sz="2800" b="1">
                <a:solidFill>
                  <a:schemeClr val="tx1"/>
                </a:solidFill>
                <a:latin typeface="Arial Narrow" pitchFamily="34" charset="0"/>
                <a:ea typeface="楷体_GB2312" pitchFamily="49" charset="-122"/>
              </a:defRPr>
            </a:lvl3pPr>
            <a:lvl4pPr marL="1600200" indent="-228600" algn="l">
              <a:spcBef>
                <a:spcPct val="20000"/>
              </a:spcBef>
              <a:buClr>
                <a:schemeClr val="accent2"/>
              </a:buClr>
              <a:buFont typeface="Wingdings" pitchFamily="2" charset="2"/>
              <a:buChar char="n"/>
              <a:defRPr sz="2400" b="1">
                <a:solidFill>
                  <a:schemeClr val="tx1"/>
                </a:solidFill>
                <a:latin typeface="Arial Narrow" pitchFamily="34" charset="0"/>
                <a:ea typeface="楷体_GB2312" pitchFamily="49" charset="-122"/>
              </a:defRPr>
            </a:lvl4pPr>
            <a:lvl5pPr marL="2057400" indent="-228600" algn="l">
              <a:spcBef>
                <a:spcPct val="25000"/>
              </a:spcBef>
              <a:buClr>
                <a:schemeClr val="accent2"/>
              </a:buClr>
              <a:buFont typeface="Wingdings" pitchFamily="2" charset="2"/>
              <a:buChar char="§"/>
              <a:defRPr sz="2400" b="1">
                <a:solidFill>
                  <a:schemeClr val="tx1"/>
                </a:solidFill>
                <a:latin typeface="Arial Narrow" pitchFamily="34" charset="0"/>
                <a:ea typeface="楷体_GB2312" pitchFamily="49" charset="-122"/>
              </a:defRPr>
            </a:lvl5pPr>
            <a:lvl6pPr marL="25146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6pPr>
            <a:lvl7pPr marL="29718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7pPr>
            <a:lvl8pPr marL="34290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8pPr>
            <a:lvl9pPr marL="38862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9pPr>
          </a:lstStyle>
          <a:p>
            <a:pPr>
              <a:buFont typeface="Wingdings" pitchFamily="2" charset="2"/>
              <a:buNone/>
              <a:defRPr/>
            </a:pPr>
            <a:r>
              <a:rPr lang="en-US" sz="2200" u="sng" dirty="0" smtClean="0">
                <a:latin typeface="+mn-ea"/>
                <a:ea typeface="+mn-ea"/>
                <a:sym typeface="Wingdings"/>
              </a:rPr>
              <a:t></a:t>
            </a:r>
            <a:r>
              <a:rPr lang="zh-CN" altLang="en-US" sz="2200" u="sng" dirty="0" smtClean="0">
                <a:latin typeface="+mn-ea"/>
                <a:ea typeface="+mn-ea"/>
              </a:rPr>
              <a:t>提示</a:t>
            </a:r>
            <a:r>
              <a:rPr lang="en-US" altLang="zh-CN" sz="2200" u="sng" dirty="0" smtClean="0">
                <a:latin typeface="+mn-ea"/>
                <a:ea typeface="+mn-ea"/>
              </a:rPr>
              <a:t>:</a:t>
            </a:r>
            <a:r>
              <a:rPr lang="en-US" sz="2200" u="sng" dirty="0" smtClean="0">
                <a:latin typeface="+mn-ea"/>
                <a:ea typeface="+mn-ea"/>
              </a:rPr>
              <a:t> </a:t>
            </a:r>
            <a:r>
              <a:rPr lang="zh-CN" altLang="en-US" sz="2200" u="sng" dirty="0" smtClean="0">
                <a:latin typeface="+mn-ea"/>
                <a:ea typeface="+mn-ea"/>
              </a:rPr>
              <a:t>当</a:t>
            </a:r>
            <a:r>
              <a:rPr lang="en-US" sz="2200" u="sng" dirty="0" smtClean="0">
                <a:latin typeface="+mn-ea"/>
                <a:ea typeface="+mn-ea"/>
              </a:rPr>
              <a:t>LM393</a:t>
            </a:r>
            <a:r>
              <a:rPr lang="zh-CN" altLang="en-US" sz="2200" u="sng" dirty="0" smtClean="0">
                <a:latin typeface="+mn-ea"/>
                <a:ea typeface="+mn-ea"/>
              </a:rPr>
              <a:t>采用单电源供电时，高电平输出电压近似等于（实际略低于）电源电压</a:t>
            </a:r>
            <a:r>
              <a:rPr lang="en-US" sz="2200" u="sng" dirty="0" smtClean="0">
                <a:latin typeface="+mn-ea"/>
                <a:ea typeface="+mn-ea"/>
              </a:rPr>
              <a:t>+ </a:t>
            </a:r>
            <a:r>
              <a:rPr lang="en-US" sz="2200" u="sng" dirty="0" err="1" smtClean="0">
                <a:latin typeface="+mn-ea"/>
                <a:ea typeface="+mn-ea"/>
              </a:rPr>
              <a:t>V</a:t>
            </a:r>
            <a:r>
              <a:rPr lang="en-US" altLang="zh-CN" sz="2200" u="sng" dirty="0" err="1" smtClean="0">
                <a:latin typeface="+mn-ea"/>
                <a:ea typeface="+mn-ea"/>
              </a:rPr>
              <a:t>cc</a:t>
            </a:r>
            <a:r>
              <a:rPr lang="zh-CN" altLang="en-US" sz="2200" u="sng" dirty="0" smtClean="0">
                <a:latin typeface="+mn-ea"/>
                <a:ea typeface="+mn-ea"/>
              </a:rPr>
              <a:t>；低电平输出近似等于（实际略高于）</a:t>
            </a:r>
            <a:r>
              <a:rPr lang="en-US" sz="2200" u="sng" dirty="0" smtClean="0">
                <a:latin typeface="+mn-ea"/>
                <a:ea typeface="+mn-ea"/>
              </a:rPr>
              <a:t>0V</a:t>
            </a:r>
            <a:r>
              <a:rPr lang="zh-CN" altLang="en-US" sz="2200" u="sng" dirty="0" smtClean="0">
                <a:latin typeface="+mn-ea"/>
                <a:ea typeface="+mn-ea"/>
              </a:rPr>
              <a:t>。当电压比较器采用正</a:t>
            </a:r>
            <a:r>
              <a:rPr lang="en-US" sz="2200" u="sng" dirty="0" smtClean="0">
                <a:latin typeface="+mn-ea"/>
                <a:ea typeface="+mn-ea"/>
              </a:rPr>
              <a:t>/</a:t>
            </a:r>
            <a:r>
              <a:rPr lang="zh-CN" altLang="en-US" sz="2200" u="sng" dirty="0" smtClean="0">
                <a:latin typeface="+mn-ea"/>
                <a:ea typeface="+mn-ea"/>
              </a:rPr>
              <a:t>负双电源供电时，则低电平为</a:t>
            </a:r>
            <a:r>
              <a:rPr lang="en-US" altLang="zh-CN" sz="2200" u="sng" dirty="0" smtClean="0">
                <a:latin typeface="+mn-ea"/>
                <a:ea typeface="+mn-ea"/>
              </a:rPr>
              <a:t>-</a:t>
            </a:r>
            <a:r>
              <a:rPr lang="en-US" altLang="zh-CN" sz="2200" u="sng" dirty="0" err="1" smtClean="0">
                <a:latin typeface="+mn-ea"/>
                <a:ea typeface="+mn-ea"/>
              </a:rPr>
              <a:t>Vcc</a:t>
            </a:r>
            <a:r>
              <a:rPr lang="en-US" sz="2200" u="sng" dirty="0" smtClean="0">
                <a:latin typeface="+mn-ea"/>
                <a:ea typeface="+mn-ea"/>
              </a:rPr>
              <a:t> </a:t>
            </a:r>
            <a:r>
              <a:rPr lang="zh-CN" altLang="en-US" sz="2200" u="sng" dirty="0" smtClean="0">
                <a:latin typeface="+mn-ea"/>
                <a:ea typeface="+mn-ea"/>
              </a:rPr>
              <a:t>。</a:t>
            </a:r>
            <a:endParaRPr lang="zh-CN" altLang="en-US" sz="2200" u="sng" dirty="0">
              <a:latin typeface="+mn-ea"/>
              <a:ea typeface="+mn-ea"/>
            </a:endParaRPr>
          </a:p>
        </p:txBody>
      </p:sp>
      <p:sp>
        <p:nvSpPr>
          <p:cNvPr id="20513"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aphicFrame>
        <p:nvGraphicFramePr>
          <p:cNvPr id="20482" name="Object 3"/>
          <p:cNvGraphicFramePr>
            <a:graphicFrameLocks noChangeAspect="1"/>
          </p:cNvGraphicFramePr>
          <p:nvPr/>
        </p:nvGraphicFramePr>
        <p:xfrm>
          <a:off x="1285875" y="1660922"/>
          <a:ext cx="3365500" cy="642938"/>
        </p:xfrm>
        <a:graphic>
          <a:graphicData uri="http://schemas.openxmlformats.org/presentationml/2006/ole">
            <p:oleObj spid="_x0000_s20482" r:id="rId4" imgW="1498600" imgH="381000" progId="Equation.DSMT4">
              <p:embed/>
            </p:oleObj>
          </a:graphicData>
        </a:graphic>
      </p:graphicFrame>
      <p:sp>
        <p:nvSpPr>
          <p:cNvPr id="20514"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aphicFrame>
        <p:nvGraphicFramePr>
          <p:cNvPr id="20483" name="Object 5"/>
          <p:cNvGraphicFramePr>
            <a:graphicFrameLocks noChangeAspect="1"/>
          </p:cNvGraphicFramePr>
          <p:nvPr/>
        </p:nvGraphicFramePr>
        <p:xfrm>
          <a:off x="1285876" y="2518172"/>
          <a:ext cx="3408363" cy="642938"/>
        </p:xfrm>
        <a:graphic>
          <a:graphicData uri="http://schemas.openxmlformats.org/presentationml/2006/ole">
            <p:oleObj spid="_x0000_s20483" r:id="rId5" imgW="1511300" imgH="381000" progId="Equation.DSMT4">
              <p:embed/>
            </p:oleObj>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strips(downRight)">
                                      <p:cBhvr>
                                        <p:cTn id="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1508"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21509"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21510"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21511"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1512" name="Rectangle 2"/>
          <p:cNvSpPr>
            <a:spLocks noChangeArrowheads="1"/>
          </p:cNvSpPr>
          <p:nvPr/>
        </p:nvSpPr>
        <p:spPr bwMode="auto">
          <a:xfrm>
            <a:off x="571501" y="375048"/>
            <a:ext cx="5929313" cy="523220"/>
          </a:xfrm>
          <a:prstGeom prst="rect">
            <a:avLst/>
          </a:prstGeom>
          <a:noFill/>
          <a:ln w="12700" cap="sq">
            <a:noFill/>
            <a:miter lim="800000"/>
            <a:headEnd type="none" w="sm" len="sm"/>
            <a:tailEnd type="none" w="sm" len="sm"/>
          </a:ln>
        </p:spPr>
        <p:txBody>
          <a:bodyPr>
            <a:spAutoFit/>
          </a:bodyPr>
          <a:lstStyle/>
          <a:p>
            <a:r>
              <a:rPr lang="en-US" altLang="zh-CN" sz="2800"/>
              <a:t>3.4.2  </a:t>
            </a:r>
            <a:r>
              <a:rPr lang="zh-CN" altLang="en-US" sz="2800"/>
              <a:t>迟滞电压比较</a:t>
            </a:r>
          </a:p>
        </p:txBody>
      </p:sp>
      <p:sp>
        <p:nvSpPr>
          <p:cNvPr id="21513"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1514"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1515"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1516"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1517"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1518"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1519"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1520"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1521"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21522"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21523"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1524"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1525"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1526"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1527"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1528"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1529"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1530"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1531"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1532"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37" name="Rectangle 18"/>
          <p:cNvSpPr>
            <a:spLocks noChangeArrowheads="1"/>
          </p:cNvSpPr>
          <p:nvPr/>
        </p:nvSpPr>
        <p:spPr bwMode="auto">
          <a:xfrm>
            <a:off x="642938" y="1285875"/>
            <a:ext cx="3643312" cy="369332"/>
          </a:xfrm>
          <a:prstGeom prst="rect">
            <a:avLst/>
          </a:prstGeom>
          <a:noFill/>
          <a:ln w="9525">
            <a:noFill/>
            <a:miter lim="800000"/>
            <a:headEnd/>
            <a:tailEnd/>
          </a:ln>
        </p:spPr>
        <p:txBody>
          <a:bodyPr lIns="0" tIns="0" rIns="0" bIns="0">
            <a:spAutoFit/>
          </a:bodyPr>
          <a:lstStyle/>
          <a:p>
            <a:pPr>
              <a:spcBef>
                <a:spcPct val="20000"/>
              </a:spcBef>
              <a:buClr>
                <a:schemeClr val="accent2"/>
              </a:buClr>
              <a:buFont typeface="Wingdings" pitchFamily="2" charset="2"/>
              <a:buNone/>
            </a:pPr>
            <a:r>
              <a:rPr lang="zh-CN" altLang="en-US" sz="2400">
                <a:ea typeface="楷体_GB2312" pitchFamily="49" charset="-122"/>
              </a:rPr>
              <a:t>（</a:t>
            </a:r>
            <a:r>
              <a:rPr lang="en-US" altLang="zh-CN" sz="2400">
                <a:ea typeface="楷体_GB2312" pitchFamily="49" charset="-122"/>
              </a:rPr>
              <a:t>1</a:t>
            </a:r>
            <a:r>
              <a:rPr lang="zh-CN" altLang="en-US" sz="2400">
                <a:ea typeface="楷体_GB2312" pitchFamily="49" charset="-122"/>
              </a:rPr>
              <a:t>）电路结构</a:t>
            </a:r>
          </a:p>
        </p:txBody>
      </p:sp>
      <p:sp>
        <p:nvSpPr>
          <p:cNvPr id="21534" name="矩形 32"/>
          <p:cNvSpPr>
            <a:spLocks noChangeArrowheads="1"/>
          </p:cNvSpPr>
          <p:nvPr/>
        </p:nvSpPr>
        <p:spPr bwMode="auto">
          <a:xfrm>
            <a:off x="500064" y="910828"/>
            <a:ext cx="3419526" cy="461665"/>
          </a:xfrm>
          <a:prstGeom prst="rect">
            <a:avLst/>
          </a:prstGeom>
          <a:noFill/>
          <a:ln w="9525">
            <a:noFill/>
            <a:miter lim="800000"/>
            <a:headEnd/>
            <a:tailEnd/>
          </a:ln>
        </p:spPr>
        <p:txBody>
          <a:bodyPr wrap="none">
            <a:spAutoFit/>
          </a:bodyPr>
          <a:lstStyle/>
          <a:p>
            <a:r>
              <a:rPr lang="en-US" altLang="zh-CN" sz="2400"/>
              <a:t>3</a:t>
            </a:r>
            <a:r>
              <a:rPr lang="zh-CN" altLang="en-US" sz="2400"/>
              <a:t>．反相输入的迟滞比较</a:t>
            </a:r>
          </a:p>
        </p:txBody>
      </p:sp>
      <p:sp>
        <p:nvSpPr>
          <p:cNvPr id="87" name="Rectangle 18"/>
          <p:cNvSpPr>
            <a:spLocks noChangeArrowheads="1"/>
          </p:cNvSpPr>
          <p:nvPr/>
        </p:nvSpPr>
        <p:spPr bwMode="auto">
          <a:xfrm>
            <a:off x="4714876" y="1285875"/>
            <a:ext cx="3643313" cy="369332"/>
          </a:xfrm>
          <a:prstGeom prst="rect">
            <a:avLst/>
          </a:prstGeom>
          <a:noFill/>
          <a:ln w="9525">
            <a:noFill/>
            <a:miter lim="800000"/>
            <a:headEnd/>
            <a:tailEnd/>
          </a:ln>
        </p:spPr>
        <p:txBody>
          <a:bodyPr lIns="0" tIns="0" rIns="0" bIns="0">
            <a:spAutoFit/>
          </a:bodyPr>
          <a:lstStyle/>
          <a:p>
            <a:pPr>
              <a:spcBef>
                <a:spcPct val="20000"/>
              </a:spcBef>
              <a:buClr>
                <a:schemeClr val="accent2"/>
              </a:buClr>
              <a:buFont typeface="Wingdings" pitchFamily="2" charset="2"/>
              <a:buNone/>
            </a:pPr>
            <a:r>
              <a:rPr lang="zh-CN" altLang="en-US" sz="2400">
                <a:ea typeface="楷体_GB2312" pitchFamily="49" charset="-122"/>
              </a:rPr>
              <a:t>（</a:t>
            </a:r>
            <a:r>
              <a:rPr lang="en-US" altLang="zh-CN" sz="2400">
                <a:ea typeface="楷体_GB2312" pitchFamily="49" charset="-122"/>
              </a:rPr>
              <a:t>2</a:t>
            </a:r>
            <a:r>
              <a:rPr lang="zh-CN" altLang="en-US" sz="2400">
                <a:ea typeface="楷体_GB2312" pitchFamily="49" charset="-122"/>
              </a:rPr>
              <a:t>）电压传输特性曲线</a:t>
            </a:r>
          </a:p>
        </p:txBody>
      </p:sp>
      <p:pic>
        <p:nvPicPr>
          <p:cNvPr id="21536" name="Picture 2"/>
          <p:cNvPicPr>
            <a:picLocks noChangeAspect="1" noChangeArrowheads="1"/>
          </p:cNvPicPr>
          <p:nvPr/>
        </p:nvPicPr>
        <p:blipFill>
          <a:blip r:embed="rId3" cstate="print"/>
          <a:srcRect/>
          <a:stretch>
            <a:fillRect/>
          </a:stretch>
        </p:blipFill>
        <p:spPr bwMode="auto">
          <a:xfrm>
            <a:off x="642939" y="1607344"/>
            <a:ext cx="3286125" cy="1835944"/>
          </a:xfrm>
          <a:prstGeom prst="rect">
            <a:avLst/>
          </a:prstGeom>
          <a:noFill/>
          <a:ln w="9525">
            <a:noFill/>
            <a:miter lim="800000"/>
            <a:headEnd/>
            <a:tailEnd/>
          </a:ln>
        </p:spPr>
      </p:pic>
      <p:grpSp>
        <p:nvGrpSpPr>
          <p:cNvPr id="21537" name="组合 90"/>
          <p:cNvGrpSpPr>
            <a:grpSpLocks/>
          </p:cNvGrpSpPr>
          <p:nvPr/>
        </p:nvGrpSpPr>
        <p:grpSpPr bwMode="auto">
          <a:xfrm>
            <a:off x="4929189" y="1607344"/>
            <a:ext cx="2928937" cy="1821656"/>
            <a:chOff x="4929190" y="2357430"/>
            <a:chExt cx="2928958" cy="2428892"/>
          </a:xfrm>
        </p:grpSpPr>
        <p:sp>
          <p:nvSpPr>
            <p:cNvPr id="21539" name="圆角矩形 88"/>
            <p:cNvSpPr>
              <a:spLocks noChangeArrowheads="1"/>
            </p:cNvSpPr>
            <p:nvPr/>
          </p:nvSpPr>
          <p:spPr bwMode="auto">
            <a:xfrm>
              <a:off x="4929190" y="2357430"/>
              <a:ext cx="2928958" cy="2428892"/>
            </a:xfrm>
            <a:prstGeom prst="roundRect">
              <a:avLst>
                <a:gd name="adj" fmla="val 16667"/>
              </a:avLst>
            </a:prstGeom>
            <a:solidFill>
              <a:srgbClr val="FFFF66"/>
            </a:solidFill>
            <a:ln w="9525" algn="ctr">
              <a:solidFill>
                <a:schemeClr val="tx1"/>
              </a:solidFill>
              <a:round/>
              <a:headEnd/>
              <a:tailEnd/>
            </a:ln>
          </p:spPr>
          <p:txBody>
            <a:bodyPr wrap="none"/>
            <a:lstStyle/>
            <a:p>
              <a:pPr algn="ctr"/>
              <a:endParaRPr lang="zh-CN" altLang="en-US"/>
            </a:p>
          </p:txBody>
        </p:sp>
        <p:graphicFrame>
          <p:nvGraphicFramePr>
            <p:cNvPr id="21506" name="Object 3"/>
            <p:cNvGraphicFramePr>
              <a:graphicFrameLocks noChangeAspect="1"/>
            </p:cNvGraphicFramePr>
            <p:nvPr/>
          </p:nvGraphicFramePr>
          <p:xfrm>
            <a:off x="5143504" y="2428868"/>
            <a:ext cx="2628900" cy="2233613"/>
          </p:xfrm>
          <a:graphic>
            <a:graphicData uri="http://schemas.openxmlformats.org/presentationml/2006/ole">
              <p:oleObj spid="_x0000_s21506" r:id="rId4" imgW="1506029" imgH="1286573" progId="Word.Picture.8">
                <p:embed/>
              </p:oleObj>
            </a:graphicData>
          </a:graphic>
        </p:graphicFrame>
      </p:grpSp>
      <p:sp>
        <p:nvSpPr>
          <p:cNvPr id="92" name="Rectangle 18"/>
          <p:cNvSpPr>
            <a:spLocks noChangeArrowheads="1"/>
          </p:cNvSpPr>
          <p:nvPr/>
        </p:nvSpPr>
        <p:spPr bwMode="auto">
          <a:xfrm>
            <a:off x="357188" y="3482579"/>
            <a:ext cx="8215312" cy="1692771"/>
          </a:xfrm>
          <a:prstGeom prst="rect">
            <a:avLst/>
          </a:prstGeom>
          <a:noFill/>
          <a:ln w="9525">
            <a:noFill/>
            <a:miter lim="800000"/>
            <a:headEnd/>
            <a:tailEnd/>
          </a:ln>
        </p:spPr>
        <p:txBody>
          <a:bodyPr lIns="0" tIns="0" rIns="0" bIns="0">
            <a:spAutoFit/>
          </a:bodyPr>
          <a:lstStyle/>
          <a:p>
            <a:pPr>
              <a:spcBef>
                <a:spcPct val="20000"/>
              </a:spcBef>
              <a:buClr>
                <a:schemeClr val="accent2"/>
              </a:buClr>
              <a:buFont typeface="Wingdings" pitchFamily="2" charset="2"/>
              <a:buChar char="o"/>
            </a:pPr>
            <a:r>
              <a:rPr lang="en-US" altLang="zh-CN" sz="2200">
                <a:ea typeface="楷体_GB2312" pitchFamily="49" charset="-122"/>
              </a:rPr>
              <a:t>【</a:t>
            </a:r>
            <a:r>
              <a:rPr lang="zh-CN" altLang="en-US" sz="2200">
                <a:ea typeface="楷体_GB2312" pitchFamily="49" charset="-122"/>
              </a:rPr>
              <a:t>例</a:t>
            </a:r>
            <a:r>
              <a:rPr lang="en-US" altLang="zh-CN" sz="2200">
                <a:ea typeface="楷体_GB2312" pitchFamily="49" charset="-122"/>
              </a:rPr>
              <a:t>3-4-2】 </a:t>
            </a:r>
            <a:r>
              <a:rPr lang="zh-CN" altLang="en-US" sz="2200">
                <a:ea typeface="楷体_GB2312" pitchFamily="49" charset="-122"/>
              </a:rPr>
              <a:t>锂电池供电系统的低压保护电路可避免锂电池出现过放电而提前损坏：当锂电池端电压低于</a:t>
            </a:r>
            <a:r>
              <a:rPr lang="en-US" altLang="zh-CN" sz="2200">
                <a:ea typeface="楷体_GB2312" pitchFamily="49" charset="-122"/>
              </a:rPr>
              <a:t>2.75V</a:t>
            </a:r>
            <a:r>
              <a:rPr lang="zh-CN" altLang="en-US" sz="2200">
                <a:ea typeface="楷体_GB2312" pitchFamily="49" charset="-122"/>
              </a:rPr>
              <a:t>时，系统切断供电回路；此时锂电池因负载突然减轻，端电压会出现小幅反弹，如果将上限阈值电平</a:t>
            </a:r>
            <a:r>
              <a:rPr lang="en-US" sz="2200">
                <a:ea typeface="楷体_GB2312" pitchFamily="49" charset="-122"/>
              </a:rPr>
              <a:t> </a:t>
            </a:r>
            <a:r>
              <a:rPr lang="zh-CN" altLang="en-US" sz="2200">
                <a:ea typeface="楷体_GB2312" pitchFamily="49" charset="-122"/>
              </a:rPr>
              <a:t>设置为高于下限阈值电平</a:t>
            </a:r>
            <a:r>
              <a:rPr lang="en-US" sz="2200">
                <a:ea typeface="楷体_GB2312" pitchFamily="49" charset="-122"/>
              </a:rPr>
              <a:t> </a:t>
            </a:r>
            <a:r>
              <a:rPr lang="en-US" altLang="zh-CN" sz="2200">
                <a:ea typeface="楷体_GB2312" pitchFamily="49" charset="-122"/>
              </a:rPr>
              <a:t>2.75V </a:t>
            </a:r>
            <a:r>
              <a:rPr lang="zh-CN" altLang="en-US" sz="2200">
                <a:ea typeface="楷体_GB2312" pitchFamily="49" charset="-122"/>
              </a:rPr>
              <a:t>的某一个电压值，就能有效避免锂电池与负载之间反复接通、断开的故障现象。</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strips(downRigh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strips(downRight)">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strips(downRight)">
                                      <p:cBhvr>
                                        <p:cTn id="1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utoUpdateAnimBg="0"/>
      <p:bldP spid="87" grpId="0" autoUpdateAnimBg="0"/>
      <p:bldP spid="92"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18"/>
          <p:cNvSpPr>
            <a:spLocks noChangeArrowheads="1"/>
          </p:cNvSpPr>
          <p:nvPr/>
        </p:nvSpPr>
        <p:spPr bwMode="auto">
          <a:xfrm>
            <a:off x="642939" y="3885010"/>
            <a:ext cx="4429125" cy="677108"/>
          </a:xfrm>
          <a:prstGeom prst="rect">
            <a:avLst/>
          </a:prstGeom>
          <a:noFill/>
          <a:ln w="9525">
            <a:noFill/>
            <a:miter lim="800000"/>
            <a:headEnd/>
            <a:tailEnd/>
          </a:ln>
        </p:spPr>
        <p:txBody>
          <a:bodyPr lIns="0" tIns="0" rIns="0" bIns="0">
            <a:spAutoFit/>
          </a:bodyPr>
          <a:lstStyle/>
          <a:p>
            <a:pPr>
              <a:spcBef>
                <a:spcPct val="20000"/>
              </a:spcBef>
              <a:buClr>
                <a:schemeClr val="accent2"/>
              </a:buClr>
              <a:buFont typeface="Wingdings" pitchFamily="2" charset="2"/>
              <a:buChar char="o"/>
            </a:pPr>
            <a:r>
              <a:rPr lang="zh-CN" altLang="en-US" sz="2200">
                <a:ea typeface="楷体_GB2312" pitchFamily="49" charset="-122"/>
              </a:rPr>
              <a:t>当输入电压</a:t>
            </a:r>
            <a:r>
              <a:rPr lang="en-US" altLang="zh-CN" sz="2200">
                <a:ea typeface="楷体_GB2312" pitchFamily="49" charset="-122"/>
              </a:rPr>
              <a:t>VR-1&lt;</a:t>
            </a:r>
            <a:r>
              <a:rPr lang="en-US" altLang="zh-CN" sz="2200" i="1">
                <a:ea typeface="楷体_GB2312" pitchFamily="49" charset="-122"/>
              </a:rPr>
              <a:t>V</a:t>
            </a:r>
            <a:r>
              <a:rPr lang="en-US" altLang="zh-CN" sz="2200" baseline="-25000">
                <a:ea typeface="楷体_GB2312" pitchFamily="49" charset="-122"/>
              </a:rPr>
              <a:t>in </a:t>
            </a:r>
            <a:r>
              <a:rPr lang="en-US" altLang="en-US" sz="2200">
                <a:ea typeface="楷体_GB2312" pitchFamily="49" charset="-122"/>
              </a:rPr>
              <a:t>&lt; VR-2</a:t>
            </a:r>
            <a:r>
              <a:rPr lang="zh-CN" altLang="en-US" sz="2200">
                <a:ea typeface="楷体_GB2312" pitchFamily="49" charset="-122"/>
              </a:rPr>
              <a:t>时，输出电压</a:t>
            </a:r>
            <a:r>
              <a:rPr lang="en-US" altLang="en-US" sz="2200">
                <a:ea typeface="楷体_GB2312" pitchFamily="49" charset="-122"/>
              </a:rPr>
              <a:t>Vo</a:t>
            </a:r>
            <a:r>
              <a:rPr lang="zh-CN" altLang="en-US" sz="2200">
                <a:ea typeface="楷体_GB2312" pitchFamily="49" charset="-122"/>
              </a:rPr>
              <a:t>为高电平。</a:t>
            </a:r>
          </a:p>
        </p:txBody>
      </p:sp>
      <p:sp>
        <p:nvSpPr>
          <p:cNvPr id="63491"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3492"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63493"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63494"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63495"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3496" name="Rectangle 2"/>
          <p:cNvSpPr>
            <a:spLocks noChangeArrowheads="1"/>
          </p:cNvSpPr>
          <p:nvPr/>
        </p:nvSpPr>
        <p:spPr bwMode="auto">
          <a:xfrm>
            <a:off x="571501" y="375048"/>
            <a:ext cx="5929313" cy="523220"/>
          </a:xfrm>
          <a:prstGeom prst="rect">
            <a:avLst/>
          </a:prstGeom>
          <a:noFill/>
          <a:ln w="12700" cap="sq">
            <a:noFill/>
            <a:miter lim="800000"/>
            <a:headEnd type="none" w="sm" len="sm"/>
            <a:tailEnd type="none" w="sm" len="sm"/>
          </a:ln>
        </p:spPr>
        <p:txBody>
          <a:bodyPr>
            <a:spAutoFit/>
          </a:bodyPr>
          <a:lstStyle/>
          <a:p>
            <a:r>
              <a:rPr lang="en-US" altLang="zh-CN" sz="2800"/>
              <a:t>3.4.3  </a:t>
            </a:r>
            <a:r>
              <a:rPr lang="zh-CN" altLang="en-US" sz="2800"/>
              <a:t>窗口电压比较</a:t>
            </a:r>
          </a:p>
        </p:txBody>
      </p:sp>
      <p:sp>
        <p:nvSpPr>
          <p:cNvPr id="63497"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3498"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3499"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3500"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3501"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3502"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3503"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3504"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3505"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63506"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63507"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3508"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3509"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3510"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3511"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3512"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3513"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3514"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3515"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3516"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37" name="Rectangle 18"/>
          <p:cNvSpPr>
            <a:spLocks noChangeArrowheads="1"/>
          </p:cNvSpPr>
          <p:nvPr/>
        </p:nvSpPr>
        <p:spPr bwMode="auto">
          <a:xfrm>
            <a:off x="642938" y="1017985"/>
            <a:ext cx="3643312" cy="369332"/>
          </a:xfrm>
          <a:prstGeom prst="rect">
            <a:avLst/>
          </a:prstGeom>
          <a:noFill/>
          <a:ln w="9525">
            <a:noFill/>
            <a:miter lim="800000"/>
            <a:headEnd/>
            <a:tailEnd/>
          </a:ln>
        </p:spPr>
        <p:txBody>
          <a:bodyPr lIns="0" tIns="0" rIns="0" bIns="0">
            <a:spAutoFit/>
          </a:bodyPr>
          <a:lstStyle/>
          <a:p>
            <a:pPr>
              <a:spcBef>
                <a:spcPct val="20000"/>
              </a:spcBef>
              <a:buClr>
                <a:schemeClr val="accent2"/>
              </a:buClr>
              <a:buFont typeface="Wingdings" pitchFamily="2" charset="2"/>
              <a:buNone/>
            </a:pPr>
            <a:r>
              <a:rPr lang="zh-CN" altLang="en-US" sz="2400">
                <a:ea typeface="楷体_GB2312" pitchFamily="49" charset="-122"/>
              </a:rPr>
              <a:t>（</a:t>
            </a:r>
            <a:r>
              <a:rPr lang="en-US" altLang="zh-CN" sz="2400">
                <a:ea typeface="楷体_GB2312" pitchFamily="49" charset="-122"/>
              </a:rPr>
              <a:t>1</a:t>
            </a:r>
            <a:r>
              <a:rPr lang="zh-CN" altLang="en-US" sz="2400">
                <a:ea typeface="楷体_GB2312" pitchFamily="49" charset="-122"/>
              </a:rPr>
              <a:t>）电路结构</a:t>
            </a:r>
          </a:p>
        </p:txBody>
      </p:sp>
      <p:sp>
        <p:nvSpPr>
          <p:cNvPr id="40" name="Rectangle 18"/>
          <p:cNvSpPr>
            <a:spLocks noChangeArrowheads="1"/>
          </p:cNvSpPr>
          <p:nvPr/>
        </p:nvSpPr>
        <p:spPr bwMode="auto">
          <a:xfrm>
            <a:off x="642939" y="3031331"/>
            <a:ext cx="4429125" cy="1015663"/>
          </a:xfrm>
          <a:prstGeom prst="rect">
            <a:avLst/>
          </a:prstGeom>
          <a:noFill/>
          <a:ln w="9525">
            <a:noFill/>
            <a:miter lim="800000"/>
            <a:headEnd/>
            <a:tailEnd/>
          </a:ln>
        </p:spPr>
        <p:txBody>
          <a:bodyPr lIns="0" tIns="0" rIns="0" bIns="0">
            <a:spAutoFit/>
          </a:bodyPr>
          <a:lstStyle/>
          <a:p>
            <a:pPr>
              <a:spcBef>
                <a:spcPct val="20000"/>
              </a:spcBef>
              <a:buClr>
                <a:schemeClr val="accent2"/>
              </a:buClr>
              <a:buFont typeface="Wingdings" pitchFamily="2" charset="2"/>
              <a:buChar char="o"/>
            </a:pPr>
            <a:r>
              <a:rPr lang="zh-CN" altLang="en-US" sz="2200">
                <a:ea typeface="楷体_GB2312" pitchFamily="49" charset="-122"/>
              </a:rPr>
              <a:t>当输入电压</a:t>
            </a:r>
            <a:r>
              <a:rPr lang="en-US" altLang="en-US" sz="2200">
                <a:ea typeface="楷体_GB2312" pitchFamily="49" charset="-122"/>
              </a:rPr>
              <a:t>Vin &lt; VR-1</a:t>
            </a:r>
            <a:r>
              <a:rPr lang="zh-CN" altLang="en-US" sz="2200">
                <a:ea typeface="楷体_GB2312" pitchFamily="49" charset="-122"/>
              </a:rPr>
              <a:t>或</a:t>
            </a:r>
            <a:r>
              <a:rPr lang="en-US" altLang="en-US" sz="2200">
                <a:ea typeface="楷体_GB2312" pitchFamily="49" charset="-122"/>
              </a:rPr>
              <a:t>Vin &gt; VR-2</a:t>
            </a:r>
            <a:r>
              <a:rPr lang="zh-CN" altLang="en-US" sz="2200">
                <a:ea typeface="楷体_GB2312" pitchFamily="49" charset="-122"/>
              </a:rPr>
              <a:t>时，窗口比较器的输出电压</a:t>
            </a:r>
            <a:r>
              <a:rPr lang="en-US" altLang="en-US" sz="2200">
                <a:ea typeface="楷体_GB2312" pitchFamily="49" charset="-122"/>
              </a:rPr>
              <a:t>Vo</a:t>
            </a:r>
            <a:r>
              <a:rPr lang="zh-CN" altLang="en-US" sz="2200">
                <a:ea typeface="楷体_GB2312" pitchFamily="49" charset="-122"/>
              </a:rPr>
              <a:t>为低电平。</a:t>
            </a:r>
          </a:p>
        </p:txBody>
      </p:sp>
      <p:sp>
        <p:nvSpPr>
          <p:cNvPr id="87" name="Rectangle 18"/>
          <p:cNvSpPr>
            <a:spLocks noChangeArrowheads="1"/>
          </p:cNvSpPr>
          <p:nvPr/>
        </p:nvSpPr>
        <p:spPr bwMode="auto">
          <a:xfrm>
            <a:off x="642938" y="2615804"/>
            <a:ext cx="3643312" cy="369332"/>
          </a:xfrm>
          <a:prstGeom prst="rect">
            <a:avLst/>
          </a:prstGeom>
          <a:noFill/>
          <a:ln w="9525">
            <a:noFill/>
            <a:miter lim="800000"/>
            <a:headEnd/>
            <a:tailEnd/>
          </a:ln>
        </p:spPr>
        <p:txBody>
          <a:bodyPr lIns="0" tIns="0" rIns="0" bIns="0">
            <a:spAutoFit/>
          </a:bodyPr>
          <a:lstStyle/>
          <a:p>
            <a:pPr>
              <a:spcBef>
                <a:spcPct val="20000"/>
              </a:spcBef>
              <a:buClr>
                <a:schemeClr val="accent2"/>
              </a:buClr>
              <a:buFont typeface="Wingdings" pitchFamily="2" charset="2"/>
              <a:buNone/>
            </a:pPr>
            <a:r>
              <a:rPr lang="zh-CN" altLang="en-US" sz="2400">
                <a:ea typeface="楷体_GB2312" pitchFamily="49" charset="-122"/>
              </a:rPr>
              <a:t>（</a:t>
            </a:r>
            <a:r>
              <a:rPr lang="en-US" altLang="zh-CN" sz="2400">
                <a:ea typeface="楷体_GB2312" pitchFamily="49" charset="-122"/>
              </a:rPr>
              <a:t>2</a:t>
            </a:r>
            <a:r>
              <a:rPr lang="zh-CN" altLang="en-US" sz="2400">
                <a:ea typeface="楷体_GB2312" pitchFamily="49" charset="-122"/>
              </a:rPr>
              <a:t>）电压传输特性曲线</a:t>
            </a:r>
          </a:p>
        </p:txBody>
      </p:sp>
      <p:sp>
        <p:nvSpPr>
          <p:cNvPr id="90" name="Rectangle 18"/>
          <p:cNvSpPr>
            <a:spLocks noChangeArrowheads="1"/>
          </p:cNvSpPr>
          <p:nvPr/>
        </p:nvSpPr>
        <p:spPr bwMode="auto">
          <a:xfrm>
            <a:off x="642939" y="1393031"/>
            <a:ext cx="4143375" cy="1354217"/>
          </a:xfrm>
          <a:prstGeom prst="rect">
            <a:avLst/>
          </a:prstGeom>
          <a:noFill/>
          <a:ln w="9525">
            <a:noFill/>
            <a:miter lim="800000"/>
            <a:headEnd/>
            <a:tailEnd/>
          </a:ln>
        </p:spPr>
        <p:txBody>
          <a:bodyPr lIns="0" tIns="0" rIns="0" bIns="0">
            <a:spAutoFit/>
          </a:bodyPr>
          <a:lstStyle/>
          <a:p>
            <a:pPr>
              <a:spcBef>
                <a:spcPct val="20000"/>
              </a:spcBef>
              <a:buClr>
                <a:schemeClr val="accent2"/>
              </a:buClr>
              <a:buFont typeface="Wingdings" pitchFamily="2" charset="2"/>
              <a:buNone/>
            </a:pPr>
            <a:r>
              <a:rPr lang="zh-CN" altLang="en-US" sz="2200">
                <a:ea typeface="楷体_GB2312" pitchFamily="49" charset="-122"/>
              </a:rPr>
              <a:t>采用两个单限电压比较组合为双限电压比较，可用来判断输入电压是否处在两个不相等的窗口基准电压（</a:t>
            </a:r>
            <a:r>
              <a:rPr lang="en-US" altLang="zh-CN" sz="2200" i="1">
                <a:ea typeface="楷体_GB2312" pitchFamily="49" charset="-122"/>
              </a:rPr>
              <a:t>V</a:t>
            </a:r>
            <a:r>
              <a:rPr lang="en-US" altLang="zh-CN" sz="2200" baseline="-25000">
                <a:ea typeface="楷体_GB2312" pitchFamily="49" charset="-122"/>
              </a:rPr>
              <a:t>R_1</a:t>
            </a:r>
            <a:r>
              <a:rPr lang="zh-CN" altLang="en-US" sz="2200">
                <a:ea typeface="楷体_GB2312" pitchFamily="49" charset="-122"/>
              </a:rPr>
              <a:t>、</a:t>
            </a:r>
            <a:r>
              <a:rPr lang="en-US" altLang="zh-CN" sz="2200" i="1">
                <a:ea typeface="楷体_GB2312" pitchFamily="49" charset="-122"/>
              </a:rPr>
              <a:t>V</a:t>
            </a:r>
            <a:r>
              <a:rPr lang="en-US" altLang="zh-CN" sz="2200" baseline="-25000">
                <a:ea typeface="楷体_GB2312" pitchFamily="49" charset="-122"/>
              </a:rPr>
              <a:t>R_2</a:t>
            </a:r>
            <a:r>
              <a:rPr lang="zh-CN" altLang="en-US" sz="2200">
                <a:ea typeface="楷体_GB2312" pitchFamily="49" charset="-122"/>
              </a:rPr>
              <a:t>）之间。</a:t>
            </a:r>
          </a:p>
        </p:txBody>
      </p:sp>
      <p:grpSp>
        <p:nvGrpSpPr>
          <p:cNvPr id="63521" name="组合 100"/>
          <p:cNvGrpSpPr>
            <a:grpSpLocks/>
          </p:cNvGrpSpPr>
          <p:nvPr/>
        </p:nvGrpSpPr>
        <p:grpSpPr bwMode="auto">
          <a:xfrm>
            <a:off x="5429251" y="696516"/>
            <a:ext cx="2786063" cy="2089547"/>
            <a:chOff x="5286380" y="1071546"/>
            <a:chExt cx="2786082" cy="2786082"/>
          </a:xfrm>
        </p:grpSpPr>
        <p:sp>
          <p:nvSpPr>
            <p:cNvPr id="63563" name="矩形 99"/>
            <p:cNvSpPr>
              <a:spLocks noChangeArrowheads="1"/>
            </p:cNvSpPr>
            <p:nvPr/>
          </p:nvSpPr>
          <p:spPr bwMode="auto">
            <a:xfrm>
              <a:off x="5286380" y="1071546"/>
              <a:ext cx="2786082" cy="2786082"/>
            </a:xfrm>
            <a:prstGeom prst="rect">
              <a:avLst/>
            </a:prstGeom>
            <a:solidFill>
              <a:schemeClr val="accent1"/>
            </a:solidFill>
            <a:ln w="9525" algn="ctr">
              <a:solidFill>
                <a:schemeClr val="tx1"/>
              </a:solidFill>
              <a:round/>
              <a:headEnd/>
              <a:tailEnd/>
            </a:ln>
          </p:spPr>
          <p:txBody>
            <a:bodyPr wrap="none"/>
            <a:lstStyle/>
            <a:p>
              <a:pPr algn="ctr"/>
              <a:endParaRPr lang="zh-CN" altLang="en-US"/>
            </a:p>
          </p:txBody>
        </p:sp>
        <p:pic>
          <p:nvPicPr>
            <p:cNvPr id="63564" name="Picture 2"/>
            <p:cNvPicPr>
              <a:picLocks noChangeAspect="1" noChangeArrowheads="1"/>
            </p:cNvPicPr>
            <p:nvPr/>
          </p:nvPicPr>
          <p:blipFill>
            <a:blip r:embed="rId2" cstate="print"/>
            <a:srcRect/>
            <a:stretch>
              <a:fillRect/>
            </a:stretch>
          </p:blipFill>
          <p:spPr bwMode="auto">
            <a:xfrm>
              <a:off x="5429256" y="1142984"/>
              <a:ext cx="2571768" cy="2616756"/>
            </a:xfrm>
            <a:prstGeom prst="rect">
              <a:avLst/>
            </a:prstGeom>
            <a:noFill/>
            <a:ln w="9525">
              <a:noFill/>
              <a:miter lim="800000"/>
              <a:headEnd/>
              <a:tailEnd/>
            </a:ln>
          </p:spPr>
        </p:pic>
      </p:grpSp>
      <p:grpSp>
        <p:nvGrpSpPr>
          <p:cNvPr id="63522" name="组合 98"/>
          <p:cNvGrpSpPr>
            <a:grpSpLocks/>
          </p:cNvGrpSpPr>
          <p:nvPr/>
        </p:nvGrpSpPr>
        <p:grpSpPr bwMode="auto">
          <a:xfrm>
            <a:off x="5286376" y="2893220"/>
            <a:ext cx="3071813" cy="1815854"/>
            <a:chOff x="5072066" y="3714752"/>
            <a:chExt cx="3286148" cy="2714627"/>
          </a:xfrm>
        </p:grpSpPr>
        <p:sp>
          <p:nvSpPr>
            <p:cNvPr id="63523" name="圆角矩形 88"/>
            <p:cNvSpPr>
              <a:spLocks noChangeArrowheads="1"/>
            </p:cNvSpPr>
            <p:nvPr/>
          </p:nvSpPr>
          <p:spPr bwMode="auto">
            <a:xfrm>
              <a:off x="5214942" y="3714752"/>
              <a:ext cx="3143272" cy="2643206"/>
            </a:xfrm>
            <a:prstGeom prst="roundRect">
              <a:avLst>
                <a:gd name="adj" fmla="val 16667"/>
              </a:avLst>
            </a:prstGeom>
            <a:solidFill>
              <a:srgbClr val="FFFF66"/>
            </a:solidFill>
            <a:ln w="9525" algn="ctr">
              <a:solidFill>
                <a:schemeClr val="tx1"/>
              </a:solidFill>
              <a:round/>
              <a:headEnd/>
              <a:tailEnd/>
            </a:ln>
          </p:spPr>
          <p:txBody>
            <a:bodyPr wrap="none"/>
            <a:lstStyle/>
            <a:p>
              <a:pPr algn="ctr"/>
              <a:endParaRPr lang="zh-CN" altLang="en-US"/>
            </a:p>
          </p:txBody>
        </p:sp>
        <p:grpSp>
          <p:nvGrpSpPr>
            <p:cNvPr id="63524" name="Group 11"/>
            <p:cNvGrpSpPr>
              <a:grpSpLocks/>
            </p:cNvGrpSpPr>
            <p:nvPr/>
          </p:nvGrpSpPr>
          <p:grpSpPr bwMode="auto">
            <a:xfrm>
              <a:off x="5072066" y="3929066"/>
              <a:ext cx="3094038" cy="2500313"/>
              <a:chOff x="0" y="0"/>
              <a:chExt cx="1949" cy="1575"/>
            </a:xfrm>
          </p:grpSpPr>
          <p:sp>
            <p:nvSpPr>
              <p:cNvPr id="63530" name="AutoShape 12"/>
              <p:cNvSpPr>
                <a:spLocks noChangeAspect="1" noChangeArrowheads="1" noTextEdit="1"/>
              </p:cNvSpPr>
              <p:nvPr/>
            </p:nvSpPr>
            <p:spPr bwMode="auto">
              <a:xfrm>
                <a:off x="0" y="0"/>
                <a:ext cx="1948" cy="1431"/>
              </a:xfrm>
              <a:prstGeom prst="rect">
                <a:avLst/>
              </a:prstGeom>
              <a:noFill/>
              <a:ln w="9525">
                <a:noFill/>
                <a:miter lim="800000"/>
                <a:headEnd/>
                <a:tailEnd/>
              </a:ln>
            </p:spPr>
            <p:txBody>
              <a:bodyPr/>
              <a:lstStyle/>
              <a:p>
                <a:endParaRPr lang="zh-CN" altLang="en-US"/>
              </a:p>
            </p:txBody>
          </p:sp>
          <p:sp>
            <p:nvSpPr>
              <p:cNvPr id="63531" name="Rectangle 13"/>
              <p:cNvSpPr>
                <a:spLocks noChangeArrowheads="1"/>
              </p:cNvSpPr>
              <p:nvPr/>
            </p:nvSpPr>
            <p:spPr bwMode="auto">
              <a:xfrm>
                <a:off x="32" y="31"/>
                <a:ext cx="45" cy="304"/>
              </a:xfrm>
              <a:prstGeom prst="rect">
                <a:avLst/>
              </a:prstGeom>
              <a:noFill/>
              <a:ln w="9525">
                <a:noFill/>
                <a:miter lim="800000"/>
                <a:headEnd/>
                <a:tailEnd/>
              </a:ln>
            </p:spPr>
            <p:txBody>
              <a:bodyPr wrap="none" lIns="0" tIns="0" rIns="0" bIns="0">
                <a:spAutoFit/>
              </a:bodyPr>
              <a:lstStyle/>
              <a:p>
                <a:r>
                  <a:rPr lang="zh-CN" altLang="zh-CN" sz="2100">
                    <a:solidFill>
                      <a:srgbClr val="000000"/>
                    </a:solidFill>
                    <a:latin typeface="Times New Roman" pitchFamily="18" charset="0"/>
                  </a:rPr>
                  <a:t> </a:t>
                </a:r>
                <a:endParaRPr lang="zh-CN" altLang="zh-CN"/>
              </a:p>
            </p:txBody>
          </p:sp>
          <p:sp>
            <p:nvSpPr>
              <p:cNvPr id="63532" name="未知"/>
              <p:cNvSpPr>
                <a:spLocks/>
              </p:cNvSpPr>
              <p:nvPr/>
            </p:nvSpPr>
            <p:spPr bwMode="auto">
              <a:xfrm>
                <a:off x="442" y="58"/>
                <a:ext cx="34" cy="127"/>
              </a:xfrm>
              <a:custGeom>
                <a:avLst/>
                <a:gdLst>
                  <a:gd name="T0" fmla="*/ 19 w 34"/>
                  <a:gd name="T1" fmla="*/ 0 h 127"/>
                  <a:gd name="T2" fmla="*/ 0 w 34"/>
                  <a:gd name="T3" fmla="*/ 127 h 127"/>
                  <a:gd name="T4" fmla="*/ 34 w 34"/>
                  <a:gd name="T5" fmla="*/ 127 h 127"/>
                  <a:gd name="T6" fmla="*/ 19 w 34"/>
                  <a:gd name="T7" fmla="*/ 0 h 127"/>
                  <a:gd name="T8" fmla="*/ 0 60000 65536"/>
                  <a:gd name="T9" fmla="*/ 0 60000 65536"/>
                  <a:gd name="T10" fmla="*/ 0 60000 65536"/>
                  <a:gd name="T11" fmla="*/ 0 60000 65536"/>
                  <a:gd name="T12" fmla="*/ 0 w 34"/>
                  <a:gd name="T13" fmla="*/ 0 h 127"/>
                  <a:gd name="T14" fmla="*/ 34 w 34"/>
                  <a:gd name="T15" fmla="*/ 127 h 127"/>
                </a:gdLst>
                <a:ahLst/>
                <a:cxnLst>
                  <a:cxn ang="T8">
                    <a:pos x="T0" y="T1"/>
                  </a:cxn>
                  <a:cxn ang="T9">
                    <a:pos x="T2" y="T3"/>
                  </a:cxn>
                  <a:cxn ang="T10">
                    <a:pos x="T4" y="T5"/>
                  </a:cxn>
                  <a:cxn ang="T11">
                    <a:pos x="T6" y="T7"/>
                  </a:cxn>
                </a:cxnLst>
                <a:rect l="T12" t="T13" r="T14" b="T15"/>
                <a:pathLst>
                  <a:path w="34" h="127">
                    <a:moveTo>
                      <a:pt x="19" y="0"/>
                    </a:moveTo>
                    <a:lnTo>
                      <a:pt x="0" y="127"/>
                    </a:lnTo>
                    <a:lnTo>
                      <a:pt x="34" y="127"/>
                    </a:lnTo>
                    <a:lnTo>
                      <a:pt x="19" y="0"/>
                    </a:lnTo>
                    <a:close/>
                  </a:path>
                </a:pathLst>
              </a:custGeom>
              <a:solidFill>
                <a:srgbClr val="000000"/>
              </a:solidFill>
              <a:ln w="9525">
                <a:noFill/>
                <a:round/>
                <a:headEnd/>
                <a:tailEnd/>
              </a:ln>
            </p:spPr>
            <p:txBody>
              <a:bodyPr/>
              <a:lstStyle/>
              <a:p>
                <a:endParaRPr lang="zh-CN" altLang="en-US"/>
              </a:p>
            </p:txBody>
          </p:sp>
          <p:sp>
            <p:nvSpPr>
              <p:cNvPr id="63533" name="未知"/>
              <p:cNvSpPr>
                <a:spLocks/>
              </p:cNvSpPr>
              <p:nvPr/>
            </p:nvSpPr>
            <p:spPr bwMode="auto">
              <a:xfrm>
                <a:off x="442" y="58"/>
                <a:ext cx="34" cy="127"/>
              </a:xfrm>
              <a:custGeom>
                <a:avLst/>
                <a:gdLst>
                  <a:gd name="T0" fmla="*/ 19 w 34"/>
                  <a:gd name="T1" fmla="*/ 0 h 127"/>
                  <a:gd name="T2" fmla="*/ 0 w 34"/>
                  <a:gd name="T3" fmla="*/ 127 h 127"/>
                  <a:gd name="T4" fmla="*/ 34 w 34"/>
                  <a:gd name="T5" fmla="*/ 127 h 127"/>
                  <a:gd name="T6" fmla="*/ 19 w 34"/>
                  <a:gd name="T7" fmla="*/ 0 h 127"/>
                  <a:gd name="T8" fmla="*/ 0 60000 65536"/>
                  <a:gd name="T9" fmla="*/ 0 60000 65536"/>
                  <a:gd name="T10" fmla="*/ 0 60000 65536"/>
                  <a:gd name="T11" fmla="*/ 0 60000 65536"/>
                  <a:gd name="T12" fmla="*/ 0 w 34"/>
                  <a:gd name="T13" fmla="*/ 0 h 127"/>
                  <a:gd name="T14" fmla="*/ 34 w 34"/>
                  <a:gd name="T15" fmla="*/ 127 h 127"/>
                </a:gdLst>
                <a:ahLst/>
                <a:cxnLst>
                  <a:cxn ang="T8">
                    <a:pos x="T0" y="T1"/>
                  </a:cxn>
                  <a:cxn ang="T9">
                    <a:pos x="T2" y="T3"/>
                  </a:cxn>
                  <a:cxn ang="T10">
                    <a:pos x="T4" y="T5"/>
                  </a:cxn>
                  <a:cxn ang="T11">
                    <a:pos x="T6" y="T7"/>
                  </a:cxn>
                </a:cxnLst>
                <a:rect l="T12" t="T13" r="T14" b="T15"/>
                <a:pathLst>
                  <a:path w="34" h="127">
                    <a:moveTo>
                      <a:pt x="19" y="0"/>
                    </a:moveTo>
                    <a:lnTo>
                      <a:pt x="0" y="127"/>
                    </a:lnTo>
                    <a:lnTo>
                      <a:pt x="34" y="127"/>
                    </a:lnTo>
                    <a:lnTo>
                      <a:pt x="19" y="0"/>
                    </a:lnTo>
                    <a:close/>
                  </a:path>
                </a:pathLst>
              </a:custGeom>
              <a:noFill/>
              <a:ln w="6350">
                <a:solidFill>
                  <a:srgbClr val="000000"/>
                </a:solidFill>
                <a:round/>
                <a:headEnd/>
                <a:tailEnd/>
              </a:ln>
            </p:spPr>
            <p:txBody>
              <a:bodyPr/>
              <a:lstStyle/>
              <a:p>
                <a:endParaRPr lang="zh-CN" altLang="en-US"/>
              </a:p>
            </p:txBody>
          </p:sp>
          <p:sp>
            <p:nvSpPr>
              <p:cNvPr id="63534" name="Line 16"/>
              <p:cNvSpPr>
                <a:spLocks noChangeShapeType="1"/>
              </p:cNvSpPr>
              <p:nvPr/>
            </p:nvSpPr>
            <p:spPr bwMode="auto">
              <a:xfrm>
                <a:off x="461" y="123"/>
                <a:ext cx="1" cy="1089"/>
              </a:xfrm>
              <a:prstGeom prst="line">
                <a:avLst/>
              </a:prstGeom>
              <a:noFill/>
              <a:ln w="19050">
                <a:solidFill>
                  <a:srgbClr val="000000"/>
                </a:solidFill>
                <a:round/>
                <a:headEnd/>
                <a:tailEnd/>
              </a:ln>
            </p:spPr>
            <p:txBody>
              <a:bodyPr/>
              <a:lstStyle/>
              <a:p>
                <a:endParaRPr lang="zh-CN" altLang="en-US"/>
              </a:p>
            </p:txBody>
          </p:sp>
          <p:sp>
            <p:nvSpPr>
              <p:cNvPr id="63535" name="未知"/>
              <p:cNvSpPr>
                <a:spLocks/>
              </p:cNvSpPr>
              <p:nvPr/>
            </p:nvSpPr>
            <p:spPr bwMode="auto">
              <a:xfrm>
                <a:off x="1629" y="1189"/>
                <a:ext cx="127" cy="38"/>
              </a:xfrm>
              <a:custGeom>
                <a:avLst/>
                <a:gdLst>
                  <a:gd name="T0" fmla="*/ 127 w 127"/>
                  <a:gd name="T1" fmla="*/ 19 h 38"/>
                  <a:gd name="T2" fmla="*/ 0 w 127"/>
                  <a:gd name="T3" fmla="*/ 0 h 38"/>
                  <a:gd name="T4" fmla="*/ 0 w 127"/>
                  <a:gd name="T5" fmla="*/ 38 h 38"/>
                  <a:gd name="T6" fmla="*/ 127 w 127"/>
                  <a:gd name="T7" fmla="*/ 19 h 38"/>
                  <a:gd name="T8" fmla="*/ 0 60000 65536"/>
                  <a:gd name="T9" fmla="*/ 0 60000 65536"/>
                  <a:gd name="T10" fmla="*/ 0 60000 65536"/>
                  <a:gd name="T11" fmla="*/ 0 60000 65536"/>
                  <a:gd name="T12" fmla="*/ 0 w 127"/>
                  <a:gd name="T13" fmla="*/ 0 h 38"/>
                  <a:gd name="T14" fmla="*/ 127 w 127"/>
                  <a:gd name="T15" fmla="*/ 38 h 38"/>
                </a:gdLst>
                <a:ahLst/>
                <a:cxnLst>
                  <a:cxn ang="T8">
                    <a:pos x="T0" y="T1"/>
                  </a:cxn>
                  <a:cxn ang="T9">
                    <a:pos x="T2" y="T3"/>
                  </a:cxn>
                  <a:cxn ang="T10">
                    <a:pos x="T4" y="T5"/>
                  </a:cxn>
                  <a:cxn ang="T11">
                    <a:pos x="T6" y="T7"/>
                  </a:cxn>
                </a:cxnLst>
                <a:rect l="T12" t="T13" r="T14" b="T15"/>
                <a:pathLst>
                  <a:path w="127" h="38">
                    <a:moveTo>
                      <a:pt x="127" y="19"/>
                    </a:moveTo>
                    <a:lnTo>
                      <a:pt x="0" y="0"/>
                    </a:lnTo>
                    <a:lnTo>
                      <a:pt x="0" y="38"/>
                    </a:lnTo>
                    <a:lnTo>
                      <a:pt x="127" y="19"/>
                    </a:lnTo>
                    <a:close/>
                  </a:path>
                </a:pathLst>
              </a:custGeom>
              <a:solidFill>
                <a:srgbClr val="000000"/>
              </a:solidFill>
              <a:ln w="9525">
                <a:noFill/>
                <a:round/>
                <a:headEnd/>
                <a:tailEnd/>
              </a:ln>
            </p:spPr>
            <p:txBody>
              <a:bodyPr/>
              <a:lstStyle/>
              <a:p>
                <a:endParaRPr lang="zh-CN" altLang="en-US"/>
              </a:p>
            </p:txBody>
          </p:sp>
          <p:sp>
            <p:nvSpPr>
              <p:cNvPr id="63536" name="未知"/>
              <p:cNvSpPr>
                <a:spLocks/>
              </p:cNvSpPr>
              <p:nvPr/>
            </p:nvSpPr>
            <p:spPr bwMode="auto">
              <a:xfrm>
                <a:off x="1629" y="1189"/>
                <a:ext cx="127" cy="38"/>
              </a:xfrm>
              <a:custGeom>
                <a:avLst/>
                <a:gdLst>
                  <a:gd name="T0" fmla="*/ 127 w 127"/>
                  <a:gd name="T1" fmla="*/ 19 h 38"/>
                  <a:gd name="T2" fmla="*/ 0 w 127"/>
                  <a:gd name="T3" fmla="*/ 0 h 38"/>
                  <a:gd name="T4" fmla="*/ 0 w 127"/>
                  <a:gd name="T5" fmla="*/ 38 h 38"/>
                  <a:gd name="T6" fmla="*/ 127 w 127"/>
                  <a:gd name="T7" fmla="*/ 19 h 38"/>
                  <a:gd name="T8" fmla="*/ 0 60000 65536"/>
                  <a:gd name="T9" fmla="*/ 0 60000 65536"/>
                  <a:gd name="T10" fmla="*/ 0 60000 65536"/>
                  <a:gd name="T11" fmla="*/ 0 60000 65536"/>
                  <a:gd name="T12" fmla="*/ 0 w 127"/>
                  <a:gd name="T13" fmla="*/ 0 h 38"/>
                  <a:gd name="T14" fmla="*/ 127 w 127"/>
                  <a:gd name="T15" fmla="*/ 38 h 38"/>
                </a:gdLst>
                <a:ahLst/>
                <a:cxnLst>
                  <a:cxn ang="T8">
                    <a:pos x="T0" y="T1"/>
                  </a:cxn>
                  <a:cxn ang="T9">
                    <a:pos x="T2" y="T3"/>
                  </a:cxn>
                  <a:cxn ang="T10">
                    <a:pos x="T4" y="T5"/>
                  </a:cxn>
                  <a:cxn ang="T11">
                    <a:pos x="T6" y="T7"/>
                  </a:cxn>
                </a:cxnLst>
                <a:rect l="T12" t="T13" r="T14" b="T15"/>
                <a:pathLst>
                  <a:path w="127" h="38">
                    <a:moveTo>
                      <a:pt x="127" y="19"/>
                    </a:moveTo>
                    <a:lnTo>
                      <a:pt x="0" y="0"/>
                    </a:lnTo>
                    <a:lnTo>
                      <a:pt x="0" y="38"/>
                    </a:lnTo>
                    <a:lnTo>
                      <a:pt x="127" y="19"/>
                    </a:lnTo>
                    <a:close/>
                  </a:path>
                </a:pathLst>
              </a:custGeom>
              <a:noFill/>
              <a:ln w="6350">
                <a:solidFill>
                  <a:srgbClr val="000000"/>
                </a:solidFill>
                <a:round/>
                <a:headEnd/>
                <a:tailEnd/>
              </a:ln>
            </p:spPr>
            <p:txBody>
              <a:bodyPr/>
              <a:lstStyle/>
              <a:p>
                <a:endParaRPr lang="zh-CN" altLang="en-US"/>
              </a:p>
            </p:txBody>
          </p:sp>
          <p:sp>
            <p:nvSpPr>
              <p:cNvPr id="63537" name="Line 19"/>
              <p:cNvSpPr>
                <a:spLocks noChangeShapeType="1"/>
              </p:cNvSpPr>
              <p:nvPr/>
            </p:nvSpPr>
            <p:spPr bwMode="auto">
              <a:xfrm>
                <a:off x="1272" y="1158"/>
                <a:ext cx="1" cy="54"/>
              </a:xfrm>
              <a:prstGeom prst="line">
                <a:avLst/>
              </a:prstGeom>
              <a:noFill/>
              <a:ln w="19050">
                <a:solidFill>
                  <a:srgbClr val="000000"/>
                </a:solidFill>
                <a:round/>
                <a:headEnd/>
                <a:tailEnd/>
              </a:ln>
            </p:spPr>
            <p:txBody>
              <a:bodyPr/>
              <a:lstStyle/>
              <a:p>
                <a:endParaRPr lang="zh-CN" altLang="en-US"/>
              </a:p>
            </p:txBody>
          </p:sp>
          <p:sp>
            <p:nvSpPr>
              <p:cNvPr id="63538" name="Line 20"/>
              <p:cNvSpPr>
                <a:spLocks noChangeShapeType="1"/>
              </p:cNvSpPr>
              <p:nvPr/>
            </p:nvSpPr>
            <p:spPr bwMode="auto">
              <a:xfrm>
                <a:off x="461" y="1212"/>
                <a:ext cx="1214" cy="1"/>
              </a:xfrm>
              <a:prstGeom prst="line">
                <a:avLst/>
              </a:prstGeom>
              <a:noFill/>
              <a:ln w="19050">
                <a:solidFill>
                  <a:srgbClr val="000000"/>
                </a:solidFill>
                <a:round/>
                <a:headEnd/>
                <a:tailEnd/>
              </a:ln>
            </p:spPr>
            <p:txBody>
              <a:bodyPr/>
              <a:lstStyle/>
              <a:p>
                <a:endParaRPr lang="zh-CN" altLang="en-US"/>
              </a:p>
            </p:txBody>
          </p:sp>
          <p:sp>
            <p:nvSpPr>
              <p:cNvPr id="63539" name="Line 24"/>
              <p:cNvSpPr>
                <a:spLocks noChangeShapeType="1"/>
              </p:cNvSpPr>
              <p:nvPr/>
            </p:nvSpPr>
            <p:spPr bwMode="auto">
              <a:xfrm>
                <a:off x="1057" y="477"/>
                <a:ext cx="1" cy="627"/>
              </a:xfrm>
              <a:prstGeom prst="line">
                <a:avLst/>
              </a:prstGeom>
              <a:noFill/>
              <a:ln w="23813">
                <a:solidFill>
                  <a:srgbClr val="000000"/>
                </a:solidFill>
                <a:round/>
                <a:headEnd/>
                <a:tailEnd/>
              </a:ln>
            </p:spPr>
            <p:txBody>
              <a:bodyPr/>
              <a:lstStyle/>
              <a:p>
                <a:endParaRPr lang="zh-CN" altLang="en-US"/>
              </a:p>
            </p:txBody>
          </p:sp>
          <p:sp>
            <p:nvSpPr>
              <p:cNvPr id="63540" name="Line 25"/>
              <p:cNvSpPr>
                <a:spLocks noChangeShapeType="1"/>
              </p:cNvSpPr>
              <p:nvPr/>
            </p:nvSpPr>
            <p:spPr bwMode="auto">
              <a:xfrm>
                <a:off x="653" y="485"/>
                <a:ext cx="1" cy="623"/>
              </a:xfrm>
              <a:prstGeom prst="line">
                <a:avLst/>
              </a:prstGeom>
              <a:noFill/>
              <a:ln w="23813">
                <a:solidFill>
                  <a:srgbClr val="000000"/>
                </a:solidFill>
                <a:round/>
                <a:headEnd/>
                <a:tailEnd/>
              </a:ln>
            </p:spPr>
            <p:txBody>
              <a:bodyPr/>
              <a:lstStyle/>
              <a:p>
                <a:endParaRPr lang="zh-CN" altLang="en-US"/>
              </a:p>
            </p:txBody>
          </p:sp>
          <p:sp>
            <p:nvSpPr>
              <p:cNvPr id="63541" name="Rectangle 33"/>
              <p:cNvSpPr>
                <a:spLocks noChangeArrowheads="1"/>
              </p:cNvSpPr>
              <p:nvPr/>
            </p:nvSpPr>
            <p:spPr bwMode="auto">
              <a:xfrm>
                <a:off x="430" y="1185"/>
                <a:ext cx="91" cy="304"/>
              </a:xfrm>
              <a:prstGeom prst="rect">
                <a:avLst/>
              </a:prstGeom>
              <a:noFill/>
              <a:ln w="9525">
                <a:noFill/>
                <a:miter lim="800000"/>
                <a:headEnd/>
                <a:tailEnd/>
              </a:ln>
            </p:spPr>
            <p:txBody>
              <a:bodyPr wrap="none" lIns="0" tIns="0" rIns="0" bIns="0">
                <a:spAutoFit/>
              </a:bodyPr>
              <a:lstStyle/>
              <a:p>
                <a:r>
                  <a:rPr lang="zh-CN" altLang="zh-CN" sz="2100" i="1">
                    <a:solidFill>
                      <a:srgbClr val="000000"/>
                    </a:solidFill>
                    <a:latin typeface="Times New Roman" pitchFamily="18" charset="0"/>
                  </a:rPr>
                  <a:t>o</a:t>
                </a:r>
                <a:endParaRPr lang="zh-CN" altLang="zh-CN"/>
              </a:p>
            </p:txBody>
          </p:sp>
          <p:sp>
            <p:nvSpPr>
              <p:cNvPr id="63542" name="Line 34"/>
              <p:cNvSpPr>
                <a:spLocks noChangeShapeType="1"/>
              </p:cNvSpPr>
              <p:nvPr/>
            </p:nvSpPr>
            <p:spPr bwMode="auto">
              <a:xfrm>
                <a:off x="817" y="1171"/>
                <a:ext cx="1" cy="54"/>
              </a:xfrm>
              <a:prstGeom prst="line">
                <a:avLst/>
              </a:prstGeom>
              <a:noFill/>
              <a:ln w="19050">
                <a:solidFill>
                  <a:srgbClr val="000000"/>
                </a:solidFill>
                <a:round/>
                <a:headEnd/>
                <a:tailEnd/>
              </a:ln>
            </p:spPr>
            <p:txBody>
              <a:bodyPr/>
              <a:lstStyle/>
              <a:p>
                <a:endParaRPr lang="zh-CN" altLang="en-US"/>
              </a:p>
            </p:txBody>
          </p:sp>
          <p:sp>
            <p:nvSpPr>
              <p:cNvPr id="63543" name="Rectangle 38"/>
              <p:cNvSpPr>
                <a:spLocks noChangeArrowheads="1"/>
              </p:cNvSpPr>
              <p:nvPr/>
            </p:nvSpPr>
            <p:spPr bwMode="auto">
              <a:xfrm>
                <a:off x="1184" y="1306"/>
                <a:ext cx="30" cy="203"/>
              </a:xfrm>
              <a:prstGeom prst="rect">
                <a:avLst/>
              </a:prstGeom>
              <a:noFill/>
              <a:ln w="9525">
                <a:noFill/>
                <a:miter lim="800000"/>
                <a:headEnd/>
                <a:tailEnd/>
              </a:ln>
            </p:spPr>
            <p:txBody>
              <a:bodyPr wrap="none" lIns="0" tIns="0" rIns="0" bIns="0">
                <a:spAutoFit/>
              </a:bodyPr>
              <a:lstStyle/>
              <a:p>
                <a:r>
                  <a:rPr lang="zh-CN" altLang="zh-CN" sz="1400">
                    <a:solidFill>
                      <a:srgbClr val="000000"/>
                    </a:solidFill>
                    <a:latin typeface="Times New Roman" pitchFamily="18" charset="0"/>
                  </a:rPr>
                  <a:t> </a:t>
                </a:r>
                <a:endParaRPr lang="zh-CN" altLang="zh-CN"/>
              </a:p>
            </p:txBody>
          </p:sp>
          <p:sp>
            <p:nvSpPr>
              <p:cNvPr id="63544" name="Rectangle 39"/>
              <p:cNvSpPr>
                <a:spLocks noChangeArrowheads="1"/>
              </p:cNvSpPr>
              <p:nvPr/>
            </p:nvSpPr>
            <p:spPr bwMode="auto">
              <a:xfrm>
                <a:off x="272" y="25"/>
                <a:ext cx="98" cy="304"/>
              </a:xfrm>
              <a:prstGeom prst="rect">
                <a:avLst/>
              </a:prstGeom>
              <a:noFill/>
              <a:ln w="9525">
                <a:noFill/>
                <a:miter lim="800000"/>
                <a:headEnd/>
                <a:tailEnd/>
              </a:ln>
            </p:spPr>
            <p:txBody>
              <a:bodyPr wrap="none" lIns="0" tIns="0" rIns="0" bIns="0">
                <a:spAutoFit/>
              </a:bodyPr>
              <a:lstStyle/>
              <a:p>
                <a:r>
                  <a:rPr lang="zh-CN" altLang="zh-CN" sz="2100" i="1">
                    <a:solidFill>
                      <a:srgbClr val="000000"/>
                    </a:solidFill>
                    <a:latin typeface="Bookman Old Style" pitchFamily="18" charset="0"/>
                  </a:rPr>
                  <a:t>v</a:t>
                </a:r>
                <a:endParaRPr lang="zh-CN" altLang="zh-CN"/>
              </a:p>
            </p:txBody>
          </p:sp>
          <p:sp>
            <p:nvSpPr>
              <p:cNvPr id="63545" name="Rectangle 40"/>
              <p:cNvSpPr>
                <a:spLocks noChangeArrowheads="1"/>
              </p:cNvSpPr>
              <p:nvPr/>
            </p:nvSpPr>
            <p:spPr bwMode="auto">
              <a:xfrm>
                <a:off x="365" y="131"/>
                <a:ext cx="94" cy="203"/>
              </a:xfrm>
              <a:prstGeom prst="rect">
                <a:avLst/>
              </a:prstGeom>
              <a:noFill/>
              <a:ln w="9525">
                <a:noFill/>
                <a:miter lim="800000"/>
                <a:headEnd/>
                <a:tailEnd/>
              </a:ln>
            </p:spPr>
            <p:txBody>
              <a:bodyPr wrap="none" lIns="0" tIns="0" rIns="0" bIns="0">
                <a:spAutoFit/>
              </a:bodyPr>
              <a:lstStyle/>
              <a:p>
                <a:r>
                  <a:rPr lang="zh-CN" altLang="zh-CN" sz="1400">
                    <a:solidFill>
                      <a:srgbClr val="000000"/>
                    </a:solidFill>
                    <a:latin typeface="Times New Roman" pitchFamily="18" charset="0"/>
                  </a:rPr>
                  <a:t>O</a:t>
                </a:r>
                <a:endParaRPr lang="zh-CN" altLang="zh-CN"/>
              </a:p>
            </p:txBody>
          </p:sp>
          <p:sp>
            <p:nvSpPr>
              <p:cNvPr id="63546" name="Rectangle 41"/>
              <p:cNvSpPr>
                <a:spLocks noChangeArrowheads="1"/>
              </p:cNvSpPr>
              <p:nvPr/>
            </p:nvSpPr>
            <p:spPr bwMode="auto">
              <a:xfrm>
                <a:off x="470" y="50"/>
                <a:ext cx="45" cy="304"/>
              </a:xfrm>
              <a:prstGeom prst="rect">
                <a:avLst/>
              </a:prstGeom>
              <a:noFill/>
              <a:ln w="9525">
                <a:noFill/>
                <a:miter lim="800000"/>
                <a:headEnd/>
                <a:tailEnd/>
              </a:ln>
            </p:spPr>
            <p:txBody>
              <a:bodyPr wrap="none" lIns="0" tIns="0" rIns="0" bIns="0">
                <a:spAutoFit/>
              </a:bodyPr>
              <a:lstStyle/>
              <a:p>
                <a:r>
                  <a:rPr lang="zh-CN" altLang="zh-CN" sz="2100">
                    <a:solidFill>
                      <a:srgbClr val="000000"/>
                    </a:solidFill>
                    <a:latin typeface="Times New Roman" pitchFamily="18" charset="0"/>
                  </a:rPr>
                  <a:t> </a:t>
                </a:r>
                <a:endParaRPr lang="zh-CN" altLang="zh-CN"/>
              </a:p>
            </p:txBody>
          </p:sp>
          <p:sp>
            <p:nvSpPr>
              <p:cNvPr id="63547" name="Rectangle 42"/>
              <p:cNvSpPr>
                <a:spLocks noChangeArrowheads="1"/>
              </p:cNvSpPr>
              <p:nvPr/>
            </p:nvSpPr>
            <p:spPr bwMode="auto">
              <a:xfrm>
                <a:off x="182" y="334"/>
                <a:ext cx="121" cy="304"/>
              </a:xfrm>
              <a:prstGeom prst="rect">
                <a:avLst/>
              </a:prstGeom>
              <a:noFill/>
              <a:ln w="9525">
                <a:noFill/>
                <a:miter lim="800000"/>
                <a:headEnd/>
                <a:tailEnd/>
              </a:ln>
            </p:spPr>
            <p:txBody>
              <a:bodyPr wrap="none" lIns="0" tIns="0" rIns="0" bIns="0">
                <a:spAutoFit/>
              </a:bodyPr>
              <a:lstStyle/>
              <a:p>
                <a:r>
                  <a:rPr lang="zh-CN" altLang="zh-CN" sz="2100" i="1">
                    <a:solidFill>
                      <a:srgbClr val="000000"/>
                    </a:solidFill>
                    <a:latin typeface="Times New Roman" pitchFamily="18" charset="0"/>
                  </a:rPr>
                  <a:t>V</a:t>
                </a:r>
                <a:endParaRPr lang="zh-CN" altLang="zh-CN"/>
              </a:p>
            </p:txBody>
          </p:sp>
          <p:sp>
            <p:nvSpPr>
              <p:cNvPr id="63548" name="Rectangle 43"/>
              <p:cNvSpPr>
                <a:spLocks noChangeArrowheads="1"/>
              </p:cNvSpPr>
              <p:nvPr/>
            </p:nvSpPr>
            <p:spPr bwMode="auto">
              <a:xfrm>
                <a:off x="278" y="415"/>
                <a:ext cx="188" cy="203"/>
              </a:xfrm>
              <a:prstGeom prst="rect">
                <a:avLst/>
              </a:prstGeom>
              <a:noFill/>
              <a:ln w="9525">
                <a:noFill/>
                <a:miter lim="800000"/>
                <a:headEnd/>
                <a:tailEnd/>
              </a:ln>
            </p:spPr>
            <p:txBody>
              <a:bodyPr wrap="none" lIns="0" tIns="0" rIns="0" bIns="0">
                <a:spAutoFit/>
              </a:bodyPr>
              <a:lstStyle/>
              <a:p>
                <a:r>
                  <a:rPr lang="zh-CN" altLang="zh-CN" sz="1400">
                    <a:solidFill>
                      <a:srgbClr val="000000"/>
                    </a:solidFill>
                    <a:latin typeface="Times New Roman" pitchFamily="18" charset="0"/>
                  </a:rPr>
                  <a:t>OH</a:t>
                </a:r>
                <a:endParaRPr lang="zh-CN" altLang="zh-CN"/>
              </a:p>
            </p:txBody>
          </p:sp>
          <p:sp>
            <p:nvSpPr>
              <p:cNvPr id="63549" name="Rectangle 44"/>
              <p:cNvSpPr>
                <a:spLocks noChangeArrowheads="1"/>
              </p:cNvSpPr>
              <p:nvPr/>
            </p:nvSpPr>
            <p:spPr bwMode="auto">
              <a:xfrm>
                <a:off x="470" y="334"/>
                <a:ext cx="45" cy="304"/>
              </a:xfrm>
              <a:prstGeom prst="rect">
                <a:avLst/>
              </a:prstGeom>
              <a:noFill/>
              <a:ln w="9525">
                <a:noFill/>
                <a:miter lim="800000"/>
                <a:headEnd/>
                <a:tailEnd/>
              </a:ln>
            </p:spPr>
            <p:txBody>
              <a:bodyPr wrap="none" lIns="0" tIns="0" rIns="0" bIns="0">
                <a:spAutoFit/>
              </a:bodyPr>
              <a:lstStyle/>
              <a:p>
                <a:r>
                  <a:rPr lang="zh-CN" altLang="zh-CN" sz="2100">
                    <a:solidFill>
                      <a:srgbClr val="000000"/>
                    </a:solidFill>
                    <a:latin typeface="Times New Roman" pitchFamily="18" charset="0"/>
                  </a:rPr>
                  <a:t> </a:t>
                </a:r>
                <a:endParaRPr lang="zh-CN" altLang="zh-CN"/>
              </a:p>
            </p:txBody>
          </p:sp>
          <p:sp>
            <p:nvSpPr>
              <p:cNvPr id="63550" name="Rectangle 45"/>
              <p:cNvSpPr>
                <a:spLocks noChangeArrowheads="1"/>
              </p:cNvSpPr>
              <p:nvPr/>
            </p:nvSpPr>
            <p:spPr bwMode="auto">
              <a:xfrm>
                <a:off x="468" y="677"/>
                <a:ext cx="45" cy="304"/>
              </a:xfrm>
              <a:prstGeom prst="rect">
                <a:avLst/>
              </a:prstGeom>
              <a:noFill/>
              <a:ln w="9525">
                <a:noFill/>
                <a:miter lim="800000"/>
                <a:headEnd/>
                <a:tailEnd/>
              </a:ln>
            </p:spPr>
            <p:txBody>
              <a:bodyPr wrap="none" lIns="0" tIns="0" rIns="0" bIns="0">
                <a:spAutoFit/>
              </a:bodyPr>
              <a:lstStyle/>
              <a:p>
                <a:r>
                  <a:rPr lang="zh-CN" altLang="zh-CN" sz="2100" i="1">
                    <a:solidFill>
                      <a:srgbClr val="000000"/>
                    </a:solidFill>
                    <a:latin typeface="Times New Roman" pitchFamily="18" charset="0"/>
                  </a:rPr>
                  <a:t> </a:t>
                </a:r>
                <a:endParaRPr lang="zh-CN" altLang="zh-CN"/>
              </a:p>
            </p:txBody>
          </p:sp>
          <p:sp>
            <p:nvSpPr>
              <p:cNvPr id="63551" name="Rectangle 46"/>
              <p:cNvSpPr>
                <a:spLocks noChangeArrowheads="1"/>
              </p:cNvSpPr>
              <p:nvPr/>
            </p:nvSpPr>
            <p:spPr bwMode="auto">
              <a:xfrm>
                <a:off x="197" y="923"/>
                <a:ext cx="121" cy="304"/>
              </a:xfrm>
              <a:prstGeom prst="rect">
                <a:avLst/>
              </a:prstGeom>
              <a:noFill/>
              <a:ln w="9525">
                <a:noFill/>
                <a:miter lim="800000"/>
                <a:headEnd/>
                <a:tailEnd/>
              </a:ln>
            </p:spPr>
            <p:txBody>
              <a:bodyPr wrap="none" lIns="0" tIns="0" rIns="0" bIns="0">
                <a:spAutoFit/>
              </a:bodyPr>
              <a:lstStyle/>
              <a:p>
                <a:r>
                  <a:rPr lang="zh-CN" altLang="zh-CN" sz="2100" i="1">
                    <a:solidFill>
                      <a:srgbClr val="000000"/>
                    </a:solidFill>
                    <a:latin typeface="Times New Roman" pitchFamily="18" charset="0"/>
                  </a:rPr>
                  <a:t>V</a:t>
                </a:r>
                <a:endParaRPr lang="zh-CN" altLang="zh-CN"/>
              </a:p>
            </p:txBody>
          </p:sp>
          <p:sp>
            <p:nvSpPr>
              <p:cNvPr id="63552" name="Rectangle 47"/>
              <p:cNvSpPr>
                <a:spLocks noChangeArrowheads="1"/>
              </p:cNvSpPr>
              <p:nvPr/>
            </p:nvSpPr>
            <p:spPr bwMode="auto">
              <a:xfrm>
                <a:off x="291" y="1004"/>
                <a:ext cx="175" cy="203"/>
              </a:xfrm>
              <a:prstGeom prst="rect">
                <a:avLst/>
              </a:prstGeom>
              <a:noFill/>
              <a:ln w="9525">
                <a:noFill/>
                <a:miter lim="800000"/>
                <a:headEnd/>
                <a:tailEnd/>
              </a:ln>
            </p:spPr>
            <p:txBody>
              <a:bodyPr wrap="none" lIns="0" tIns="0" rIns="0" bIns="0">
                <a:spAutoFit/>
              </a:bodyPr>
              <a:lstStyle/>
              <a:p>
                <a:r>
                  <a:rPr lang="zh-CN" altLang="zh-CN" sz="1400">
                    <a:solidFill>
                      <a:srgbClr val="000000"/>
                    </a:solidFill>
                    <a:latin typeface="Times New Roman" pitchFamily="18" charset="0"/>
                  </a:rPr>
                  <a:t>OL</a:t>
                </a:r>
                <a:endParaRPr lang="zh-CN" altLang="zh-CN"/>
              </a:p>
            </p:txBody>
          </p:sp>
          <p:sp>
            <p:nvSpPr>
              <p:cNvPr id="63553" name="Rectangle 48"/>
              <p:cNvSpPr>
                <a:spLocks noChangeArrowheads="1"/>
              </p:cNvSpPr>
              <p:nvPr/>
            </p:nvSpPr>
            <p:spPr bwMode="auto">
              <a:xfrm>
                <a:off x="452" y="1004"/>
                <a:ext cx="30" cy="203"/>
              </a:xfrm>
              <a:prstGeom prst="rect">
                <a:avLst/>
              </a:prstGeom>
              <a:noFill/>
              <a:ln w="9525">
                <a:noFill/>
                <a:miter lim="800000"/>
                <a:headEnd/>
                <a:tailEnd/>
              </a:ln>
            </p:spPr>
            <p:txBody>
              <a:bodyPr wrap="none" lIns="0" tIns="0" rIns="0" bIns="0">
                <a:spAutoFit/>
              </a:bodyPr>
              <a:lstStyle/>
              <a:p>
                <a:r>
                  <a:rPr lang="zh-CN" altLang="zh-CN" sz="1400">
                    <a:solidFill>
                      <a:srgbClr val="000000"/>
                    </a:solidFill>
                    <a:latin typeface="Times New Roman" pitchFamily="18" charset="0"/>
                  </a:rPr>
                  <a:t> </a:t>
                </a:r>
                <a:endParaRPr lang="zh-CN" altLang="zh-CN"/>
              </a:p>
            </p:txBody>
          </p:sp>
          <p:sp>
            <p:nvSpPr>
              <p:cNvPr id="63554" name="未知"/>
              <p:cNvSpPr>
                <a:spLocks noEditPoints="1"/>
              </p:cNvSpPr>
              <p:nvPr/>
            </p:nvSpPr>
            <p:spPr bwMode="auto">
              <a:xfrm>
                <a:off x="453" y="481"/>
                <a:ext cx="212" cy="11"/>
              </a:xfrm>
              <a:custGeom>
                <a:avLst/>
                <a:gdLst>
                  <a:gd name="T0" fmla="*/ 8 w 212"/>
                  <a:gd name="T1" fmla="*/ 0 h 11"/>
                  <a:gd name="T2" fmla="*/ 43 w 212"/>
                  <a:gd name="T3" fmla="*/ 0 h 11"/>
                  <a:gd name="T4" fmla="*/ 46 w 212"/>
                  <a:gd name="T5" fmla="*/ 0 h 11"/>
                  <a:gd name="T6" fmla="*/ 46 w 212"/>
                  <a:gd name="T7" fmla="*/ 0 h 11"/>
                  <a:gd name="T8" fmla="*/ 46 w 212"/>
                  <a:gd name="T9" fmla="*/ 4 h 11"/>
                  <a:gd name="T10" fmla="*/ 46 w 212"/>
                  <a:gd name="T11" fmla="*/ 4 h 11"/>
                  <a:gd name="T12" fmla="*/ 46 w 212"/>
                  <a:gd name="T13" fmla="*/ 8 h 11"/>
                  <a:gd name="T14" fmla="*/ 46 w 212"/>
                  <a:gd name="T15" fmla="*/ 11 h 11"/>
                  <a:gd name="T16" fmla="*/ 46 w 212"/>
                  <a:gd name="T17" fmla="*/ 11 h 11"/>
                  <a:gd name="T18" fmla="*/ 43 w 212"/>
                  <a:gd name="T19" fmla="*/ 11 h 11"/>
                  <a:gd name="T20" fmla="*/ 8 w 212"/>
                  <a:gd name="T21" fmla="*/ 11 h 11"/>
                  <a:gd name="T22" fmla="*/ 4 w 212"/>
                  <a:gd name="T23" fmla="*/ 11 h 11"/>
                  <a:gd name="T24" fmla="*/ 0 w 212"/>
                  <a:gd name="T25" fmla="*/ 11 h 11"/>
                  <a:gd name="T26" fmla="*/ 0 w 212"/>
                  <a:gd name="T27" fmla="*/ 8 h 11"/>
                  <a:gd name="T28" fmla="*/ 0 w 212"/>
                  <a:gd name="T29" fmla="*/ 4 h 11"/>
                  <a:gd name="T30" fmla="*/ 0 w 212"/>
                  <a:gd name="T31" fmla="*/ 4 h 11"/>
                  <a:gd name="T32" fmla="*/ 0 w 212"/>
                  <a:gd name="T33" fmla="*/ 0 h 11"/>
                  <a:gd name="T34" fmla="*/ 4 w 212"/>
                  <a:gd name="T35" fmla="*/ 0 h 11"/>
                  <a:gd name="T36" fmla="*/ 8 w 212"/>
                  <a:gd name="T37" fmla="*/ 0 h 11"/>
                  <a:gd name="T38" fmla="*/ 8 w 212"/>
                  <a:gd name="T39" fmla="*/ 0 h 11"/>
                  <a:gd name="T40" fmla="*/ 89 w 212"/>
                  <a:gd name="T41" fmla="*/ 0 h 11"/>
                  <a:gd name="T42" fmla="*/ 127 w 212"/>
                  <a:gd name="T43" fmla="*/ 0 h 11"/>
                  <a:gd name="T44" fmla="*/ 127 w 212"/>
                  <a:gd name="T45" fmla="*/ 0 h 11"/>
                  <a:gd name="T46" fmla="*/ 131 w 212"/>
                  <a:gd name="T47" fmla="*/ 0 h 11"/>
                  <a:gd name="T48" fmla="*/ 131 w 212"/>
                  <a:gd name="T49" fmla="*/ 4 h 11"/>
                  <a:gd name="T50" fmla="*/ 131 w 212"/>
                  <a:gd name="T51" fmla="*/ 4 h 11"/>
                  <a:gd name="T52" fmla="*/ 131 w 212"/>
                  <a:gd name="T53" fmla="*/ 8 h 11"/>
                  <a:gd name="T54" fmla="*/ 131 w 212"/>
                  <a:gd name="T55" fmla="*/ 11 h 11"/>
                  <a:gd name="T56" fmla="*/ 127 w 212"/>
                  <a:gd name="T57" fmla="*/ 11 h 11"/>
                  <a:gd name="T58" fmla="*/ 127 w 212"/>
                  <a:gd name="T59" fmla="*/ 11 h 11"/>
                  <a:gd name="T60" fmla="*/ 89 w 212"/>
                  <a:gd name="T61" fmla="*/ 11 h 11"/>
                  <a:gd name="T62" fmla="*/ 89 w 212"/>
                  <a:gd name="T63" fmla="*/ 11 h 11"/>
                  <a:gd name="T64" fmla="*/ 85 w 212"/>
                  <a:gd name="T65" fmla="*/ 11 h 11"/>
                  <a:gd name="T66" fmla="*/ 85 w 212"/>
                  <a:gd name="T67" fmla="*/ 8 h 11"/>
                  <a:gd name="T68" fmla="*/ 85 w 212"/>
                  <a:gd name="T69" fmla="*/ 4 h 11"/>
                  <a:gd name="T70" fmla="*/ 85 w 212"/>
                  <a:gd name="T71" fmla="*/ 4 h 11"/>
                  <a:gd name="T72" fmla="*/ 85 w 212"/>
                  <a:gd name="T73" fmla="*/ 0 h 11"/>
                  <a:gd name="T74" fmla="*/ 89 w 212"/>
                  <a:gd name="T75" fmla="*/ 0 h 11"/>
                  <a:gd name="T76" fmla="*/ 89 w 212"/>
                  <a:gd name="T77" fmla="*/ 0 h 11"/>
                  <a:gd name="T78" fmla="*/ 89 w 212"/>
                  <a:gd name="T79" fmla="*/ 0 h 11"/>
                  <a:gd name="T80" fmla="*/ 173 w 212"/>
                  <a:gd name="T81" fmla="*/ 0 h 11"/>
                  <a:gd name="T82" fmla="*/ 204 w 212"/>
                  <a:gd name="T83" fmla="*/ 0 h 11"/>
                  <a:gd name="T84" fmla="*/ 208 w 212"/>
                  <a:gd name="T85" fmla="*/ 0 h 11"/>
                  <a:gd name="T86" fmla="*/ 208 w 212"/>
                  <a:gd name="T87" fmla="*/ 0 h 11"/>
                  <a:gd name="T88" fmla="*/ 212 w 212"/>
                  <a:gd name="T89" fmla="*/ 4 h 11"/>
                  <a:gd name="T90" fmla="*/ 208 w 212"/>
                  <a:gd name="T91" fmla="*/ 11 h 11"/>
                  <a:gd name="T92" fmla="*/ 208 w 212"/>
                  <a:gd name="T93" fmla="*/ 11 h 11"/>
                  <a:gd name="T94" fmla="*/ 204 w 212"/>
                  <a:gd name="T95" fmla="*/ 11 h 11"/>
                  <a:gd name="T96" fmla="*/ 173 w 212"/>
                  <a:gd name="T97" fmla="*/ 11 h 11"/>
                  <a:gd name="T98" fmla="*/ 173 w 212"/>
                  <a:gd name="T99" fmla="*/ 11 h 11"/>
                  <a:gd name="T100" fmla="*/ 169 w 212"/>
                  <a:gd name="T101" fmla="*/ 11 h 11"/>
                  <a:gd name="T102" fmla="*/ 169 w 212"/>
                  <a:gd name="T103" fmla="*/ 8 h 11"/>
                  <a:gd name="T104" fmla="*/ 169 w 212"/>
                  <a:gd name="T105" fmla="*/ 4 h 11"/>
                  <a:gd name="T106" fmla="*/ 169 w 212"/>
                  <a:gd name="T107" fmla="*/ 4 h 11"/>
                  <a:gd name="T108" fmla="*/ 169 w 212"/>
                  <a:gd name="T109" fmla="*/ 0 h 11"/>
                  <a:gd name="T110" fmla="*/ 173 w 212"/>
                  <a:gd name="T111" fmla="*/ 0 h 11"/>
                  <a:gd name="T112" fmla="*/ 173 w 212"/>
                  <a:gd name="T113" fmla="*/ 0 h 11"/>
                  <a:gd name="T114" fmla="*/ 173 w 212"/>
                  <a:gd name="T115" fmla="*/ 0 h 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2"/>
                  <a:gd name="T175" fmla="*/ 0 h 11"/>
                  <a:gd name="T176" fmla="*/ 212 w 212"/>
                  <a:gd name="T177" fmla="*/ 11 h 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2" h="11">
                    <a:moveTo>
                      <a:pt x="8" y="0"/>
                    </a:moveTo>
                    <a:lnTo>
                      <a:pt x="43" y="0"/>
                    </a:lnTo>
                    <a:lnTo>
                      <a:pt x="46" y="0"/>
                    </a:lnTo>
                    <a:lnTo>
                      <a:pt x="46" y="4"/>
                    </a:lnTo>
                    <a:lnTo>
                      <a:pt x="46" y="8"/>
                    </a:lnTo>
                    <a:lnTo>
                      <a:pt x="46" y="11"/>
                    </a:lnTo>
                    <a:lnTo>
                      <a:pt x="43" y="11"/>
                    </a:lnTo>
                    <a:lnTo>
                      <a:pt x="8" y="11"/>
                    </a:lnTo>
                    <a:lnTo>
                      <a:pt x="4" y="11"/>
                    </a:lnTo>
                    <a:lnTo>
                      <a:pt x="0" y="11"/>
                    </a:lnTo>
                    <a:lnTo>
                      <a:pt x="0" y="8"/>
                    </a:lnTo>
                    <a:lnTo>
                      <a:pt x="0" y="4"/>
                    </a:lnTo>
                    <a:lnTo>
                      <a:pt x="0" y="0"/>
                    </a:lnTo>
                    <a:lnTo>
                      <a:pt x="4" y="0"/>
                    </a:lnTo>
                    <a:lnTo>
                      <a:pt x="8" y="0"/>
                    </a:lnTo>
                    <a:close/>
                    <a:moveTo>
                      <a:pt x="89" y="0"/>
                    </a:moveTo>
                    <a:lnTo>
                      <a:pt x="127" y="0"/>
                    </a:lnTo>
                    <a:lnTo>
                      <a:pt x="131" y="0"/>
                    </a:lnTo>
                    <a:lnTo>
                      <a:pt x="131" y="4"/>
                    </a:lnTo>
                    <a:lnTo>
                      <a:pt x="131" y="8"/>
                    </a:lnTo>
                    <a:lnTo>
                      <a:pt x="131" y="11"/>
                    </a:lnTo>
                    <a:lnTo>
                      <a:pt x="127" y="11"/>
                    </a:lnTo>
                    <a:lnTo>
                      <a:pt x="89" y="11"/>
                    </a:lnTo>
                    <a:lnTo>
                      <a:pt x="85" y="11"/>
                    </a:lnTo>
                    <a:lnTo>
                      <a:pt x="85" y="8"/>
                    </a:lnTo>
                    <a:lnTo>
                      <a:pt x="85" y="4"/>
                    </a:lnTo>
                    <a:lnTo>
                      <a:pt x="85" y="0"/>
                    </a:lnTo>
                    <a:lnTo>
                      <a:pt x="89" y="0"/>
                    </a:lnTo>
                    <a:close/>
                    <a:moveTo>
                      <a:pt x="173" y="0"/>
                    </a:moveTo>
                    <a:lnTo>
                      <a:pt x="204" y="0"/>
                    </a:lnTo>
                    <a:lnTo>
                      <a:pt x="208" y="0"/>
                    </a:lnTo>
                    <a:lnTo>
                      <a:pt x="212" y="4"/>
                    </a:lnTo>
                    <a:lnTo>
                      <a:pt x="208" y="11"/>
                    </a:lnTo>
                    <a:lnTo>
                      <a:pt x="204" y="11"/>
                    </a:lnTo>
                    <a:lnTo>
                      <a:pt x="173" y="11"/>
                    </a:lnTo>
                    <a:lnTo>
                      <a:pt x="169" y="11"/>
                    </a:lnTo>
                    <a:lnTo>
                      <a:pt x="169" y="8"/>
                    </a:lnTo>
                    <a:lnTo>
                      <a:pt x="169" y="4"/>
                    </a:lnTo>
                    <a:lnTo>
                      <a:pt x="169" y="0"/>
                    </a:lnTo>
                    <a:lnTo>
                      <a:pt x="173" y="0"/>
                    </a:lnTo>
                    <a:close/>
                  </a:path>
                </a:pathLst>
              </a:custGeom>
              <a:solidFill>
                <a:srgbClr val="000000"/>
              </a:solidFill>
              <a:ln w="6350">
                <a:solidFill>
                  <a:srgbClr val="000000"/>
                </a:solidFill>
                <a:round/>
                <a:headEnd/>
                <a:tailEnd/>
              </a:ln>
            </p:spPr>
            <p:txBody>
              <a:bodyPr/>
              <a:lstStyle/>
              <a:p>
                <a:endParaRPr lang="zh-CN" altLang="en-US"/>
              </a:p>
            </p:txBody>
          </p:sp>
          <p:sp>
            <p:nvSpPr>
              <p:cNvPr id="63555" name="未知"/>
              <p:cNvSpPr>
                <a:spLocks noEditPoints="1"/>
              </p:cNvSpPr>
              <p:nvPr/>
            </p:nvSpPr>
            <p:spPr bwMode="auto">
              <a:xfrm>
                <a:off x="638" y="892"/>
                <a:ext cx="11" cy="301"/>
              </a:xfrm>
              <a:custGeom>
                <a:avLst/>
                <a:gdLst>
                  <a:gd name="T0" fmla="*/ 11 w 11"/>
                  <a:gd name="T1" fmla="*/ 39 h 301"/>
                  <a:gd name="T2" fmla="*/ 7 w 11"/>
                  <a:gd name="T3" fmla="*/ 47 h 301"/>
                  <a:gd name="T4" fmla="*/ 0 w 11"/>
                  <a:gd name="T5" fmla="*/ 47 h 301"/>
                  <a:gd name="T6" fmla="*/ 0 w 11"/>
                  <a:gd name="T7" fmla="*/ 4 h 301"/>
                  <a:gd name="T8" fmla="*/ 4 w 11"/>
                  <a:gd name="T9" fmla="*/ 0 h 301"/>
                  <a:gd name="T10" fmla="*/ 7 w 11"/>
                  <a:gd name="T11" fmla="*/ 0 h 301"/>
                  <a:gd name="T12" fmla="*/ 11 w 11"/>
                  <a:gd name="T13" fmla="*/ 0 h 301"/>
                  <a:gd name="T14" fmla="*/ 11 w 11"/>
                  <a:gd name="T15" fmla="*/ 4 h 301"/>
                  <a:gd name="T16" fmla="*/ 11 w 11"/>
                  <a:gd name="T17" fmla="*/ 124 h 301"/>
                  <a:gd name="T18" fmla="*/ 7 w 11"/>
                  <a:gd name="T19" fmla="*/ 127 h 301"/>
                  <a:gd name="T20" fmla="*/ 0 w 11"/>
                  <a:gd name="T21" fmla="*/ 127 h 301"/>
                  <a:gd name="T22" fmla="*/ 0 w 11"/>
                  <a:gd name="T23" fmla="*/ 89 h 301"/>
                  <a:gd name="T24" fmla="*/ 4 w 11"/>
                  <a:gd name="T25" fmla="*/ 85 h 301"/>
                  <a:gd name="T26" fmla="*/ 7 w 11"/>
                  <a:gd name="T27" fmla="*/ 85 h 301"/>
                  <a:gd name="T28" fmla="*/ 11 w 11"/>
                  <a:gd name="T29" fmla="*/ 85 h 301"/>
                  <a:gd name="T30" fmla="*/ 11 w 11"/>
                  <a:gd name="T31" fmla="*/ 89 h 301"/>
                  <a:gd name="T32" fmla="*/ 11 w 11"/>
                  <a:gd name="T33" fmla="*/ 208 h 301"/>
                  <a:gd name="T34" fmla="*/ 7 w 11"/>
                  <a:gd name="T35" fmla="*/ 212 h 301"/>
                  <a:gd name="T36" fmla="*/ 0 w 11"/>
                  <a:gd name="T37" fmla="*/ 212 h 301"/>
                  <a:gd name="T38" fmla="*/ 0 w 11"/>
                  <a:gd name="T39" fmla="*/ 174 h 301"/>
                  <a:gd name="T40" fmla="*/ 4 w 11"/>
                  <a:gd name="T41" fmla="*/ 166 h 301"/>
                  <a:gd name="T42" fmla="*/ 7 w 11"/>
                  <a:gd name="T43" fmla="*/ 166 h 301"/>
                  <a:gd name="T44" fmla="*/ 11 w 11"/>
                  <a:gd name="T45" fmla="*/ 170 h 301"/>
                  <a:gd name="T46" fmla="*/ 11 w 11"/>
                  <a:gd name="T47" fmla="*/ 174 h 301"/>
                  <a:gd name="T48" fmla="*/ 11 w 11"/>
                  <a:gd name="T49" fmla="*/ 293 h 301"/>
                  <a:gd name="T50" fmla="*/ 7 w 11"/>
                  <a:gd name="T51" fmla="*/ 297 h 301"/>
                  <a:gd name="T52" fmla="*/ 0 w 11"/>
                  <a:gd name="T53" fmla="*/ 297 h 301"/>
                  <a:gd name="T54" fmla="*/ 0 w 11"/>
                  <a:gd name="T55" fmla="*/ 258 h 301"/>
                  <a:gd name="T56" fmla="*/ 4 w 11"/>
                  <a:gd name="T57" fmla="*/ 250 h 301"/>
                  <a:gd name="T58" fmla="*/ 7 w 11"/>
                  <a:gd name="T59" fmla="*/ 250 h 301"/>
                  <a:gd name="T60" fmla="*/ 11 w 11"/>
                  <a:gd name="T61" fmla="*/ 254 h 301"/>
                  <a:gd name="T62" fmla="*/ 11 w 11"/>
                  <a:gd name="T63" fmla="*/ 258 h 3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
                  <a:gd name="T97" fmla="*/ 0 h 301"/>
                  <a:gd name="T98" fmla="*/ 11 w 11"/>
                  <a:gd name="T99" fmla="*/ 301 h 3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 h="301">
                    <a:moveTo>
                      <a:pt x="11" y="4"/>
                    </a:moveTo>
                    <a:lnTo>
                      <a:pt x="11" y="39"/>
                    </a:lnTo>
                    <a:lnTo>
                      <a:pt x="11" y="43"/>
                    </a:lnTo>
                    <a:lnTo>
                      <a:pt x="7" y="47"/>
                    </a:lnTo>
                    <a:lnTo>
                      <a:pt x="4" y="47"/>
                    </a:lnTo>
                    <a:lnTo>
                      <a:pt x="0" y="47"/>
                    </a:lnTo>
                    <a:lnTo>
                      <a:pt x="0" y="39"/>
                    </a:lnTo>
                    <a:lnTo>
                      <a:pt x="0" y="4"/>
                    </a:lnTo>
                    <a:lnTo>
                      <a:pt x="0" y="0"/>
                    </a:lnTo>
                    <a:lnTo>
                      <a:pt x="4" y="0"/>
                    </a:lnTo>
                    <a:lnTo>
                      <a:pt x="7" y="0"/>
                    </a:lnTo>
                    <a:lnTo>
                      <a:pt x="11" y="0"/>
                    </a:lnTo>
                    <a:lnTo>
                      <a:pt x="11" y="4"/>
                    </a:lnTo>
                    <a:close/>
                    <a:moveTo>
                      <a:pt x="11" y="89"/>
                    </a:moveTo>
                    <a:lnTo>
                      <a:pt x="11" y="124"/>
                    </a:lnTo>
                    <a:lnTo>
                      <a:pt x="11" y="127"/>
                    </a:lnTo>
                    <a:lnTo>
                      <a:pt x="7" y="127"/>
                    </a:lnTo>
                    <a:lnTo>
                      <a:pt x="4" y="131"/>
                    </a:lnTo>
                    <a:lnTo>
                      <a:pt x="0" y="127"/>
                    </a:lnTo>
                    <a:lnTo>
                      <a:pt x="0" y="124"/>
                    </a:lnTo>
                    <a:lnTo>
                      <a:pt x="0" y="89"/>
                    </a:lnTo>
                    <a:lnTo>
                      <a:pt x="0" y="85"/>
                    </a:lnTo>
                    <a:lnTo>
                      <a:pt x="4" y="85"/>
                    </a:lnTo>
                    <a:lnTo>
                      <a:pt x="4" y="81"/>
                    </a:lnTo>
                    <a:lnTo>
                      <a:pt x="7" y="85"/>
                    </a:lnTo>
                    <a:lnTo>
                      <a:pt x="11" y="85"/>
                    </a:lnTo>
                    <a:lnTo>
                      <a:pt x="11" y="89"/>
                    </a:lnTo>
                    <a:close/>
                    <a:moveTo>
                      <a:pt x="11" y="174"/>
                    </a:moveTo>
                    <a:lnTo>
                      <a:pt x="11" y="208"/>
                    </a:lnTo>
                    <a:lnTo>
                      <a:pt x="11" y="212"/>
                    </a:lnTo>
                    <a:lnTo>
                      <a:pt x="7" y="212"/>
                    </a:lnTo>
                    <a:lnTo>
                      <a:pt x="4" y="216"/>
                    </a:lnTo>
                    <a:lnTo>
                      <a:pt x="0" y="212"/>
                    </a:lnTo>
                    <a:lnTo>
                      <a:pt x="0" y="208"/>
                    </a:lnTo>
                    <a:lnTo>
                      <a:pt x="0" y="174"/>
                    </a:lnTo>
                    <a:lnTo>
                      <a:pt x="0" y="170"/>
                    </a:lnTo>
                    <a:lnTo>
                      <a:pt x="4" y="166"/>
                    </a:lnTo>
                    <a:lnTo>
                      <a:pt x="7" y="166"/>
                    </a:lnTo>
                    <a:lnTo>
                      <a:pt x="7" y="170"/>
                    </a:lnTo>
                    <a:lnTo>
                      <a:pt x="11" y="170"/>
                    </a:lnTo>
                    <a:lnTo>
                      <a:pt x="11" y="174"/>
                    </a:lnTo>
                    <a:close/>
                    <a:moveTo>
                      <a:pt x="11" y="258"/>
                    </a:moveTo>
                    <a:lnTo>
                      <a:pt x="11" y="293"/>
                    </a:lnTo>
                    <a:lnTo>
                      <a:pt x="11" y="297"/>
                    </a:lnTo>
                    <a:lnTo>
                      <a:pt x="7" y="297"/>
                    </a:lnTo>
                    <a:lnTo>
                      <a:pt x="4" y="301"/>
                    </a:lnTo>
                    <a:lnTo>
                      <a:pt x="0" y="297"/>
                    </a:lnTo>
                    <a:lnTo>
                      <a:pt x="0" y="293"/>
                    </a:lnTo>
                    <a:lnTo>
                      <a:pt x="0" y="258"/>
                    </a:lnTo>
                    <a:lnTo>
                      <a:pt x="0" y="254"/>
                    </a:lnTo>
                    <a:lnTo>
                      <a:pt x="4" y="250"/>
                    </a:lnTo>
                    <a:lnTo>
                      <a:pt x="7" y="250"/>
                    </a:lnTo>
                    <a:lnTo>
                      <a:pt x="7" y="254"/>
                    </a:lnTo>
                    <a:lnTo>
                      <a:pt x="11" y="254"/>
                    </a:lnTo>
                    <a:lnTo>
                      <a:pt x="11" y="258"/>
                    </a:lnTo>
                    <a:close/>
                  </a:path>
                </a:pathLst>
              </a:custGeom>
              <a:solidFill>
                <a:srgbClr val="000000"/>
              </a:solidFill>
              <a:ln w="6350">
                <a:solidFill>
                  <a:srgbClr val="000000"/>
                </a:solidFill>
                <a:round/>
                <a:headEnd/>
                <a:tailEnd/>
              </a:ln>
            </p:spPr>
            <p:txBody>
              <a:bodyPr/>
              <a:lstStyle/>
              <a:p>
                <a:endParaRPr lang="zh-CN" altLang="en-US"/>
              </a:p>
            </p:txBody>
          </p:sp>
          <p:sp>
            <p:nvSpPr>
              <p:cNvPr id="63556" name="未知"/>
              <p:cNvSpPr>
                <a:spLocks noEditPoints="1"/>
              </p:cNvSpPr>
              <p:nvPr/>
            </p:nvSpPr>
            <p:spPr bwMode="auto">
              <a:xfrm>
                <a:off x="1049" y="892"/>
                <a:ext cx="11" cy="301"/>
              </a:xfrm>
              <a:custGeom>
                <a:avLst/>
                <a:gdLst>
                  <a:gd name="T0" fmla="*/ 11 w 11"/>
                  <a:gd name="T1" fmla="*/ 39 h 301"/>
                  <a:gd name="T2" fmla="*/ 11 w 11"/>
                  <a:gd name="T3" fmla="*/ 47 h 301"/>
                  <a:gd name="T4" fmla="*/ 4 w 11"/>
                  <a:gd name="T5" fmla="*/ 47 h 301"/>
                  <a:gd name="T6" fmla="*/ 0 w 11"/>
                  <a:gd name="T7" fmla="*/ 4 h 301"/>
                  <a:gd name="T8" fmla="*/ 4 w 11"/>
                  <a:gd name="T9" fmla="*/ 0 h 301"/>
                  <a:gd name="T10" fmla="*/ 8 w 11"/>
                  <a:gd name="T11" fmla="*/ 0 h 301"/>
                  <a:gd name="T12" fmla="*/ 11 w 11"/>
                  <a:gd name="T13" fmla="*/ 0 h 301"/>
                  <a:gd name="T14" fmla="*/ 11 w 11"/>
                  <a:gd name="T15" fmla="*/ 4 h 301"/>
                  <a:gd name="T16" fmla="*/ 11 w 11"/>
                  <a:gd name="T17" fmla="*/ 124 h 301"/>
                  <a:gd name="T18" fmla="*/ 11 w 11"/>
                  <a:gd name="T19" fmla="*/ 127 h 301"/>
                  <a:gd name="T20" fmla="*/ 4 w 11"/>
                  <a:gd name="T21" fmla="*/ 127 h 301"/>
                  <a:gd name="T22" fmla="*/ 0 w 11"/>
                  <a:gd name="T23" fmla="*/ 89 h 301"/>
                  <a:gd name="T24" fmla="*/ 4 w 11"/>
                  <a:gd name="T25" fmla="*/ 85 h 301"/>
                  <a:gd name="T26" fmla="*/ 8 w 11"/>
                  <a:gd name="T27" fmla="*/ 85 h 301"/>
                  <a:gd name="T28" fmla="*/ 11 w 11"/>
                  <a:gd name="T29" fmla="*/ 85 h 301"/>
                  <a:gd name="T30" fmla="*/ 11 w 11"/>
                  <a:gd name="T31" fmla="*/ 89 h 301"/>
                  <a:gd name="T32" fmla="*/ 11 w 11"/>
                  <a:gd name="T33" fmla="*/ 208 h 301"/>
                  <a:gd name="T34" fmla="*/ 11 w 11"/>
                  <a:gd name="T35" fmla="*/ 212 h 301"/>
                  <a:gd name="T36" fmla="*/ 4 w 11"/>
                  <a:gd name="T37" fmla="*/ 212 h 301"/>
                  <a:gd name="T38" fmla="*/ 0 w 11"/>
                  <a:gd name="T39" fmla="*/ 174 h 301"/>
                  <a:gd name="T40" fmla="*/ 4 w 11"/>
                  <a:gd name="T41" fmla="*/ 166 h 301"/>
                  <a:gd name="T42" fmla="*/ 8 w 11"/>
                  <a:gd name="T43" fmla="*/ 166 h 301"/>
                  <a:gd name="T44" fmla="*/ 11 w 11"/>
                  <a:gd name="T45" fmla="*/ 170 h 301"/>
                  <a:gd name="T46" fmla="*/ 11 w 11"/>
                  <a:gd name="T47" fmla="*/ 174 h 301"/>
                  <a:gd name="T48" fmla="*/ 11 w 11"/>
                  <a:gd name="T49" fmla="*/ 293 h 301"/>
                  <a:gd name="T50" fmla="*/ 11 w 11"/>
                  <a:gd name="T51" fmla="*/ 297 h 301"/>
                  <a:gd name="T52" fmla="*/ 4 w 11"/>
                  <a:gd name="T53" fmla="*/ 297 h 301"/>
                  <a:gd name="T54" fmla="*/ 0 w 11"/>
                  <a:gd name="T55" fmla="*/ 258 h 301"/>
                  <a:gd name="T56" fmla="*/ 4 w 11"/>
                  <a:gd name="T57" fmla="*/ 250 h 301"/>
                  <a:gd name="T58" fmla="*/ 8 w 11"/>
                  <a:gd name="T59" fmla="*/ 250 h 301"/>
                  <a:gd name="T60" fmla="*/ 11 w 11"/>
                  <a:gd name="T61" fmla="*/ 254 h 301"/>
                  <a:gd name="T62" fmla="*/ 11 w 11"/>
                  <a:gd name="T63" fmla="*/ 258 h 3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
                  <a:gd name="T97" fmla="*/ 0 h 301"/>
                  <a:gd name="T98" fmla="*/ 11 w 11"/>
                  <a:gd name="T99" fmla="*/ 301 h 3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 h="301">
                    <a:moveTo>
                      <a:pt x="11" y="4"/>
                    </a:moveTo>
                    <a:lnTo>
                      <a:pt x="11" y="39"/>
                    </a:lnTo>
                    <a:lnTo>
                      <a:pt x="11" y="43"/>
                    </a:lnTo>
                    <a:lnTo>
                      <a:pt x="11" y="47"/>
                    </a:lnTo>
                    <a:lnTo>
                      <a:pt x="8" y="47"/>
                    </a:lnTo>
                    <a:lnTo>
                      <a:pt x="4" y="47"/>
                    </a:lnTo>
                    <a:lnTo>
                      <a:pt x="0" y="39"/>
                    </a:lnTo>
                    <a:lnTo>
                      <a:pt x="0" y="4"/>
                    </a:lnTo>
                    <a:lnTo>
                      <a:pt x="4" y="0"/>
                    </a:lnTo>
                    <a:lnTo>
                      <a:pt x="8" y="0"/>
                    </a:lnTo>
                    <a:lnTo>
                      <a:pt x="11" y="0"/>
                    </a:lnTo>
                    <a:lnTo>
                      <a:pt x="11" y="4"/>
                    </a:lnTo>
                    <a:close/>
                    <a:moveTo>
                      <a:pt x="11" y="89"/>
                    </a:moveTo>
                    <a:lnTo>
                      <a:pt x="11" y="124"/>
                    </a:lnTo>
                    <a:lnTo>
                      <a:pt x="11" y="127"/>
                    </a:lnTo>
                    <a:lnTo>
                      <a:pt x="8" y="131"/>
                    </a:lnTo>
                    <a:lnTo>
                      <a:pt x="4" y="127"/>
                    </a:lnTo>
                    <a:lnTo>
                      <a:pt x="0" y="124"/>
                    </a:lnTo>
                    <a:lnTo>
                      <a:pt x="0" y="89"/>
                    </a:lnTo>
                    <a:lnTo>
                      <a:pt x="4" y="85"/>
                    </a:lnTo>
                    <a:lnTo>
                      <a:pt x="8" y="81"/>
                    </a:lnTo>
                    <a:lnTo>
                      <a:pt x="8" y="85"/>
                    </a:lnTo>
                    <a:lnTo>
                      <a:pt x="11" y="85"/>
                    </a:lnTo>
                    <a:lnTo>
                      <a:pt x="11" y="89"/>
                    </a:lnTo>
                    <a:close/>
                    <a:moveTo>
                      <a:pt x="11" y="174"/>
                    </a:moveTo>
                    <a:lnTo>
                      <a:pt x="11" y="208"/>
                    </a:lnTo>
                    <a:lnTo>
                      <a:pt x="11" y="212"/>
                    </a:lnTo>
                    <a:lnTo>
                      <a:pt x="8" y="216"/>
                    </a:lnTo>
                    <a:lnTo>
                      <a:pt x="4" y="212"/>
                    </a:lnTo>
                    <a:lnTo>
                      <a:pt x="0" y="208"/>
                    </a:lnTo>
                    <a:lnTo>
                      <a:pt x="0" y="174"/>
                    </a:lnTo>
                    <a:lnTo>
                      <a:pt x="4" y="170"/>
                    </a:lnTo>
                    <a:lnTo>
                      <a:pt x="4" y="166"/>
                    </a:lnTo>
                    <a:lnTo>
                      <a:pt x="8" y="166"/>
                    </a:lnTo>
                    <a:lnTo>
                      <a:pt x="11" y="170"/>
                    </a:lnTo>
                    <a:lnTo>
                      <a:pt x="11" y="174"/>
                    </a:lnTo>
                    <a:close/>
                    <a:moveTo>
                      <a:pt x="11" y="258"/>
                    </a:moveTo>
                    <a:lnTo>
                      <a:pt x="11" y="293"/>
                    </a:lnTo>
                    <a:lnTo>
                      <a:pt x="11" y="297"/>
                    </a:lnTo>
                    <a:lnTo>
                      <a:pt x="8" y="301"/>
                    </a:lnTo>
                    <a:lnTo>
                      <a:pt x="4" y="297"/>
                    </a:lnTo>
                    <a:lnTo>
                      <a:pt x="0" y="293"/>
                    </a:lnTo>
                    <a:lnTo>
                      <a:pt x="0" y="258"/>
                    </a:lnTo>
                    <a:lnTo>
                      <a:pt x="4" y="254"/>
                    </a:lnTo>
                    <a:lnTo>
                      <a:pt x="4" y="250"/>
                    </a:lnTo>
                    <a:lnTo>
                      <a:pt x="8" y="250"/>
                    </a:lnTo>
                    <a:lnTo>
                      <a:pt x="11" y="254"/>
                    </a:lnTo>
                    <a:lnTo>
                      <a:pt x="11" y="258"/>
                    </a:lnTo>
                    <a:close/>
                  </a:path>
                </a:pathLst>
              </a:custGeom>
              <a:solidFill>
                <a:srgbClr val="000000"/>
              </a:solidFill>
              <a:ln w="6350">
                <a:solidFill>
                  <a:srgbClr val="000000"/>
                </a:solidFill>
                <a:round/>
                <a:headEnd/>
                <a:tailEnd/>
              </a:ln>
            </p:spPr>
            <p:txBody>
              <a:bodyPr/>
              <a:lstStyle/>
              <a:p>
                <a:endParaRPr lang="zh-CN" altLang="en-US"/>
              </a:p>
            </p:txBody>
          </p:sp>
          <p:grpSp>
            <p:nvGrpSpPr>
              <p:cNvPr id="63557" name="Group 52"/>
              <p:cNvGrpSpPr>
                <a:grpSpLocks/>
              </p:cNvGrpSpPr>
              <p:nvPr/>
            </p:nvGrpSpPr>
            <p:grpSpPr bwMode="auto">
              <a:xfrm>
                <a:off x="763" y="1306"/>
                <a:ext cx="74" cy="269"/>
                <a:chOff x="173" y="81"/>
                <a:chExt cx="74" cy="269"/>
              </a:xfrm>
            </p:grpSpPr>
            <p:sp>
              <p:nvSpPr>
                <p:cNvPr id="63561" name="Rectangle 55"/>
                <p:cNvSpPr>
                  <a:spLocks noChangeArrowheads="1"/>
                </p:cNvSpPr>
                <p:nvPr/>
              </p:nvSpPr>
              <p:spPr bwMode="auto">
                <a:xfrm>
                  <a:off x="173" y="89"/>
                  <a:ext cx="0" cy="261"/>
                </a:xfrm>
                <a:prstGeom prst="rect">
                  <a:avLst/>
                </a:prstGeom>
                <a:noFill/>
                <a:ln w="9525">
                  <a:noFill/>
                  <a:miter lim="800000"/>
                  <a:headEnd/>
                  <a:tailEnd/>
                </a:ln>
              </p:spPr>
              <p:txBody>
                <a:bodyPr wrap="none" lIns="0" tIns="0" rIns="0" bIns="0">
                  <a:spAutoFit/>
                </a:bodyPr>
                <a:lstStyle/>
                <a:p>
                  <a:endParaRPr lang="zh-CN" altLang="zh-CN"/>
                </a:p>
              </p:txBody>
            </p:sp>
            <p:sp>
              <p:nvSpPr>
                <p:cNvPr id="63562" name="Rectangle 56"/>
                <p:cNvSpPr>
                  <a:spLocks noChangeArrowheads="1"/>
                </p:cNvSpPr>
                <p:nvPr/>
              </p:nvSpPr>
              <p:spPr bwMode="auto">
                <a:xfrm>
                  <a:off x="217" y="81"/>
                  <a:ext cx="30" cy="203"/>
                </a:xfrm>
                <a:prstGeom prst="rect">
                  <a:avLst/>
                </a:prstGeom>
                <a:noFill/>
                <a:ln w="9525">
                  <a:noFill/>
                  <a:miter lim="800000"/>
                  <a:headEnd/>
                  <a:tailEnd/>
                </a:ln>
              </p:spPr>
              <p:txBody>
                <a:bodyPr wrap="none" lIns="0" tIns="0" rIns="0" bIns="0">
                  <a:spAutoFit/>
                </a:bodyPr>
                <a:lstStyle/>
                <a:p>
                  <a:r>
                    <a:rPr lang="zh-CN" altLang="zh-CN" sz="1400">
                      <a:solidFill>
                        <a:srgbClr val="000000"/>
                      </a:solidFill>
                      <a:latin typeface="Times New Roman" pitchFamily="18" charset="0"/>
                    </a:rPr>
                    <a:t> </a:t>
                  </a:r>
                  <a:endParaRPr lang="zh-CN" altLang="zh-CN"/>
                </a:p>
              </p:txBody>
            </p:sp>
          </p:grpSp>
          <p:grpSp>
            <p:nvGrpSpPr>
              <p:cNvPr id="63558" name="Group 57"/>
              <p:cNvGrpSpPr>
                <a:grpSpLocks/>
              </p:cNvGrpSpPr>
              <p:nvPr/>
            </p:nvGrpSpPr>
            <p:grpSpPr bwMode="auto">
              <a:xfrm>
                <a:off x="1770" y="1134"/>
                <a:ext cx="179" cy="304"/>
                <a:chOff x="0" y="0"/>
                <a:chExt cx="179" cy="304"/>
              </a:xfrm>
            </p:grpSpPr>
            <p:sp>
              <p:nvSpPr>
                <p:cNvPr id="63559" name="Rectangle 58"/>
                <p:cNvSpPr>
                  <a:spLocks noChangeArrowheads="1"/>
                </p:cNvSpPr>
                <p:nvPr/>
              </p:nvSpPr>
              <p:spPr bwMode="auto">
                <a:xfrm>
                  <a:off x="0" y="0"/>
                  <a:ext cx="98" cy="304"/>
                </a:xfrm>
                <a:prstGeom prst="rect">
                  <a:avLst/>
                </a:prstGeom>
                <a:noFill/>
                <a:ln w="9525">
                  <a:noFill/>
                  <a:miter lim="800000"/>
                  <a:headEnd/>
                  <a:tailEnd/>
                </a:ln>
              </p:spPr>
              <p:txBody>
                <a:bodyPr wrap="none" lIns="0" tIns="0" rIns="0" bIns="0">
                  <a:spAutoFit/>
                </a:bodyPr>
                <a:lstStyle/>
                <a:p>
                  <a:r>
                    <a:rPr lang="zh-CN" altLang="zh-CN" sz="2100" i="1">
                      <a:solidFill>
                        <a:srgbClr val="000000"/>
                      </a:solidFill>
                      <a:latin typeface="Bookman Old Style" pitchFamily="18" charset="0"/>
                    </a:rPr>
                    <a:t>v</a:t>
                  </a:r>
                  <a:endParaRPr lang="zh-CN" altLang="zh-CN"/>
                </a:p>
              </p:txBody>
            </p:sp>
            <p:sp>
              <p:nvSpPr>
                <p:cNvPr id="63560" name="Rectangle 59"/>
                <p:cNvSpPr>
                  <a:spLocks noChangeArrowheads="1"/>
                </p:cNvSpPr>
                <p:nvPr/>
              </p:nvSpPr>
              <p:spPr bwMode="auto">
                <a:xfrm>
                  <a:off x="131" y="93"/>
                  <a:ext cx="48" cy="203"/>
                </a:xfrm>
                <a:prstGeom prst="rect">
                  <a:avLst/>
                </a:prstGeom>
                <a:noFill/>
                <a:ln w="9525">
                  <a:noFill/>
                  <a:miter lim="800000"/>
                  <a:headEnd/>
                  <a:tailEnd/>
                </a:ln>
              </p:spPr>
              <p:txBody>
                <a:bodyPr wrap="none" lIns="0" tIns="0" rIns="0" bIns="0">
                  <a:spAutoFit/>
                </a:bodyPr>
                <a:lstStyle/>
                <a:p>
                  <a:r>
                    <a:rPr lang="zh-CN" altLang="zh-CN" sz="1400">
                      <a:solidFill>
                        <a:srgbClr val="000000"/>
                      </a:solidFill>
                      <a:latin typeface="Times New Roman" pitchFamily="18" charset="0"/>
                    </a:rPr>
                    <a:t>I</a:t>
                  </a:r>
                  <a:endParaRPr lang="zh-CN" altLang="zh-CN"/>
                </a:p>
              </p:txBody>
            </p:sp>
          </p:grpSp>
        </p:grpSp>
        <p:cxnSp>
          <p:nvCxnSpPr>
            <p:cNvPr id="63525" name="直接连接符 91"/>
            <p:cNvCxnSpPr>
              <a:cxnSpLocks noChangeShapeType="1"/>
              <a:stCxn id="63553" idx="1"/>
            </p:cNvCxnSpPr>
            <p:nvPr/>
          </p:nvCxnSpPr>
          <p:spPr bwMode="auto">
            <a:xfrm rot="10800000" flipH="1">
              <a:off x="5789616" y="5643577"/>
              <a:ext cx="296450" cy="40380"/>
            </a:xfrm>
            <a:prstGeom prst="line">
              <a:avLst/>
            </a:prstGeom>
            <a:noFill/>
            <a:ln w="31750" algn="ctr">
              <a:solidFill>
                <a:schemeClr val="tx1"/>
              </a:solidFill>
              <a:round/>
              <a:headEnd/>
              <a:tailEnd/>
            </a:ln>
          </p:spPr>
        </p:cxnSp>
        <p:cxnSp>
          <p:nvCxnSpPr>
            <p:cNvPr id="63526" name="直接连接符 93"/>
            <p:cNvCxnSpPr>
              <a:cxnSpLocks noChangeShapeType="1"/>
              <a:endCxn id="63539" idx="0"/>
            </p:cNvCxnSpPr>
            <p:nvPr/>
          </p:nvCxnSpPr>
          <p:spPr bwMode="auto">
            <a:xfrm flipV="1">
              <a:off x="6143636" y="4686304"/>
              <a:ext cx="606418" cy="0"/>
            </a:xfrm>
            <a:prstGeom prst="line">
              <a:avLst/>
            </a:prstGeom>
            <a:noFill/>
            <a:ln w="31750" algn="ctr">
              <a:solidFill>
                <a:schemeClr val="tx1"/>
              </a:solidFill>
              <a:round/>
              <a:headEnd/>
              <a:tailEnd/>
            </a:ln>
          </p:spPr>
        </p:cxnSp>
        <p:cxnSp>
          <p:nvCxnSpPr>
            <p:cNvPr id="63527" name="直接连接符 95"/>
            <p:cNvCxnSpPr>
              <a:cxnSpLocks noChangeShapeType="1"/>
            </p:cNvCxnSpPr>
            <p:nvPr/>
          </p:nvCxnSpPr>
          <p:spPr bwMode="auto">
            <a:xfrm rot="10800000" flipH="1" flipV="1">
              <a:off x="6715141" y="5657876"/>
              <a:ext cx="296450" cy="0"/>
            </a:xfrm>
            <a:prstGeom prst="line">
              <a:avLst/>
            </a:prstGeom>
            <a:noFill/>
            <a:ln w="31750" algn="ctr">
              <a:solidFill>
                <a:schemeClr val="tx1"/>
              </a:solidFill>
              <a:round/>
              <a:headEnd/>
              <a:tailEnd/>
            </a:ln>
          </p:spPr>
        </p:cxnSp>
        <p:sp>
          <p:nvSpPr>
            <p:cNvPr id="63528" name="矩形 96"/>
            <p:cNvSpPr>
              <a:spLocks noChangeArrowheads="1"/>
            </p:cNvSpPr>
            <p:nvPr/>
          </p:nvSpPr>
          <p:spPr bwMode="auto">
            <a:xfrm>
              <a:off x="5929323" y="5857891"/>
              <a:ext cx="581678" cy="552136"/>
            </a:xfrm>
            <a:prstGeom prst="rect">
              <a:avLst/>
            </a:prstGeom>
            <a:noFill/>
            <a:ln w="9525">
              <a:noFill/>
              <a:miter lim="800000"/>
              <a:headEnd/>
              <a:tailEnd/>
            </a:ln>
          </p:spPr>
          <p:txBody>
            <a:bodyPr wrap="none">
              <a:spAutoFit/>
            </a:bodyPr>
            <a:lstStyle/>
            <a:p>
              <a:r>
                <a:rPr lang="en-US" altLang="zh-CN" i="1"/>
                <a:t>V</a:t>
              </a:r>
              <a:r>
                <a:rPr lang="en-US" altLang="zh-CN" baseline="-25000"/>
                <a:t>R_1</a:t>
              </a:r>
              <a:endParaRPr lang="zh-CN" altLang="en-US"/>
            </a:p>
          </p:txBody>
        </p:sp>
        <p:sp>
          <p:nvSpPr>
            <p:cNvPr id="63529" name="矩形 97"/>
            <p:cNvSpPr>
              <a:spLocks noChangeArrowheads="1"/>
            </p:cNvSpPr>
            <p:nvPr/>
          </p:nvSpPr>
          <p:spPr bwMode="auto">
            <a:xfrm>
              <a:off x="6500826" y="5857891"/>
              <a:ext cx="581678" cy="552136"/>
            </a:xfrm>
            <a:prstGeom prst="rect">
              <a:avLst/>
            </a:prstGeom>
            <a:noFill/>
            <a:ln w="9525">
              <a:noFill/>
              <a:miter lim="800000"/>
              <a:headEnd/>
              <a:tailEnd/>
            </a:ln>
          </p:spPr>
          <p:txBody>
            <a:bodyPr wrap="none">
              <a:spAutoFit/>
            </a:bodyPr>
            <a:lstStyle/>
            <a:p>
              <a:r>
                <a:rPr lang="en-US" altLang="zh-CN" i="1"/>
                <a:t>V</a:t>
              </a:r>
              <a:r>
                <a:rPr lang="en-US" altLang="zh-CN" baseline="-25000"/>
                <a:t>R_2</a:t>
              </a:r>
              <a:endParaRPr lang="zh-CN" altLang="en-US"/>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strips(downRigh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strips(downRight)">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strips(downRight)">
                                      <p:cBhvr>
                                        <p:cTn id="17" dur="50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strips(downRight)">
                                      <p:cBhvr>
                                        <p:cTn id="22" dur="500"/>
                                        <p:tgtEl>
                                          <p:spTgt spid="8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strips(downRight)">
                                      <p:cBhvr>
                                        <p:cTn id="2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utoUpdateAnimBg="0"/>
      <p:bldP spid="37" grpId="0" autoUpdateAnimBg="0"/>
      <p:bldP spid="40" grpId="0" autoUpdateAnimBg="0"/>
      <p:bldP spid="87" grpId="0" autoUpdateAnimBg="0"/>
      <p:bldP spid="90"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4515"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64516"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64517"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64518"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4519" name="Rectangle 2"/>
          <p:cNvSpPr>
            <a:spLocks noChangeArrowheads="1"/>
          </p:cNvSpPr>
          <p:nvPr/>
        </p:nvSpPr>
        <p:spPr bwMode="auto">
          <a:xfrm>
            <a:off x="571501" y="375048"/>
            <a:ext cx="5929313" cy="523220"/>
          </a:xfrm>
          <a:prstGeom prst="rect">
            <a:avLst/>
          </a:prstGeom>
          <a:noFill/>
          <a:ln w="12700" cap="sq">
            <a:noFill/>
            <a:miter lim="800000"/>
            <a:headEnd type="none" w="sm" len="sm"/>
            <a:tailEnd type="none" w="sm" len="sm"/>
          </a:ln>
        </p:spPr>
        <p:txBody>
          <a:bodyPr>
            <a:spAutoFit/>
          </a:bodyPr>
          <a:lstStyle/>
          <a:p>
            <a:r>
              <a:rPr lang="en-US" altLang="zh-CN" sz="2800"/>
              <a:t>3.5  </a:t>
            </a:r>
            <a:r>
              <a:rPr lang="zh-CN" altLang="en-US" sz="2800"/>
              <a:t>功率放大电路设计</a:t>
            </a:r>
          </a:p>
        </p:txBody>
      </p:sp>
      <p:sp>
        <p:nvSpPr>
          <p:cNvPr id="64520"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4521"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4522"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4523"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4524"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4525"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4526"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4527"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4528"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64529"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64530"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4531"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4532"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4533"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4534"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4535"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4536"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4537"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4538"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4539"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37" name="Rectangle 18"/>
          <p:cNvSpPr>
            <a:spLocks noChangeArrowheads="1"/>
          </p:cNvSpPr>
          <p:nvPr/>
        </p:nvSpPr>
        <p:spPr bwMode="auto">
          <a:xfrm>
            <a:off x="642938" y="1017985"/>
            <a:ext cx="3643312" cy="369332"/>
          </a:xfrm>
          <a:prstGeom prst="rect">
            <a:avLst/>
          </a:prstGeom>
          <a:noFill/>
          <a:ln w="9525">
            <a:noFill/>
            <a:miter lim="800000"/>
            <a:headEnd/>
            <a:tailEnd/>
          </a:ln>
        </p:spPr>
        <p:txBody>
          <a:bodyPr lIns="0" tIns="0" rIns="0" bIns="0">
            <a:spAutoFit/>
          </a:bodyPr>
          <a:lstStyle/>
          <a:p>
            <a:pPr>
              <a:spcBef>
                <a:spcPct val="20000"/>
              </a:spcBef>
              <a:buClr>
                <a:schemeClr val="accent2"/>
              </a:buClr>
              <a:buFont typeface="Wingdings" pitchFamily="2" charset="2"/>
              <a:buNone/>
            </a:pPr>
            <a:r>
              <a:rPr lang="zh-CN" altLang="en-US" sz="2400">
                <a:ea typeface="楷体_GB2312" pitchFamily="49" charset="-122"/>
              </a:rPr>
              <a:t>功率放大电路的评价指标：</a:t>
            </a:r>
          </a:p>
        </p:txBody>
      </p:sp>
      <p:sp>
        <p:nvSpPr>
          <p:cNvPr id="81" name="Rectangle 171"/>
          <p:cNvSpPr>
            <a:spLocks noChangeArrowheads="1"/>
          </p:cNvSpPr>
          <p:nvPr/>
        </p:nvSpPr>
        <p:spPr bwMode="auto">
          <a:xfrm>
            <a:off x="1000125" y="2143126"/>
            <a:ext cx="2438400" cy="461665"/>
          </a:xfrm>
          <a:prstGeom prst="rect">
            <a:avLst/>
          </a:prstGeom>
          <a:noFill/>
          <a:ln w="12700" cap="sq">
            <a:noFill/>
            <a:miter lim="800000"/>
            <a:headEnd type="none" w="sm" len="sm"/>
            <a:tailEnd type="none" w="sm" len="sm"/>
          </a:ln>
        </p:spPr>
        <p:txBody>
          <a:bodyPr>
            <a:spAutoFit/>
          </a:bodyPr>
          <a:lstStyle/>
          <a:p>
            <a:pPr algn="just">
              <a:spcBef>
                <a:spcPct val="20000"/>
              </a:spcBef>
              <a:buClr>
                <a:srgbClr val="0000FF"/>
              </a:buClr>
              <a:buSzPct val="85000"/>
              <a:buFont typeface="Wingdings" pitchFamily="2" charset="2"/>
              <a:buChar char="Ø"/>
              <a:defRPr/>
            </a:pPr>
            <a:r>
              <a:rPr lang="zh-CN" altLang="en-US" sz="2400" dirty="0">
                <a:latin typeface="+mn-ea"/>
                <a:ea typeface="+mn-ea"/>
              </a:rPr>
              <a:t>失真系数</a:t>
            </a:r>
          </a:p>
        </p:txBody>
      </p:sp>
      <p:sp>
        <p:nvSpPr>
          <p:cNvPr id="91" name="Rectangle 171"/>
          <p:cNvSpPr>
            <a:spLocks noChangeArrowheads="1"/>
          </p:cNvSpPr>
          <p:nvPr/>
        </p:nvSpPr>
        <p:spPr bwMode="auto">
          <a:xfrm>
            <a:off x="1000125" y="2571751"/>
            <a:ext cx="2438400" cy="461665"/>
          </a:xfrm>
          <a:prstGeom prst="rect">
            <a:avLst/>
          </a:prstGeom>
          <a:noFill/>
          <a:ln w="12700" cap="sq">
            <a:noFill/>
            <a:miter lim="800000"/>
            <a:headEnd type="none" w="sm" len="sm"/>
            <a:tailEnd type="none" w="sm" len="sm"/>
          </a:ln>
        </p:spPr>
        <p:txBody>
          <a:bodyPr>
            <a:spAutoFit/>
          </a:bodyPr>
          <a:lstStyle/>
          <a:p>
            <a:pPr algn="just">
              <a:spcBef>
                <a:spcPct val="20000"/>
              </a:spcBef>
              <a:buClr>
                <a:srgbClr val="0000FF"/>
              </a:buClr>
              <a:buSzPct val="85000"/>
              <a:buFont typeface="Wingdings" pitchFamily="2" charset="2"/>
              <a:buChar char="Ø"/>
              <a:defRPr/>
            </a:pPr>
            <a:r>
              <a:rPr lang="zh-CN" altLang="en-US" sz="2400" dirty="0">
                <a:latin typeface="+mn-ea"/>
                <a:ea typeface="+mn-ea"/>
              </a:rPr>
              <a:t>静态待机电流</a:t>
            </a:r>
          </a:p>
        </p:txBody>
      </p:sp>
      <p:sp>
        <p:nvSpPr>
          <p:cNvPr id="93" name="Rectangle 171"/>
          <p:cNvSpPr>
            <a:spLocks noChangeArrowheads="1"/>
          </p:cNvSpPr>
          <p:nvPr/>
        </p:nvSpPr>
        <p:spPr bwMode="auto">
          <a:xfrm>
            <a:off x="1000125" y="1743076"/>
            <a:ext cx="2438400" cy="461665"/>
          </a:xfrm>
          <a:prstGeom prst="rect">
            <a:avLst/>
          </a:prstGeom>
          <a:noFill/>
          <a:ln w="12700" cap="sq">
            <a:noFill/>
            <a:miter lim="800000"/>
            <a:headEnd type="none" w="sm" len="sm"/>
            <a:tailEnd type="none" w="sm" len="sm"/>
          </a:ln>
        </p:spPr>
        <p:txBody>
          <a:bodyPr>
            <a:spAutoFit/>
          </a:bodyPr>
          <a:lstStyle/>
          <a:p>
            <a:pPr algn="just">
              <a:spcBef>
                <a:spcPct val="20000"/>
              </a:spcBef>
              <a:buClr>
                <a:srgbClr val="0000FF"/>
              </a:buClr>
              <a:buSzPct val="85000"/>
              <a:buFont typeface="Wingdings" pitchFamily="2" charset="2"/>
              <a:buChar char="Ø"/>
              <a:defRPr/>
            </a:pPr>
            <a:r>
              <a:rPr lang="zh-CN" altLang="en-US" sz="2400" dirty="0">
                <a:latin typeface="+mn-ea"/>
                <a:ea typeface="+mn-ea"/>
              </a:rPr>
              <a:t>效率</a:t>
            </a:r>
          </a:p>
        </p:txBody>
      </p:sp>
      <p:sp>
        <p:nvSpPr>
          <p:cNvPr id="95" name="Rectangle 171"/>
          <p:cNvSpPr>
            <a:spLocks noChangeArrowheads="1"/>
          </p:cNvSpPr>
          <p:nvPr/>
        </p:nvSpPr>
        <p:spPr bwMode="auto">
          <a:xfrm>
            <a:off x="1000125" y="1314451"/>
            <a:ext cx="2928938" cy="461665"/>
          </a:xfrm>
          <a:prstGeom prst="rect">
            <a:avLst/>
          </a:prstGeom>
          <a:noFill/>
          <a:ln w="12700" cap="sq">
            <a:noFill/>
            <a:miter lim="800000"/>
            <a:headEnd type="none" w="sm" len="sm"/>
            <a:tailEnd type="none" w="sm" len="sm"/>
          </a:ln>
        </p:spPr>
        <p:txBody>
          <a:bodyPr>
            <a:spAutoFit/>
          </a:bodyPr>
          <a:lstStyle/>
          <a:p>
            <a:pPr algn="just">
              <a:spcBef>
                <a:spcPct val="20000"/>
              </a:spcBef>
              <a:buClr>
                <a:srgbClr val="0000FF"/>
              </a:buClr>
              <a:buSzPct val="85000"/>
              <a:buFont typeface="Wingdings" pitchFamily="2" charset="2"/>
              <a:buChar char="Ø"/>
              <a:defRPr/>
            </a:pPr>
            <a:r>
              <a:rPr lang="zh-CN" altLang="en-US" sz="2400" dirty="0">
                <a:latin typeface="+mn-ea"/>
                <a:ea typeface="+mn-ea"/>
              </a:rPr>
              <a:t>输出的功率大小</a:t>
            </a:r>
          </a:p>
        </p:txBody>
      </p:sp>
      <p:sp>
        <p:nvSpPr>
          <p:cNvPr id="99" name="Rectangle 171"/>
          <p:cNvSpPr>
            <a:spLocks noChangeArrowheads="1"/>
          </p:cNvSpPr>
          <p:nvPr/>
        </p:nvSpPr>
        <p:spPr bwMode="auto">
          <a:xfrm>
            <a:off x="714375" y="3107532"/>
            <a:ext cx="7786688" cy="830997"/>
          </a:xfrm>
          <a:prstGeom prst="rect">
            <a:avLst/>
          </a:prstGeom>
          <a:noFill/>
          <a:ln w="12700" cap="sq">
            <a:noFill/>
            <a:miter lim="800000"/>
            <a:headEnd type="none" w="sm" len="sm"/>
            <a:tailEnd type="none" w="sm" len="sm"/>
          </a:ln>
        </p:spPr>
        <p:txBody>
          <a:bodyPr>
            <a:spAutoFit/>
          </a:bodyPr>
          <a:lstStyle/>
          <a:p>
            <a:pPr>
              <a:defRPr/>
            </a:pPr>
            <a:r>
              <a:rPr lang="en-US" altLang="en-US" sz="2400" u="sng" dirty="0">
                <a:latin typeface="+mn-ea"/>
                <a:ea typeface="+mn-ea"/>
                <a:sym typeface="Wingdings"/>
              </a:rPr>
              <a:t></a:t>
            </a:r>
            <a:r>
              <a:rPr lang="zh-CN" altLang="en-US" sz="2400" u="sng" dirty="0">
                <a:latin typeface="+mn-ea"/>
                <a:ea typeface="+mn-ea"/>
              </a:rPr>
              <a:t>提示：能量本身无法被放大，因而功放电路的本质是电流的放大或功率的转换。</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strips(downRigh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strips(downRight)">
                                      <p:cBhvr>
                                        <p:cTn id="12" dur="500"/>
                                        <p:tgtEl>
                                          <p:spTgt spid="81"/>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strips(downRight)">
                                      <p:cBhvr>
                                        <p:cTn id="17" dur="500"/>
                                        <p:tgtEl>
                                          <p:spTgt spid="91"/>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strips(downRight)">
                                      <p:cBhvr>
                                        <p:cTn id="22" dur="500"/>
                                        <p:tgtEl>
                                          <p:spTgt spid="93"/>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strips(downRight)">
                                      <p:cBhvr>
                                        <p:cTn id="27" dur="500"/>
                                        <p:tgtEl>
                                          <p:spTgt spid="95"/>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99"/>
                                        </p:tgtEl>
                                        <p:attrNameLst>
                                          <p:attrName>style.visibility</p:attrName>
                                        </p:attrNameLst>
                                      </p:cBhvr>
                                      <p:to>
                                        <p:strVal val="visible"/>
                                      </p:to>
                                    </p:set>
                                    <p:animEffect transition="in" filter="strips(downRight)">
                                      <p:cBhvr>
                                        <p:cTn id="32" dur="500"/>
                                        <p:tgtEl>
                                          <p:spTgt spid="99"/>
                                        </p:tgtEl>
                                      </p:cBhvr>
                                    </p:animEffec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utoUpdateAnimBg="0"/>
      <p:bldP spid="81" grpId="0" autoUpdateAnimBg="0"/>
      <p:bldP spid="91" grpId="0" autoUpdateAnimBg="0"/>
      <p:bldP spid="93" grpId="0" autoUpdateAnimBg="0"/>
      <p:bldP spid="95" grpId="0" autoUpdateAnimBg="0"/>
      <p:bldP spid="99"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5539"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65540"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65541"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65542"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5543" name="Rectangle 2"/>
          <p:cNvSpPr>
            <a:spLocks noChangeArrowheads="1"/>
          </p:cNvSpPr>
          <p:nvPr/>
        </p:nvSpPr>
        <p:spPr bwMode="auto">
          <a:xfrm>
            <a:off x="571501" y="375048"/>
            <a:ext cx="7286625" cy="523220"/>
          </a:xfrm>
          <a:prstGeom prst="rect">
            <a:avLst/>
          </a:prstGeom>
          <a:noFill/>
          <a:ln w="12700" cap="sq">
            <a:noFill/>
            <a:miter lim="800000"/>
            <a:headEnd type="none" w="sm" len="sm"/>
            <a:tailEnd type="none" w="sm" len="sm"/>
          </a:ln>
        </p:spPr>
        <p:txBody>
          <a:bodyPr>
            <a:spAutoFit/>
          </a:bodyPr>
          <a:lstStyle/>
          <a:p>
            <a:r>
              <a:rPr lang="en-US" altLang="zh-CN" sz="2800"/>
              <a:t>3.5.1  OTL</a:t>
            </a:r>
            <a:r>
              <a:rPr lang="zh-CN" altLang="en-US" sz="2800"/>
              <a:t>（</a:t>
            </a:r>
            <a:r>
              <a:rPr lang="en-US" altLang="zh-CN" sz="2800"/>
              <a:t>Output Transformer Less</a:t>
            </a:r>
            <a:r>
              <a:rPr lang="zh-CN" altLang="en-US" sz="2800"/>
              <a:t>）功放</a:t>
            </a:r>
          </a:p>
        </p:txBody>
      </p:sp>
      <p:sp>
        <p:nvSpPr>
          <p:cNvPr id="65544"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5545"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5546"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5547"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5548"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5549"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5550"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5551"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5552"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65553"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65554"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5555"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5556"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5557"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5558"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5559"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5560"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5561"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5562"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5563"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pSp>
        <p:nvGrpSpPr>
          <p:cNvPr id="65564" name="组合 41"/>
          <p:cNvGrpSpPr>
            <a:grpSpLocks/>
          </p:cNvGrpSpPr>
          <p:nvPr/>
        </p:nvGrpSpPr>
        <p:grpSpPr bwMode="auto">
          <a:xfrm>
            <a:off x="4857750" y="1393032"/>
            <a:ext cx="4071938" cy="2518172"/>
            <a:chOff x="4786314" y="1142984"/>
            <a:chExt cx="4143404" cy="3286148"/>
          </a:xfrm>
        </p:grpSpPr>
        <p:sp>
          <p:nvSpPr>
            <p:cNvPr id="65567" name="矩形 40"/>
            <p:cNvSpPr>
              <a:spLocks noChangeArrowheads="1"/>
            </p:cNvSpPr>
            <p:nvPr/>
          </p:nvSpPr>
          <p:spPr bwMode="auto">
            <a:xfrm>
              <a:off x="4786314" y="1142984"/>
              <a:ext cx="4143404" cy="3286148"/>
            </a:xfrm>
            <a:prstGeom prst="rect">
              <a:avLst/>
            </a:prstGeom>
            <a:solidFill>
              <a:schemeClr val="accent1"/>
            </a:solidFill>
            <a:ln w="9525" algn="ctr">
              <a:solidFill>
                <a:schemeClr val="tx1"/>
              </a:solidFill>
              <a:round/>
              <a:headEnd/>
              <a:tailEnd/>
            </a:ln>
          </p:spPr>
          <p:txBody>
            <a:bodyPr wrap="none"/>
            <a:lstStyle/>
            <a:p>
              <a:pPr algn="ctr"/>
              <a:endParaRPr lang="zh-CN" altLang="en-US"/>
            </a:p>
          </p:txBody>
        </p:sp>
        <p:pic>
          <p:nvPicPr>
            <p:cNvPr id="65568" name="Picture 2"/>
            <p:cNvPicPr>
              <a:picLocks noChangeAspect="1" noChangeArrowheads="1"/>
            </p:cNvPicPr>
            <p:nvPr/>
          </p:nvPicPr>
          <p:blipFill>
            <a:blip r:embed="rId2" cstate="print"/>
            <a:srcRect/>
            <a:stretch>
              <a:fillRect/>
            </a:stretch>
          </p:blipFill>
          <p:spPr bwMode="auto">
            <a:xfrm>
              <a:off x="4825526" y="1214422"/>
              <a:ext cx="4042827" cy="3143272"/>
            </a:xfrm>
            <a:prstGeom prst="rect">
              <a:avLst/>
            </a:prstGeom>
            <a:noFill/>
            <a:ln w="9525">
              <a:noFill/>
              <a:miter lim="800000"/>
              <a:headEnd/>
              <a:tailEnd/>
            </a:ln>
          </p:spPr>
        </p:pic>
      </p:grpSp>
      <p:sp>
        <p:nvSpPr>
          <p:cNvPr id="36" name="Rectangle 18"/>
          <p:cNvSpPr>
            <a:spLocks noChangeArrowheads="1"/>
          </p:cNvSpPr>
          <p:nvPr/>
        </p:nvSpPr>
        <p:spPr bwMode="auto">
          <a:xfrm>
            <a:off x="571501" y="964406"/>
            <a:ext cx="4500563" cy="369332"/>
          </a:xfrm>
          <a:prstGeom prst="rect">
            <a:avLst/>
          </a:prstGeom>
          <a:noFill/>
          <a:ln w="9525">
            <a:noFill/>
            <a:miter lim="800000"/>
            <a:headEnd/>
            <a:tailEnd/>
          </a:ln>
        </p:spPr>
        <p:txBody>
          <a:bodyPr lIns="0" tIns="0" rIns="0" bIns="0">
            <a:spAutoFit/>
          </a:bodyPr>
          <a:lstStyle/>
          <a:p>
            <a:pPr>
              <a:spcBef>
                <a:spcPct val="20000"/>
              </a:spcBef>
              <a:buClr>
                <a:schemeClr val="accent2"/>
              </a:buClr>
              <a:buFont typeface="Wingdings" pitchFamily="2" charset="2"/>
              <a:buNone/>
            </a:pPr>
            <a:r>
              <a:rPr lang="zh-CN" altLang="en-US" sz="2400">
                <a:ea typeface="楷体_GB2312" pitchFamily="49" charset="-122"/>
              </a:rPr>
              <a:t>（</a:t>
            </a:r>
            <a:r>
              <a:rPr lang="en-US" altLang="zh-CN" sz="2400">
                <a:ea typeface="楷体_GB2312" pitchFamily="49" charset="-122"/>
              </a:rPr>
              <a:t>1</a:t>
            </a:r>
            <a:r>
              <a:rPr lang="zh-CN" altLang="en-US" sz="2400">
                <a:ea typeface="楷体_GB2312" pitchFamily="49" charset="-122"/>
              </a:rPr>
              <a:t>）</a:t>
            </a:r>
            <a:r>
              <a:rPr lang="en-US" altLang="zh-CN" sz="2400">
                <a:ea typeface="楷体_GB2312" pitchFamily="49" charset="-122"/>
              </a:rPr>
              <a:t>BA527</a:t>
            </a:r>
            <a:r>
              <a:rPr lang="zh-CN" altLang="en-US" sz="2400">
                <a:ea typeface="楷体_GB2312" pitchFamily="49" charset="-122"/>
              </a:rPr>
              <a:t>构成</a:t>
            </a:r>
            <a:r>
              <a:rPr lang="en-US" altLang="zh-CN" sz="2400">
                <a:ea typeface="楷体_GB2312" pitchFamily="49" charset="-122"/>
              </a:rPr>
              <a:t>OTL</a:t>
            </a:r>
            <a:r>
              <a:rPr lang="zh-CN" altLang="en-US" sz="2400">
                <a:ea typeface="楷体_GB2312" pitchFamily="49" charset="-122"/>
              </a:rPr>
              <a:t>的电路结构</a:t>
            </a:r>
          </a:p>
        </p:txBody>
      </p:sp>
      <p:sp>
        <p:nvSpPr>
          <p:cNvPr id="40" name="Rectangle 18"/>
          <p:cNvSpPr>
            <a:spLocks noChangeArrowheads="1"/>
          </p:cNvSpPr>
          <p:nvPr/>
        </p:nvSpPr>
        <p:spPr bwMode="auto">
          <a:xfrm>
            <a:off x="785813" y="1377554"/>
            <a:ext cx="3929062" cy="5521512"/>
          </a:xfrm>
          <a:prstGeom prst="rect">
            <a:avLst/>
          </a:prstGeom>
          <a:noFill/>
          <a:ln w="9525">
            <a:noFill/>
            <a:miter lim="800000"/>
            <a:headEnd/>
            <a:tailEnd/>
          </a:ln>
        </p:spPr>
        <p:txBody>
          <a:bodyPr lIns="0" tIns="0" rIns="0" bIns="0">
            <a:spAutoFit/>
          </a:bodyPr>
          <a:lstStyle/>
          <a:p>
            <a:pPr>
              <a:spcBef>
                <a:spcPct val="20000"/>
              </a:spcBef>
              <a:buClr>
                <a:schemeClr val="accent2"/>
              </a:buClr>
              <a:buFont typeface="Wingdings" pitchFamily="2" charset="2"/>
              <a:buNone/>
            </a:pPr>
            <a:r>
              <a:rPr lang="en-US" altLang="zh-CN" sz="2200">
                <a:ea typeface="楷体_GB2312" pitchFamily="49" charset="-122"/>
              </a:rPr>
              <a:t>8</a:t>
            </a:r>
            <a:r>
              <a:rPr lang="zh-CN" altLang="en-US" sz="2200">
                <a:ea typeface="楷体_GB2312" pitchFamily="49" charset="-122"/>
              </a:rPr>
              <a:t>脚：同相输入端；</a:t>
            </a:r>
            <a:endParaRPr lang="en-US" altLang="zh-CN" sz="2200">
              <a:ea typeface="楷体_GB2312" pitchFamily="49" charset="-122"/>
            </a:endParaRPr>
          </a:p>
          <a:p>
            <a:pPr>
              <a:spcBef>
                <a:spcPct val="20000"/>
              </a:spcBef>
              <a:buClr>
                <a:schemeClr val="accent2"/>
              </a:buClr>
              <a:buFont typeface="Wingdings" pitchFamily="2" charset="2"/>
              <a:buNone/>
            </a:pPr>
            <a:r>
              <a:rPr lang="en-US" altLang="zh-CN" sz="2200" i="1">
                <a:ea typeface="楷体_GB2312" pitchFamily="49" charset="-122"/>
              </a:rPr>
              <a:t>C</a:t>
            </a:r>
            <a:r>
              <a:rPr lang="en-US" altLang="zh-CN" sz="2200" baseline="-25000">
                <a:ea typeface="楷体_GB2312" pitchFamily="49" charset="-122"/>
              </a:rPr>
              <a:t>1 </a:t>
            </a:r>
            <a:r>
              <a:rPr lang="zh-CN" altLang="en-US" sz="2200" baseline="-25000">
                <a:ea typeface="楷体_GB2312" pitchFamily="49" charset="-122"/>
              </a:rPr>
              <a:t>：</a:t>
            </a:r>
            <a:r>
              <a:rPr lang="zh-CN" altLang="en-US" sz="2200">
                <a:ea typeface="楷体_GB2312" pitchFamily="49" charset="-122"/>
              </a:rPr>
              <a:t>为输入耦合电容；</a:t>
            </a:r>
            <a:endParaRPr lang="en-US" altLang="zh-CN" sz="2200">
              <a:ea typeface="楷体_GB2312" pitchFamily="49" charset="-122"/>
            </a:endParaRPr>
          </a:p>
          <a:p>
            <a:pPr>
              <a:spcBef>
                <a:spcPct val="20000"/>
              </a:spcBef>
              <a:buClr>
                <a:schemeClr val="accent2"/>
              </a:buClr>
              <a:buFont typeface="Wingdings" pitchFamily="2" charset="2"/>
              <a:buNone/>
            </a:pPr>
            <a:r>
              <a:rPr lang="en-US" altLang="zh-CN" sz="2200">
                <a:ea typeface="楷体_GB2312" pitchFamily="49" charset="-122"/>
              </a:rPr>
              <a:t>7</a:t>
            </a:r>
            <a:r>
              <a:rPr lang="zh-CN" altLang="en-US" sz="2200">
                <a:ea typeface="楷体_GB2312" pitchFamily="49" charset="-122"/>
              </a:rPr>
              <a:t>脚：反相输入端；</a:t>
            </a:r>
            <a:endParaRPr lang="en-US" altLang="zh-CN" sz="2200">
              <a:ea typeface="楷体_GB2312" pitchFamily="49" charset="-122"/>
            </a:endParaRPr>
          </a:p>
          <a:p>
            <a:pPr>
              <a:spcBef>
                <a:spcPct val="20000"/>
              </a:spcBef>
              <a:buClr>
                <a:schemeClr val="accent2"/>
              </a:buClr>
              <a:buFont typeface="Wingdings" pitchFamily="2" charset="2"/>
              <a:buNone/>
            </a:pPr>
            <a:r>
              <a:rPr lang="en-US" altLang="en-US" sz="2200">
                <a:ea typeface="楷体_GB2312" pitchFamily="49" charset="-122"/>
              </a:rPr>
              <a:t>4</a:t>
            </a:r>
            <a:r>
              <a:rPr lang="zh-CN" altLang="en-US" sz="2200">
                <a:ea typeface="楷体_GB2312" pitchFamily="49" charset="-122"/>
              </a:rPr>
              <a:t>脚：输出引脚；</a:t>
            </a:r>
            <a:endParaRPr lang="en-US" altLang="zh-CN" sz="2200">
              <a:ea typeface="楷体_GB2312" pitchFamily="49" charset="-122"/>
            </a:endParaRPr>
          </a:p>
          <a:p>
            <a:pPr>
              <a:spcBef>
                <a:spcPct val="20000"/>
              </a:spcBef>
              <a:buClr>
                <a:schemeClr val="accent2"/>
              </a:buClr>
              <a:buFont typeface="Wingdings" pitchFamily="2" charset="2"/>
              <a:buNone/>
            </a:pPr>
            <a:r>
              <a:rPr lang="en-US" altLang="zh-CN" sz="2400" i="1">
                <a:ea typeface="楷体_GB2312" pitchFamily="49" charset="-122"/>
              </a:rPr>
              <a:t>C</a:t>
            </a:r>
            <a:r>
              <a:rPr lang="en-US" altLang="zh-CN" sz="2400" baseline="-25000">
                <a:ea typeface="楷体_GB2312" pitchFamily="49" charset="-122"/>
              </a:rPr>
              <a:t>5</a:t>
            </a:r>
            <a:r>
              <a:rPr lang="zh-CN" altLang="en-US" sz="2200">
                <a:ea typeface="楷体_GB2312" pitchFamily="49" charset="-122"/>
              </a:rPr>
              <a:t>：输出耦合电容；</a:t>
            </a:r>
            <a:endParaRPr lang="en-US" altLang="zh-CN" sz="2200">
              <a:ea typeface="楷体_GB2312" pitchFamily="49" charset="-122"/>
            </a:endParaRPr>
          </a:p>
          <a:p>
            <a:pPr>
              <a:spcBef>
                <a:spcPct val="20000"/>
              </a:spcBef>
              <a:buClr>
                <a:schemeClr val="accent2"/>
              </a:buClr>
              <a:buFont typeface="Wingdings" pitchFamily="2" charset="2"/>
              <a:buNone/>
            </a:pPr>
            <a:r>
              <a:rPr lang="en-US" altLang="en-US" sz="2200">
                <a:ea typeface="楷体_GB2312" pitchFamily="49" charset="-122"/>
              </a:rPr>
              <a:t>1-2</a:t>
            </a:r>
            <a:r>
              <a:rPr lang="zh-CN" altLang="en-US" sz="2200">
                <a:ea typeface="楷体_GB2312" pitchFamily="49" charset="-122"/>
              </a:rPr>
              <a:t>脚：连接的</a:t>
            </a:r>
            <a:r>
              <a:rPr lang="en-US" altLang="en-US" sz="2200">
                <a:ea typeface="楷体_GB2312" pitchFamily="49" charset="-122"/>
              </a:rPr>
              <a:t>100pF</a:t>
            </a:r>
            <a:r>
              <a:rPr lang="zh-CN" altLang="en-US" sz="2200">
                <a:ea typeface="楷体_GB2312" pitchFamily="49" charset="-122"/>
              </a:rPr>
              <a:t>电容具有相位补偿功能</a:t>
            </a:r>
            <a:r>
              <a:rPr lang="en-US" altLang="zh-CN" sz="2200">
                <a:ea typeface="楷体_GB2312" pitchFamily="49" charset="-122"/>
              </a:rPr>
              <a:t>;</a:t>
            </a:r>
          </a:p>
          <a:p>
            <a:pPr>
              <a:spcBef>
                <a:spcPct val="20000"/>
              </a:spcBef>
              <a:buClr>
                <a:schemeClr val="accent2"/>
              </a:buClr>
              <a:buFont typeface="Wingdings" pitchFamily="2" charset="2"/>
              <a:buNone/>
            </a:pPr>
            <a:r>
              <a:rPr lang="en-US" altLang="en-US" sz="2200">
                <a:ea typeface="楷体_GB2312" pitchFamily="49" charset="-122"/>
              </a:rPr>
              <a:t>6</a:t>
            </a:r>
            <a:r>
              <a:rPr lang="zh-CN" altLang="en-US" sz="2200">
                <a:ea typeface="楷体_GB2312" pitchFamily="49" charset="-122"/>
              </a:rPr>
              <a:t>脚为电源滤波引脚；</a:t>
            </a:r>
            <a:endParaRPr lang="en-US" altLang="zh-CN" sz="2200">
              <a:ea typeface="楷体_GB2312" pitchFamily="49" charset="-122"/>
            </a:endParaRPr>
          </a:p>
          <a:p>
            <a:pPr>
              <a:spcBef>
                <a:spcPct val="20000"/>
              </a:spcBef>
              <a:buClr>
                <a:schemeClr val="accent2"/>
              </a:buClr>
              <a:buFont typeface="Wingdings" pitchFamily="2" charset="2"/>
              <a:buNone/>
            </a:pPr>
            <a:r>
              <a:rPr lang="en-US" altLang="en-US" sz="2200">
                <a:ea typeface="楷体_GB2312" pitchFamily="49" charset="-122"/>
              </a:rPr>
              <a:t>9</a:t>
            </a:r>
            <a:r>
              <a:rPr lang="zh-CN" altLang="en-US" sz="2200">
                <a:ea typeface="楷体_GB2312" pitchFamily="49" charset="-122"/>
              </a:rPr>
              <a:t>脚为旁路引脚；</a:t>
            </a:r>
            <a:endParaRPr lang="en-US" altLang="zh-CN" sz="2200">
              <a:ea typeface="楷体_GB2312" pitchFamily="49" charset="-122"/>
            </a:endParaRPr>
          </a:p>
          <a:p>
            <a:pPr>
              <a:spcBef>
                <a:spcPct val="20000"/>
              </a:spcBef>
              <a:buClr>
                <a:schemeClr val="accent2"/>
              </a:buClr>
              <a:buFont typeface="Wingdings" pitchFamily="2" charset="2"/>
              <a:buNone/>
            </a:pPr>
            <a:r>
              <a:rPr lang="zh-CN" altLang="en-US" sz="2200">
                <a:ea typeface="楷体_GB2312" pitchFamily="49" charset="-122"/>
              </a:rPr>
              <a:t>负反馈电阻</a:t>
            </a:r>
            <a:r>
              <a:rPr lang="en-US" altLang="zh-CN" sz="2200">
                <a:ea typeface="楷体_GB2312" pitchFamily="49" charset="-122"/>
              </a:rPr>
              <a:t>R1</a:t>
            </a:r>
            <a:r>
              <a:rPr lang="zh-CN" altLang="en-US" sz="2200">
                <a:ea typeface="楷体_GB2312" pitchFamily="49" charset="-122"/>
              </a:rPr>
              <a:t>被集成在了芯片的内部</a:t>
            </a:r>
            <a:r>
              <a:rPr lang="en-US" altLang="zh-CN" sz="2200">
                <a:ea typeface="楷体_GB2312" pitchFamily="49" charset="-122"/>
              </a:rPr>
              <a:t>.</a:t>
            </a:r>
          </a:p>
          <a:p>
            <a:pPr>
              <a:spcBef>
                <a:spcPct val="20000"/>
              </a:spcBef>
              <a:buClr>
                <a:schemeClr val="accent2"/>
              </a:buClr>
              <a:buFont typeface="Wingdings" pitchFamily="2" charset="2"/>
              <a:buNone/>
            </a:pPr>
            <a:endParaRPr lang="en-US" altLang="zh-CN" sz="2200">
              <a:ea typeface="楷体_GB2312" pitchFamily="49" charset="-122"/>
            </a:endParaRPr>
          </a:p>
          <a:p>
            <a:pPr>
              <a:spcBef>
                <a:spcPct val="20000"/>
              </a:spcBef>
              <a:buClr>
                <a:schemeClr val="accent2"/>
              </a:buClr>
              <a:buFont typeface="Wingdings" pitchFamily="2" charset="2"/>
              <a:buNone/>
            </a:pPr>
            <a:endParaRPr lang="en-US" altLang="zh-CN" sz="2200">
              <a:ea typeface="楷体_GB2312" pitchFamily="49" charset="-122"/>
            </a:endParaRPr>
          </a:p>
          <a:p>
            <a:pPr>
              <a:spcBef>
                <a:spcPct val="20000"/>
              </a:spcBef>
              <a:buClr>
                <a:schemeClr val="accent2"/>
              </a:buClr>
              <a:buFont typeface="Wingdings" pitchFamily="2" charset="2"/>
              <a:buNone/>
            </a:pPr>
            <a:endParaRPr lang="en-US" altLang="zh-CN" sz="2200">
              <a:ea typeface="楷体_GB2312"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trips(downRigh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strips(downRight)">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utoUpdateAnimBg="0"/>
      <p:bldP spid="40"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6563"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66564"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66565"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66566"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6567" name="Rectangle 2"/>
          <p:cNvSpPr>
            <a:spLocks noChangeArrowheads="1"/>
          </p:cNvSpPr>
          <p:nvPr/>
        </p:nvSpPr>
        <p:spPr bwMode="auto">
          <a:xfrm>
            <a:off x="571501" y="375048"/>
            <a:ext cx="7286625" cy="523220"/>
          </a:xfrm>
          <a:prstGeom prst="rect">
            <a:avLst/>
          </a:prstGeom>
          <a:noFill/>
          <a:ln w="12700" cap="sq">
            <a:noFill/>
            <a:miter lim="800000"/>
            <a:headEnd type="none" w="sm" len="sm"/>
            <a:tailEnd type="none" w="sm" len="sm"/>
          </a:ln>
        </p:spPr>
        <p:txBody>
          <a:bodyPr>
            <a:spAutoFit/>
          </a:bodyPr>
          <a:lstStyle/>
          <a:p>
            <a:r>
              <a:rPr lang="en-US" altLang="zh-CN" sz="2800"/>
              <a:t>3.5.1  OTL</a:t>
            </a:r>
            <a:r>
              <a:rPr lang="zh-CN" altLang="en-US" sz="2800"/>
              <a:t>（</a:t>
            </a:r>
            <a:r>
              <a:rPr lang="en-US" altLang="zh-CN" sz="2800"/>
              <a:t>Output Transformer Less</a:t>
            </a:r>
            <a:r>
              <a:rPr lang="zh-CN" altLang="en-US" sz="2800"/>
              <a:t>）功放</a:t>
            </a:r>
          </a:p>
        </p:txBody>
      </p:sp>
      <p:sp>
        <p:nvSpPr>
          <p:cNvPr id="66568"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6569"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6570"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6571"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6572"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6573"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6574"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6575"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6576"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66577"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66578"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6579"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6580"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6581"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6582"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6583"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6584"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6585"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6586"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6587"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36" name="Rectangle 18"/>
          <p:cNvSpPr>
            <a:spLocks noChangeArrowheads="1"/>
          </p:cNvSpPr>
          <p:nvPr/>
        </p:nvSpPr>
        <p:spPr bwMode="auto">
          <a:xfrm>
            <a:off x="571500" y="964406"/>
            <a:ext cx="6357938" cy="369332"/>
          </a:xfrm>
          <a:prstGeom prst="rect">
            <a:avLst/>
          </a:prstGeom>
          <a:noFill/>
          <a:ln w="9525">
            <a:noFill/>
            <a:miter lim="800000"/>
            <a:headEnd/>
            <a:tailEnd/>
          </a:ln>
        </p:spPr>
        <p:txBody>
          <a:bodyPr lIns="0" tIns="0" rIns="0" bIns="0">
            <a:spAutoFit/>
          </a:bodyPr>
          <a:lstStyle/>
          <a:p>
            <a:pPr>
              <a:spcBef>
                <a:spcPct val="20000"/>
              </a:spcBef>
              <a:buClr>
                <a:schemeClr val="accent2"/>
              </a:buClr>
              <a:buFont typeface="Wingdings" pitchFamily="2" charset="2"/>
              <a:buNone/>
            </a:pPr>
            <a:r>
              <a:rPr lang="zh-CN" altLang="en-US" sz="2400">
                <a:ea typeface="楷体_GB2312" pitchFamily="49" charset="-122"/>
              </a:rPr>
              <a:t>（</a:t>
            </a:r>
            <a:r>
              <a:rPr lang="en-US" altLang="zh-CN" sz="2400">
                <a:ea typeface="楷体_GB2312" pitchFamily="49" charset="-122"/>
              </a:rPr>
              <a:t>2</a:t>
            </a:r>
            <a:r>
              <a:rPr lang="zh-CN" altLang="en-US" sz="2400">
                <a:ea typeface="楷体_GB2312" pitchFamily="49" charset="-122"/>
              </a:rPr>
              <a:t>）</a:t>
            </a:r>
            <a:r>
              <a:rPr lang="en-US" altLang="zh-CN" sz="2400">
                <a:ea typeface="楷体_GB2312" pitchFamily="49" charset="-122"/>
              </a:rPr>
              <a:t>LM4950</a:t>
            </a:r>
            <a:r>
              <a:rPr lang="zh-CN" altLang="en-US" sz="2400">
                <a:ea typeface="楷体_GB2312" pitchFamily="49" charset="-122"/>
              </a:rPr>
              <a:t>构成的新型</a:t>
            </a:r>
            <a:r>
              <a:rPr lang="en-US" altLang="zh-CN" sz="2400">
                <a:ea typeface="楷体_GB2312" pitchFamily="49" charset="-122"/>
              </a:rPr>
              <a:t>OTL</a:t>
            </a:r>
            <a:r>
              <a:rPr lang="zh-CN" altLang="en-US" sz="2400">
                <a:ea typeface="楷体_GB2312" pitchFamily="49" charset="-122"/>
              </a:rPr>
              <a:t>功放的电路结构</a:t>
            </a:r>
          </a:p>
        </p:txBody>
      </p:sp>
      <p:sp>
        <p:nvSpPr>
          <p:cNvPr id="40" name="Rectangle 18"/>
          <p:cNvSpPr>
            <a:spLocks noChangeArrowheads="1"/>
          </p:cNvSpPr>
          <p:nvPr/>
        </p:nvSpPr>
        <p:spPr bwMode="auto">
          <a:xfrm>
            <a:off x="571500" y="1353741"/>
            <a:ext cx="8286750" cy="338554"/>
          </a:xfrm>
          <a:prstGeom prst="rect">
            <a:avLst/>
          </a:prstGeom>
          <a:noFill/>
          <a:ln w="9525">
            <a:noFill/>
            <a:miter lim="800000"/>
            <a:headEnd/>
            <a:tailEnd/>
          </a:ln>
        </p:spPr>
        <p:txBody>
          <a:bodyPr lIns="0" tIns="0" rIns="0" bIns="0">
            <a:spAutoFit/>
          </a:bodyPr>
          <a:lstStyle/>
          <a:p>
            <a:pPr>
              <a:spcBef>
                <a:spcPct val="20000"/>
              </a:spcBef>
              <a:buClr>
                <a:schemeClr val="accent2"/>
              </a:buClr>
              <a:buFont typeface="Wingdings" pitchFamily="2" charset="2"/>
              <a:buNone/>
            </a:pPr>
            <a:r>
              <a:rPr lang="en-US" altLang="zh-CN" sz="2200">
                <a:ea typeface="楷体_GB2312" pitchFamily="49" charset="-122"/>
              </a:rPr>
              <a:t>LM4950</a:t>
            </a:r>
            <a:r>
              <a:rPr lang="zh-CN" altLang="en-US" sz="2200">
                <a:ea typeface="楷体_GB2312" pitchFamily="49" charset="-122"/>
              </a:rPr>
              <a:t>是一款立体声（双通道）</a:t>
            </a:r>
            <a:r>
              <a:rPr lang="en-US" altLang="zh-CN" sz="2200">
                <a:ea typeface="楷体_GB2312" pitchFamily="49" charset="-122"/>
              </a:rPr>
              <a:t>OTL</a:t>
            </a:r>
            <a:r>
              <a:rPr lang="zh-CN" altLang="en-US" sz="2200">
                <a:ea typeface="楷体_GB2312" pitchFamily="49" charset="-122"/>
              </a:rPr>
              <a:t>集成功放芯片，与</a:t>
            </a:r>
            <a:r>
              <a:rPr lang="en-US" altLang="zh-CN" sz="2200">
                <a:ea typeface="楷体_GB2312" pitchFamily="49" charset="-122"/>
              </a:rPr>
              <a:t>BA527</a:t>
            </a:r>
            <a:r>
              <a:rPr lang="zh-CN" altLang="en-US" sz="2200">
                <a:ea typeface="楷体_GB2312" pitchFamily="49" charset="-122"/>
              </a:rPr>
              <a:t>的区别：</a:t>
            </a:r>
            <a:endParaRPr lang="en-US" altLang="zh-CN" sz="2200">
              <a:ea typeface="楷体_GB2312" pitchFamily="49" charset="-122"/>
            </a:endParaRPr>
          </a:p>
        </p:txBody>
      </p:sp>
      <p:grpSp>
        <p:nvGrpSpPr>
          <p:cNvPr id="66590" name="组合 33"/>
          <p:cNvGrpSpPr>
            <a:grpSpLocks/>
          </p:cNvGrpSpPr>
          <p:nvPr/>
        </p:nvGrpSpPr>
        <p:grpSpPr bwMode="auto">
          <a:xfrm>
            <a:off x="285750" y="1821656"/>
            <a:ext cx="4643438" cy="2625329"/>
            <a:chOff x="4286248" y="1857364"/>
            <a:chExt cx="4643470" cy="3500462"/>
          </a:xfrm>
        </p:grpSpPr>
        <p:sp>
          <p:nvSpPr>
            <p:cNvPr id="66595" name="矩形 40"/>
            <p:cNvSpPr>
              <a:spLocks noChangeArrowheads="1"/>
            </p:cNvSpPr>
            <p:nvPr/>
          </p:nvSpPr>
          <p:spPr bwMode="auto">
            <a:xfrm>
              <a:off x="4286248" y="1857364"/>
              <a:ext cx="4643470" cy="3500462"/>
            </a:xfrm>
            <a:prstGeom prst="rect">
              <a:avLst/>
            </a:prstGeom>
            <a:solidFill>
              <a:schemeClr val="accent1"/>
            </a:solidFill>
            <a:ln w="9525" algn="ctr">
              <a:solidFill>
                <a:schemeClr val="tx1"/>
              </a:solidFill>
              <a:round/>
              <a:headEnd/>
              <a:tailEnd/>
            </a:ln>
          </p:spPr>
          <p:txBody>
            <a:bodyPr wrap="none"/>
            <a:lstStyle/>
            <a:p>
              <a:pPr algn="ctr"/>
              <a:endParaRPr lang="zh-CN" altLang="en-US"/>
            </a:p>
          </p:txBody>
        </p:sp>
        <p:pic>
          <p:nvPicPr>
            <p:cNvPr id="66596" name="Picture 2" descr="3T5T2"/>
            <p:cNvPicPr>
              <a:picLocks noChangeAspect="1" noChangeArrowheads="1"/>
            </p:cNvPicPr>
            <p:nvPr/>
          </p:nvPicPr>
          <p:blipFill>
            <a:blip r:embed="rId2" cstate="print"/>
            <a:srcRect/>
            <a:stretch>
              <a:fillRect/>
            </a:stretch>
          </p:blipFill>
          <p:spPr bwMode="auto">
            <a:xfrm>
              <a:off x="4357687" y="1928802"/>
              <a:ext cx="4486732" cy="3274630"/>
            </a:xfrm>
            <a:prstGeom prst="rect">
              <a:avLst/>
            </a:prstGeom>
            <a:noFill/>
            <a:ln w="9525">
              <a:noFill/>
              <a:miter lim="800000"/>
              <a:headEnd/>
              <a:tailEnd/>
            </a:ln>
          </p:spPr>
        </p:pic>
      </p:grpSp>
      <p:sp>
        <p:nvSpPr>
          <p:cNvPr id="35" name="Rectangle 18"/>
          <p:cNvSpPr>
            <a:spLocks noChangeArrowheads="1"/>
          </p:cNvSpPr>
          <p:nvPr/>
        </p:nvSpPr>
        <p:spPr bwMode="auto">
          <a:xfrm>
            <a:off x="5214938" y="1768078"/>
            <a:ext cx="3643312" cy="677108"/>
          </a:xfrm>
          <a:prstGeom prst="rect">
            <a:avLst/>
          </a:prstGeom>
          <a:noFill/>
          <a:ln w="9525">
            <a:noFill/>
            <a:miter lim="800000"/>
            <a:headEnd/>
            <a:tailEnd/>
          </a:ln>
        </p:spPr>
        <p:txBody>
          <a:bodyPr lIns="0" tIns="0" rIns="0" bIns="0">
            <a:spAutoFit/>
          </a:bodyPr>
          <a:lstStyle/>
          <a:p>
            <a:pPr>
              <a:spcBef>
                <a:spcPct val="20000"/>
              </a:spcBef>
              <a:buClr>
                <a:schemeClr val="accent2"/>
              </a:buClr>
              <a:buFont typeface="Wingdings" pitchFamily="2" charset="2"/>
              <a:buNone/>
            </a:pPr>
            <a:r>
              <a:rPr lang="zh-CN" altLang="en-US" sz="2200">
                <a:ea typeface="楷体_GB2312" pitchFamily="49" charset="-122"/>
              </a:rPr>
              <a:t>▲</a:t>
            </a:r>
            <a:r>
              <a:rPr lang="zh-CN" altLang="en-US" sz="2200">
                <a:solidFill>
                  <a:srgbClr val="0000CC"/>
                </a:solidFill>
                <a:ea typeface="楷体_GB2312" pitchFamily="49" charset="-122"/>
              </a:rPr>
              <a:t>负反馈系数由外接电阻（</a:t>
            </a:r>
            <a:r>
              <a:rPr lang="en-US" altLang="zh-CN" sz="2200" i="1">
                <a:solidFill>
                  <a:srgbClr val="0000CC"/>
                </a:solidFill>
                <a:ea typeface="楷体_GB2312" pitchFamily="49" charset="-122"/>
              </a:rPr>
              <a:t>R</a:t>
            </a:r>
            <a:r>
              <a:rPr lang="en-US" altLang="zh-CN" sz="2200" baseline="-25000">
                <a:solidFill>
                  <a:srgbClr val="0000CC"/>
                </a:solidFill>
                <a:ea typeface="楷体_GB2312" pitchFamily="49" charset="-122"/>
              </a:rPr>
              <a:t>3</a:t>
            </a:r>
            <a:r>
              <a:rPr lang="en-US" altLang="zh-CN" sz="2200">
                <a:solidFill>
                  <a:srgbClr val="0000CC"/>
                </a:solidFill>
                <a:ea typeface="楷体_GB2312" pitchFamily="49" charset="-122"/>
              </a:rPr>
              <a:t>-</a:t>
            </a:r>
            <a:r>
              <a:rPr lang="en-US" altLang="zh-CN" sz="2200" i="1">
                <a:solidFill>
                  <a:srgbClr val="0000CC"/>
                </a:solidFill>
                <a:ea typeface="楷体_GB2312" pitchFamily="49" charset="-122"/>
              </a:rPr>
              <a:t>R</a:t>
            </a:r>
            <a:r>
              <a:rPr lang="en-US" altLang="zh-CN" sz="2200" baseline="-25000">
                <a:solidFill>
                  <a:srgbClr val="0000CC"/>
                </a:solidFill>
                <a:ea typeface="楷体_GB2312" pitchFamily="49" charset="-122"/>
              </a:rPr>
              <a:t>1</a:t>
            </a:r>
            <a:r>
              <a:rPr lang="zh-CN" altLang="en-US" sz="2200">
                <a:solidFill>
                  <a:srgbClr val="0000CC"/>
                </a:solidFill>
                <a:ea typeface="楷体_GB2312" pitchFamily="49" charset="-122"/>
              </a:rPr>
              <a:t>、</a:t>
            </a:r>
            <a:r>
              <a:rPr lang="en-US" altLang="zh-CN" sz="2200" i="1">
                <a:solidFill>
                  <a:srgbClr val="0000CC"/>
                </a:solidFill>
                <a:ea typeface="楷体_GB2312" pitchFamily="49" charset="-122"/>
              </a:rPr>
              <a:t>R</a:t>
            </a:r>
            <a:r>
              <a:rPr lang="en-US" altLang="zh-CN" sz="2200" baseline="-25000">
                <a:solidFill>
                  <a:srgbClr val="0000CC"/>
                </a:solidFill>
                <a:ea typeface="楷体_GB2312" pitchFamily="49" charset="-122"/>
              </a:rPr>
              <a:t>4</a:t>
            </a:r>
            <a:r>
              <a:rPr lang="en-US" altLang="zh-CN" sz="2200">
                <a:solidFill>
                  <a:srgbClr val="0000CC"/>
                </a:solidFill>
                <a:ea typeface="楷体_GB2312" pitchFamily="49" charset="-122"/>
              </a:rPr>
              <a:t>-</a:t>
            </a:r>
            <a:r>
              <a:rPr lang="en-US" altLang="zh-CN" sz="2200" i="1">
                <a:solidFill>
                  <a:srgbClr val="0000CC"/>
                </a:solidFill>
                <a:ea typeface="楷体_GB2312" pitchFamily="49" charset="-122"/>
              </a:rPr>
              <a:t>R</a:t>
            </a:r>
            <a:r>
              <a:rPr lang="en-US" altLang="zh-CN" sz="2200" baseline="-25000">
                <a:solidFill>
                  <a:srgbClr val="0000CC"/>
                </a:solidFill>
                <a:ea typeface="楷体_GB2312" pitchFamily="49" charset="-122"/>
              </a:rPr>
              <a:t>2</a:t>
            </a:r>
            <a:r>
              <a:rPr lang="zh-CN" altLang="en-US" sz="2200">
                <a:solidFill>
                  <a:srgbClr val="0000CC"/>
                </a:solidFill>
                <a:ea typeface="楷体_GB2312" pitchFamily="49" charset="-122"/>
              </a:rPr>
              <a:t>）设定</a:t>
            </a:r>
            <a:r>
              <a:rPr lang="zh-CN" altLang="en-US" sz="2200">
                <a:ea typeface="楷体_GB2312" pitchFamily="49" charset="-122"/>
              </a:rPr>
              <a:t>。</a:t>
            </a:r>
            <a:endParaRPr lang="en-US" altLang="zh-CN" sz="2200">
              <a:ea typeface="楷体_GB2312" pitchFamily="49" charset="-122"/>
            </a:endParaRPr>
          </a:p>
        </p:txBody>
      </p:sp>
      <p:sp>
        <p:nvSpPr>
          <p:cNvPr id="37" name="Rectangle 18"/>
          <p:cNvSpPr>
            <a:spLocks noChangeArrowheads="1"/>
          </p:cNvSpPr>
          <p:nvPr/>
        </p:nvSpPr>
        <p:spPr bwMode="auto">
          <a:xfrm>
            <a:off x="5214938" y="2390775"/>
            <a:ext cx="3643312" cy="1354217"/>
          </a:xfrm>
          <a:prstGeom prst="rect">
            <a:avLst/>
          </a:prstGeom>
          <a:noFill/>
          <a:ln w="9525">
            <a:noFill/>
            <a:miter lim="800000"/>
            <a:headEnd/>
            <a:tailEnd/>
          </a:ln>
        </p:spPr>
        <p:txBody>
          <a:bodyPr lIns="0" tIns="0" rIns="0" bIns="0">
            <a:spAutoFit/>
          </a:bodyPr>
          <a:lstStyle/>
          <a:p>
            <a:pPr>
              <a:spcBef>
                <a:spcPct val="20000"/>
              </a:spcBef>
              <a:buClr>
                <a:schemeClr val="accent2"/>
              </a:buClr>
              <a:buFont typeface="Wingdings" pitchFamily="2" charset="2"/>
              <a:buNone/>
            </a:pPr>
            <a:r>
              <a:rPr lang="zh-CN" altLang="en-US" sz="2200">
                <a:ea typeface="楷体_GB2312" pitchFamily="49" charset="-122"/>
              </a:rPr>
              <a:t>▲</a:t>
            </a:r>
            <a:r>
              <a:rPr lang="zh-CN" altLang="en-US" sz="2200">
                <a:solidFill>
                  <a:srgbClr val="0000CC"/>
                </a:solidFill>
                <a:ea typeface="楷体_GB2312" pitchFamily="49" charset="-122"/>
              </a:rPr>
              <a:t>新增的“启动</a:t>
            </a:r>
            <a:r>
              <a:rPr lang="en-US" altLang="en-US" sz="2200">
                <a:solidFill>
                  <a:srgbClr val="0000CC"/>
                </a:solidFill>
                <a:ea typeface="楷体_GB2312" pitchFamily="49" charset="-122"/>
              </a:rPr>
              <a:t>/</a:t>
            </a:r>
            <a:r>
              <a:rPr lang="zh-CN" altLang="en-US" sz="2200">
                <a:solidFill>
                  <a:srgbClr val="0000CC"/>
                </a:solidFill>
                <a:ea typeface="楷体_GB2312" pitchFamily="49" charset="-122"/>
              </a:rPr>
              <a:t>停止”（</a:t>
            </a:r>
            <a:r>
              <a:rPr lang="en-US" altLang="en-US" sz="2200">
                <a:solidFill>
                  <a:srgbClr val="0000CC"/>
                </a:solidFill>
                <a:ea typeface="楷体_GB2312" pitchFamily="49" charset="-122"/>
              </a:rPr>
              <a:t>Shutdown</a:t>
            </a:r>
            <a:r>
              <a:rPr lang="zh-CN" altLang="en-US" sz="2200">
                <a:solidFill>
                  <a:srgbClr val="0000CC"/>
                </a:solidFill>
                <a:ea typeface="楷体_GB2312" pitchFamily="49" charset="-122"/>
              </a:rPr>
              <a:t>）引脚，可以方便地将集成功放芯片与单片机等数字器件的端口相连：</a:t>
            </a:r>
            <a:endParaRPr lang="en-US" altLang="zh-CN" sz="2200">
              <a:solidFill>
                <a:srgbClr val="0000CC"/>
              </a:solidFill>
              <a:ea typeface="楷体_GB2312" pitchFamily="49" charset="-122"/>
            </a:endParaRPr>
          </a:p>
        </p:txBody>
      </p:sp>
      <p:sp>
        <p:nvSpPr>
          <p:cNvPr id="38" name="Rectangle 18"/>
          <p:cNvSpPr>
            <a:spLocks noChangeArrowheads="1"/>
          </p:cNvSpPr>
          <p:nvPr/>
        </p:nvSpPr>
        <p:spPr bwMode="auto">
          <a:xfrm>
            <a:off x="5286376" y="3482579"/>
            <a:ext cx="3643313" cy="707886"/>
          </a:xfrm>
          <a:prstGeom prst="rect">
            <a:avLst/>
          </a:prstGeom>
          <a:noFill/>
          <a:ln w="9525">
            <a:noFill/>
            <a:miter lim="800000"/>
            <a:headEnd/>
            <a:tailEnd/>
          </a:ln>
        </p:spPr>
        <p:txBody>
          <a:bodyPr lIns="0" tIns="0" rIns="0" bIns="0">
            <a:spAutoFit/>
          </a:bodyPr>
          <a:lstStyle/>
          <a:p>
            <a:pPr>
              <a:spcBef>
                <a:spcPct val="20000"/>
              </a:spcBef>
              <a:buClr>
                <a:schemeClr val="accent2"/>
              </a:buClr>
              <a:buFont typeface="Wingdings" pitchFamily="2" charset="2"/>
              <a:buNone/>
            </a:pPr>
            <a:r>
              <a:rPr lang="en-US" altLang="zh-CN" sz="2400">
                <a:ea typeface="楷体_GB2312" pitchFamily="49" charset="-122"/>
                <a:sym typeface="Wingdings" pitchFamily="2" charset="2"/>
              </a:rPr>
              <a:t></a:t>
            </a:r>
            <a:r>
              <a:rPr lang="en-US" altLang="zh-CN" sz="2400" baseline="-25000">
                <a:ea typeface="楷体_GB2312" pitchFamily="49" charset="-122"/>
              </a:rPr>
              <a:t>  </a:t>
            </a:r>
            <a:r>
              <a:rPr lang="zh-CN" altLang="en-US" sz="2200">
                <a:solidFill>
                  <a:srgbClr val="C00000"/>
                </a:solidFill>
                <a:ea typeface="楷体_GB2312" pitchFamily="49" charset="-122"/>
              </a:rPr>
              <a:t>当</a:t>
            </a:r>
            <a:r>
              <a:rPr lang="en-US" altLang="en-US" sz="2200">
                <a:solidFill>
                  <a:srgbClr val="C00000"/>
                </a:solidFill>
                <a:ea typeface="楷体_GB2312" pitchFamily="49" charset="-122"/>
              </a:rPr>
              <a:t>S1</a:t>
            </a:r>
            <a:r>
              <a:rPr lang="zh-CN" altLang="en-US" sz="2200">
                <a:solidFill>
                  <a:srgbClr val="C00000"/>
                </a:solidFill>
                <a:ea typeface="楷体_GB2312" pitchFamily="49" charset="-122"/>
              </a:rPr>
              <a:t>断开时，</a:t>
            </a:r>
            <a:r>
              <a:rPr lang="en-US" altLang="en-US" sz="2200">
                <a:solidFill>
                  <a:srgbClr val="C00000"/>
                </a:solidFill>
                <a:ea typeface="楷体_GB2312" pitchFamily="49" charset="-122"/>
              </a:rPr>
              <a:t>LM4950</a:t>
            </a:r>
            <a:r>
              <a:rPr lang="zh-CN" altLang="en-US" sz="2200">
                <a:solidFill>
                  <a:srgbClr val="C00000"/>
                </a:solidFill>
                <a:ea typeface="楷体_GB2312" pitchFamily="49" charset="-122"/>
              </a:rPr>
              <a:t>正常工作；</a:t>
            </a:r>
            <a:endParaRPr lang="en-US" altLang="zh-CN" sz="2200">
              <a:solidFill>
                <a:srgbClr val="C00000"/>
              </a:solidFill>
              <a:ea typeface="楷体_GB2312" pitchFamily="49" charset="-122"/>
            </a:endParaRPr>
          </a:p>
        </p:txBody>
      </p:sp>
      <p:sp>
        <p:nvSpPr>
          <p:cNvPr id="39" name="Rectangle 18"/>
          <p:cNvSpPr>
            <a:spLocks noChangeArrowheads="1"/>
          </p:cNvSpPr>
          <p:nvPr/>
        </p:nvSpPr>
        <p:spPr bwMode="auto">
          <a:xfrm>
            <a:off x="5286376" y="4071938"/>
            <a:ext cx="3643313" cy="738664"/>
          </a:xfrm>
          <a:prstGeom prst="rect">
            <a:avLst/>
          </a:prstGeom>
          <a:noFill/>
          <a:ln w="9525">
            <a:noFill/>
            <a:miter lim="800000"/>
            <a:headEnd/>
            <a:tailEnd/>
          </a:ln>
        </p:spPr>
        <p:txBody>
          <a:bodyPr lIns="0" tIns="0" rIns="0" bIns="0">
            <a:spAutoFit/>
          </a:bodyPr>
          <a:lstStyle/>
          <a:p>
            <a:pPr>
              <a:spcBef>
                <a:spcPct val="20000"/>
              </a:spcBef>
              <a:buClr>
                <a:schemeClr val="accent2"/>
              </a:buClr>
              <a:buFont typeface="Wingdings" pitchFamily="2" charset="2"/>
              <a:buNone/>
            </a:pPr>
            <a:r>
              <a:rPr lang="en-US" altLang="zh-CN" sz="2400">
                <a:ea typeface="楷体_GB2312" pitchFamily="49" charset="-122"/>
                <a:sym typeface="Wingdings" pitchFamily="2" charset="2"/>
              </a:rPr>
              <a:t></a:t>
            </a:r>
            <a:r>
              <a:rPr lang="zh-CN" altLang="en-US" sz="2200">
                <a:solidFill>
                  <a:srgbClr val="C00000"/>
                </a:solidFill>
                <a:ea typeface="楷体_GB2312" pitchFamily="49" charset="-122"/>
              </a:rPr>
              <a:t>当</a:t>
            </a:r>
            <a:r>
              <a:rPr lang="en-US" altLang="en-US" sz="2200">
                <a:solidFill>
                  <a:srgbClr val="C00000"/>
                </a:solidFill>
                <a:ea typeface="楷体_GB2312" pitchFamily="49" charset="-122"/>
              </a:rPr>
              <a:t>S1</a:t>
            </a:r>
            <a:r>
              <a:rPr lang="zh-CN" altLang="en-US" sz="2200">
                <a:solidFill>
                  <a:srgbClr val="C00000"/>
                </a:solidFill>
                <a:ea typeface="楷体_GB2312" pitchFamily="49" charset="-122"/>
              </a:rPr>
              <a:t>闭合时，</a:t>
            </a:r>
            <a:r>
              <a:rPr lang="en-US" altLang="en-US" sz="2200">
                <a:solidFill>
                  <a:srgbClr val="C00000"/>
                </a:solidFill>
                <a:ea typeface="楷体_GB2312" pitchFamily="49" charset="-122"/>
              </a:rPr>
              <a:t>LM4950</a:t>
            </a:r>
            <a:r>
              <a:rPr lang="zh-CN" altLang="en-US" sz="2200">
                <a:solidFill>
                  <a:srgbClr val="C00000"/>
                </a:solidFill>
                <a:ea typeface="楷体_GB2312" pitchFamily="49" charset="-122"/>
              </a:rPr>
              <a:t>处于关断状态</a:t>
            </a:r>
            <a:r>
              <a:rPr lang="zh-CN" altLang="en-US" sz="2400">
                <a:solidFill>
                  <a:srgbClr val="C00000"/>
                </a:solidFill>
                <a:ea typeface="楷体_GB2312" pitchFamily="49" charset="-122"/>
              </a:rPr>
              <a:t>。</a:t>
            </a:r>
            <a:endParaRPr lang="en-US" altLang="zh-CN" sz="2200">
              <a:solidFill>
                <a:srgbClr val="C00000"/>
              </a:solidFill>
              <a:ea typeface="楷体_GB2312"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trips(downRigh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strips(downRight)">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strips(downRigh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strips(downRight)">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strips(downRight)">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strips(downRight)">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utoUpdateAnimBg="0"/>
      <p:bldP spid="40" grpId="0" autoUpdateAnimBg="0"/>
      <p:bldP spid="35" grpId="0" autoUpdateAnimBg="0"/>
      <p:bldP spid="37" grpId="0" autoUpdateAnimBg="0"/>
      <p:bldP spid="38" grpId="0" autoUpdateAnimBg="0"/>
      <p:bldP spid="39"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7587"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67588"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67589"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67590"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7591" name="Rectangle 2"/>
          <p:cNvSpPr>
            <a:spLocks noChangeArrowheads="1"/>
          </p:cNvSpPr>
          <p:nvPr/>
        </p:nvSpPr>
        <p:spPr bwMode="auto">
          <a:xfrm>
            <a:off x="571501" y="375048"/>
            <a:ext cx="7286625" cy="523220"/>
          </a:xfrm>
          <a:prstGeom prst="rect">
            <a:avLst/>
          </a:prstGeom>
          <a:noFill/>
          <a:ln w="12700" cap="sq">
            <a:noFill/>
            <a:miter lim="800000"/>
            <a:headEnd type="none" w="sm" len="sm"/>
            <a:tailEnd type="none" w="sm" len="sm"/>
          </a:ln>
        </p:spPr>
        <p:txBody>
          <a:bodyPr>
            <a:spAutoFit/>
          </a:bodyPr>
          <a:lstStyle/>
          <a:p>
            <a:r>
              <a:rPr lang="en-US" altLang="zh-CN" sz="2800"/>
              <a:t>3.5.2  OCL</a:t>
            </a:r>
            <a:r>
              <a:rPr lang="zh-CN" altLang="en-US" sz="2800"/>
              <a:t>（</a:t>
            </a:r>
            <a:r>
              <a:rPr lang="en-US" altLang="zh-CN" sz="2800"/>
              <a:t>Output Capacitor Less</a:t>
            </a:r>
            <a:r>
              <a:rPr lang="zh-CN" altLang="en-US" sz="2800"/>
              <a:t>）功放</a:t>
            </a:r>
          </a:p>
        </p:txBody>
      </p:sp>
      <p:sp>
        <p:nvSpPr>
          <p:cNvPr id="67592"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7593"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7594"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7595"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7596"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7597"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7598"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7599"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7600"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67601"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67602"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7603"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7604"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7605"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7606"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7607"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7608"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7609"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7610"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7611"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36" name="Rectangle 18"/>
          <p:cNvSpPr>
            <a:spLocks noChangeArrowheads="1"/>
          </p:cNvSpPr>
          <p:nvPr/>
        </p:nvSpPr>
        <p:spPr bwMode="auto">
          <a:xfrm>
            <a:off x="571500" y="964406"/>
            <a:ext cx="6357938" cy="369332"/>
          </a:xfrm>
          <a:prstGeom prst="rect">
            <a:avLst/>
          </a:prstGeom>
          <a:noFill/>
          <a:ln w="9525">
            <a:noFill/>
            <a:miter lim="800000"/>
            <a:headEnd/>
            <a:tailEnd/>
          </a:ln>
        </p:spPr>
        <p:txBody>
          <a:bodyPr lIns="0" tIns="0" rIns="0" bIns="0">
            <a:spAutoFit/>
          </a:bodyPr>
          <a:lstStyle/>
          <a:p>
            <a:pPr>
              <a:spcBef>
                <a:spcPct val="20000"/>
              </a:spcBef>
              <a:buClr>
                <a:schemeClr val="accent2"/>
              </a:buClr>
              <a:buFont typeface="Wingdings" pitchFamily="2" charset="2"/>
              <a:buNone/>
            </a:pPr>
            <a:r>
              <a:rPr lang="zh-CN" altLang="en-US" sz="2400">
                <a:ea typeface="楷体_GB2312" pitchFamily="49" charset="-122"/>
              </a:rPr>
              <a:t>（</a:t>
            </a:r>
            <a:r>
              <a:rPr lang="en-US" altLang="zh-CN" sz="2400">
                <a:ea typeface="楷体_GB2312" pitchFamily="49" charset="-122"/>
              </a:rPr>
              <a:t>1</a:t>
            </a:r>
            <a:r>
              <a:rPr lang="zh-CN" altLang="en-US" sz="2400">
                <a:ea typeface="楷体_GB2312" pitchFamily="49" charset="-122"/>
              </a:rPr>
              <a:t>）特点</a:t>
            </a:r>
          </a:p>
        </p:txBody>
      </p:sp>
      <p:sp>
        <p:nvSpPr>
          <p:cNvPr id="40" name="Rectangle 18"/>
          <p:cNvSpPr>
            <a:spLocks noChangeArrowheads="1"/>
          </p:cNvSpPr>
          <p:nvPr/>
        </p:nvSpPr>
        <p:spPr bwMode="auto">
          <a:xfrm>
            <a:off x="500063" y="1339454"/>
            <a:ext cx="8286750" cy="1107996"/>
          </a:xfrm>
          <a:prstGeom prst="rect">
            <a:avLst/>
          </a:prstGeom>
          <a:noFill/>
          <a:ln w="9525">
            <a:noFill/>
            <a:miter lim="800000"/>
            <a:headEnd/>
            <a:tailEnd/>
          </a:ln>
        </p:spPr>
        <p:txBody>
          <a:bodyPr lIns="0" tIns="0" rIns="0" bIns="0">
            <a:spAutoFit/>
          </a:bodyPr>
          <a:lstStyle/>
          <a:p>
            <a:pPr>
              <a:spcBef>
                <a:spcPct val="20000"/>
              </a:spcBef>
              <a:buClr>
                <a:schemeClr val="accent2"/>
              </a:buClr>
              <a:buFont typeface="Wingdings" pitchFamily="2" charset="2"/>
              <a:buNone/>
            </a:pPr>
            <a:r>
              <a:rPr lang="en-US" altLang="zh-CN" sz="2400">
                <a:ea typeface="楷体_GB2312" pitchFamily="49" charset="-122"/>
              </a:rPr>
              <a:t>OCL</a:t>
            </a:r>
            <a:r>
              <a:rPr lang="zh-CN" altLang="en-US" sz="2400">
                <a:ea typeface="楷体_GB2312" pitchFamily="49" charset="-122"/>
              </a:rPr>
              <a:t>功放</a:t>
            </a:r>
            <a:r>
              <a:rPr lang="zh-CN" altLang="en-US" sz="2400">
                <a:solidFill>
                  <a:srgbClr val="C00000"/>
                </a:solidFill>
                <a:ea typeface="楷体_GB2312" pitchFamily="49" charset="-122"/>
              </a:rPr>
              <a:t>无电容</a:t>
            </a:r>
            <a:r>
              <a:rPr lang="zh-CN" altLang="en-US" sz="2400">
                <a:ea typeface="楷体_GB2312" pitchFamily="49" charset="-122"/>
              </a:rPr>
              <a:t>较好地改善了输出信号的频率响应，但电路供电方式从单电源调整为双电源。</a:t>
            </a:r>
            <a:r>
              <a:rPr lang="en-US" altLang="zh-CN" sz="2400">
                <a:ea typeface="楷体_GB2312" pitchFamily="49" charset="-122"/>
              </a:rPr>
              <a:t>OCL</a:t>
            </a:r>
            <a:r>
              <a:rPr lang="zh-CN" altLang="en-US" sz="2400">
                <a:ea typeface="楷体_GB2312" pitchFamily="49" charset="-122"/>
              </a:rPr>
              <a:t>功放电路的调试稍显复杂，输出端直流电压必须严格为</a:t>
            </a:r>
            <a:r>
              <a:rPr lang="en-US" altLang="zh-CN" sz="2400">
                <a:ea typeface="楷体_GB2312" pitchFamily="49" charset="-122"/>
              </a:rPr>
              <a:t>0V</a:t>
            </a:r>
            <a:r>
              <a:rPr lang="zh-CN" altLang="en-US" sz="2400">
                <a:ea typeface="楷体_GB2312" pitchFamily="49" charset="-122"/>
              </a:rPr>
              <a:t>后，才允许接入扬声器等负载。</a:t>
            </a:r>
            <a:endParaRPr lang="en-US" altLang="zh-CN" sz="2200">
              <a:ea typeface="楷体_GB2312" pitchFamily="49" charset="-122"/>
            </a:endParaRPr>
          </a:p>
        </p:txBody>
      </p:sp>
      <p:sp>
        <p:nvSpPr>
          <p:cNvPr id="42" name="Rectangle 18"/>
          <p:cNvSpPr>
            <a:spLocks noChangeArrowheads="1"/>
          </p:cNvSpPr>
          <p:nvPr/>
        </p:nvSpPr>
        <p:spPr bwMode="auto">
          <a:xfrm>
            <a:off x="571500" y="2240756"/>
            <a:ext cx="6357938" cy="369332"/>
          </a:xfrm>
          <a:prstGeom prst="rect">
            <a:avLst/>
          </a:prstGeom>
          <a:noFill/>
          <a:ln w="9525">
            <a:noFill/>
            <a:miter lim="800000"/>
            <a:headEnd/>
            <a:tailEnd/>
          </a:ln>
        </p:spPr>
        <p:txBody>
          <a:bodyPr lIns="0" tIns="0" rIns="0" bIns="0">
            <a:spAutoFit/>
          </a:bodyPr>
          <a:lstStyle/>
          <a:p>
            <a:pPr>
              <a:spcBef>
                <a:spcPct val="20000"/>
              </a:spcBef>
              <a:buClr>
                <a:schemeClr val="accent2"/>
              </a:buClr>
              <a:buFont typeface="Wingdings" pitchFamily="2" charset="2"/>
              <a:buNone/>
            </a:pPr>
            <a:r>
              <a:rPr lang="zh-CN" altLang="en-US" sz="2400">
                <a:ea typeface="楷体_GB2312" pitchFamily="49" charset="-122"/>
              </a:rPr>
              <a:t>（</a:t>
            </a:r>
            <a:r>
              <a:rPr lang="en-US" altLang="zh-CN" sz="2400">
                <a:ea typeface="楷体_GB2312" pitchFamily="49" charset="-122"/>
              </a:rPr>
              <a:t>2</a:t>
            </a:r>
            <a:r>
              <a:rPr lang="zh-CN" altLang="en-US" sz="2400">
                <a:ea typeface="楷体_GB2312" pitchFamily="49" charset="-122"/>
              </a:rPr>
              <a:t>）</a:t>
            </a:r>
            <a:r>
              <a:rPr lang="en-US" altLang="zh-CN" sz="2400">
                <a:ea typeface="楷体_GB2312" pitchFamily="49" charset="-122"/>
              </a:rPr>
              <a:t>TDA2030</a:t>
            </a:r>
            <a:r>
              <a:rPr lang="zh-CN" altLang="en-US" sz="2400">
                <a:ea typeface="楷体_GB2312" pitchFamily="49" charset="-122"/>
              </a:rPr>
              <a:t>构成的功放电路</a:t>
            </a:r>
          </a:p>
        </p:txBody>
      </p:sp>
      <p:grpSp>
        <p:nvGrpSpPr>
          <p:cNvPr id="67615" name="组合 43"/>
          <p:cNvGrpSpPr>
            <a:grpSpLocks/>
          </p:cNvGrpSpPr>
          <p:nvPr/>
        </p:nvGrpSpPr>
        <p:grpSpPr bwMode="auto">
          <a:xfrm>
            <a:off x="571500" y="2625329"/>
            <a:ext cx="8001000" cy="1982390"/>
            <a:chOff x="714348" y="3429000"/>
            <a:chExt cx="8001056" cy="2643206"/>
          </a:xfrm>
        </p:grpSpPr>
        <p:sp>
          <p:nvSpPr>
            <p:cNvPr id="67616" name="矩形 42"/>
            <p:cNvSpPr>
              <a:spLocks noChangeArrowheads="1"/>
            </p:cNvSpPr>
            <p:nvPr/>
          </p:nvSpPr>
          <p:spPr bwMode="auto">
            <a:xfrm>
              <a:off x="714348" y="3429000"/>
              <a:ext cx="8001056" cy="2643206"/>
            </a:xfrm>
            <a:prstGeom prst="rect">
              <a:avLst/>
            </a:prstGeom>
            <a:solidFill>
              <a:srgbClr val="92D050"/>
            </a:solidFill>
            <a:ln w="9525" algn="ctr">
              <a:solidFill>
                <a:schemeClr val="tx1"/>
              </a:solidFill>
              <a:round/>
              <a:headEnd/>
              <a:tailEnd/>
            </a:ln>
          </p:spPr>
          <p:txBody>
            <a:bodyPr wrap="none"/>
            <a:lstStyle/>
            <a:p>
              <a:pPr algn="ctr"/>
              <a:endParaRPr lang="zh-CN" altLang="en-US"/>
            </a:p>
          </p:txBody>
        </p:sp>
        <p:pic>
          <p:nvPicPr>
            <p:cNvPr id="67617" name="Picture 2" descr="3T5T3"/>
            <p:cNvPicPr>
              <a:picLocks noChangeAspect="1" noChangeArrowheads="1"/>
            </p:cNvPicPr>
            <p:nvPr/>
          </p:nvPicPr>
          <p:blipFill>
            <a:blip r:embed="rId2" cstate="print"/>
            <a:srcRect/>
            <a:stretch>
              <a:fillRect/>
            </a:stretch>
          </p:blipFill>
          <p:spPr bwMode="auto">
            <a:xfrm>
              <a:off x="829910" y="3500438"/>
              <a:ext cx="7742618" cy="2500330"/>
            </a:xfrm>
            <a:prstGeom prst="rect">
              <a:avLst/>
            </a:prstGeom>
            <a:noFill/>
            <a:ln w="9525">
              <a:noFill/>
              <a:miter lim="800000"/>
              <a:headEnd/>
              <a:tailEnd/>
            </a:ln>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trips(downRigh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strips(downRight)">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strips(downRight)">
                                      <p:cBhvr>
                                        <p:cTn id="1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utoUpdateAnimBg="0"/>
      <p:bldP spid="40" grpId="0" autoUpdateAnimBg="0"/>
      <p:bldP spid="42"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8611"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68612"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68613"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68614"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8615" name="Rectangle 2"/>
          <p:cNvSpPr>
            <a:spLocks noChangeArrowheads="1"/>
          </p:cNvSpPr>
          <p:nvPr/>
        </p:nvSpPr>
        <p:spPr bwMode="auto">
          <a:xfrm>
            <a:off x="571501" y="375048"/>
            <a:ext cx="7286625" cy="523220"/>
          </a:xfrm>
          <a:prstGeom prst="rect">
            <a:avLst/>
          </a:prstGeom>
          <a:noFill/>
          <a:ln w="12700" cap="sq">
            <a:noFill/>
            <a:miter lim="800000"/>
            <a:headEnd type="none" w="sm" len="sm"/>
            <a:tailEnd type="none" w="sm" len="sm"/>
          </a:ln>
        </p:spPr>
        <p:txBody>
          <a:bodyPr>
            <a:spAutoFit/>
          </a:bodyPr>
          <a:lstStyle/>
          <a:p>
            <a:r>
              <a:rPr lang="en-US" altLang="zh-CN" sz="2800"/>
              <a:t>3.5.2  OCL</a:t>
            </a:r>
            <a:r>
              <a:rPr lang="zh-CN" altLang="en-US" sz="2800"/>
              <a:t>（</a:t>
            </a:r>
            <a:r>
              <a:rPr lang="en-US" altLang="zh-CN" sz="2800"/>
              <a:t>Output Capacitor Less</a:t>
            </a:r>
            <a:r>
              <a:rPr lang="zh-CN" altLang="en-US" sz="2800"/>
              <a:t>）功放</a:t>
            </a:r>
          </a:p>
        </p:txBody>
      </p:sp>
      <p:sp>
        <p:nvSpPr>
          <p:cNvPr id="68616"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8617"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8618"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8619"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8620"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8621"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8622"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8623"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8624"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68625"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68626"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8627"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8628"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8629"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8630"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8631"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8632"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8633"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8634"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8635"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40" name="Rectangle 18"/>
          <p:cNvSpPr>
            <a:spLocks noChangeArrowheads="1"/>
          </p:cNvSpPr>
          <p:nvPr/>
        </p:nvSpPr>
        <p:spPr bwMode="auto">
          <a:xfrm>
            <a:off x="428625" y="946548"/>
            <a:ext cx="8286750" cy="738664"/>
          </a:xfrm>
          <a:prstGeom prst="rect">
            <a:avLst/>
          </a:prstGeom>
          <a:noFill/>
          <a:ln w="9525">
            <a:noFill/>
            <a:miter lim="800000"/>
            <a:headEnd/>
            <a:tailEnd/>
          </a:ln>
        </p:spPr>
        <p:txBody>
          <a:bodyPr lIns="0" tIns="0" rIns="0" bIns="0">
            <a:spAutoFit/>
          </a:bodyPr>
          <a:lstStyle/>
          <a:p>
            <a:pPr>
              <a:spcBef>
                <a:spcPct val="20000"/>
              </a:spcBef>
              <a:buClr>
                <a:schemeClr val="accent2"/>
              </a:buClr>
              <a:buFont typeface="Wingdings" pitchFamily="2" charset="2"/>
              <a:buNone/>
            </a:pPr>
            <a:r>
              <a:rPr lang="en-US" altLang="zh-CN" sz="2400">
                <a:ea typeface="楷体_GB2312" pitchFamily="49" charset="-122"/>
              </a:rPr>
              <a:t>  【</a:t>
            </a:r>
            <a:r>
              <a:rPr lang="zh-CN" altLang="en-US" sz="2400">
                <a:ea typeface="楷体_GB2312" pitchFamily="49" charset="-122"/>
              </a:rPr>
              <a:t>例</a:t>
            </a:r>
            <a:r>
              <a:rPr lang="en-US" altLang="zh-CN" sz="2400">
                <a:ea typeface="楷体_GB2312" pitchFamily="49" charset="-122"/>
              </a:rPr>
              <a:t>3-5-1】 </a:t>
            </a:r>
            <a:r>
              <a:rPr lang="zh-CN" altLang="en-US" sz="2400">
                <a:ea typeface="楷体_GB2312" pitchFamily="49" charset="-122"/>
              </a:rPr>
              <a:t>将集成运放与</a:t>
            </a:r>
            <a:r>
              <a:rPr lang="en-US" altLang="zh-CN" sz="2400">
                <a:ea typeface="楷体_GB2312" pitchFamily="49" charset="-122"/>
              </a:rPr>
              <a:t>OCL</a:t>
            </a:r>
            <a:r>
              <a:rPr lang="zh-CN" altLang="en-US" sz="2400">
                <a:ea typeface="楷体_GB2312" pitchFamily="49" charset="-122"/>
              </a:rPr>
              <a:t>功放的输出单元（推挽放大器）结合起来，可以设计出功率更大的功放电路。</a:t>
            </a:r>
          </a:p>
        </p:txBody>
      </p:sp>
      <p:sp>
        <p:nvSpPr>
          <p:cNvPr id="38" name="矩形 37"/>
          <p:cNvSpPr/>
          <p:nvPr/>
        </p:nvSpPr>
        <p:spPr>
          <a:xfrm>
            <a:off x="428625" y="2101454"/>
            <a:ext cx="3143250" cy="769441"/>
          </a:xfrm>
          <a:prstGeom prst="rect">
            <a:avLst/>
          </a:prstGeom>
        </p:spPr>
        <p:txBody>
          <a:bodyPr>
            <a:spAutoFit/>
          </a:bodyPr>
          <a:lstStyle/>
          <a:p>
            <a:pPr>
              <a:defRPr/>
            </a:pPr>
            <a:r>
              <a:rPr lang="zh-CN" altLang="en-US" sz="2200" dirty="0">
                <a:latin typeface="+mn-ea"/>
                <a:ea typeface="+mn-ea"/>
              </a:rPr>
              <a:t>集成运放</a:t>
            </a:r>
            <a:r>
              <a:rPr lang="en-US" sz="2200" dirty="0">
                <a:latin typeface="+mn-ea"/>
                <a:ea typeface="+mn-ea"/>
              </a:rPr>
              <a:t>LF356M</a:t>
            </a:r>
            <a:r>
              <a:rPr lang="zh-CN" altLang="en-US" sz="2200" dirty="0">
                <a:latin typeface="+mn-ea"/>
                <a:ea typeface="+mn-ea"/>
              </a:rPr>
              <a:t>接为同相放大器。</a:t>
            </a:r>
          </a:p>
        </p:txBody>
      </p:sp>
      <p:sp>
        <p:nvSpPr>
          <p:cNvPr id="39" name="矩形 38"/>
          <p:cNvSpPr/>
          <p:nvPr/>
        </p:nvSpPr>
        <p:spPr>
          <a:xfrm>
            <a:off x="428625" y="2797969"/>
            <a:ext cx="3143250" cy="769441"/>
          </a:xfrm>
          <a:prstGeom prst="rect">
            <a:avLst/>
          </a:prstGeom>
        </p:spPr>
        <p:txBody>
          <a:bodyPr>
            <a:spAutoFit/>
          </a:bodyPr>
          <a:lstStyle/>
          <a:p>
            <a:pPr>
              <a:defRPr/>
            </a:pPr>
            <a:r>
              <a:rPr lang="zh-CN" altLang="en-US" sz="2200" dirty="0">
                <a:latin typeface="+mn-ea"/>
                <a:ea typeface="+mn-ea"/>
              </a:rPr>
              <a:t>负反馈电阻网络</a:t>
            </a:r>
            <a:r>
              <a:rPr lang="en-US" altLang="en-US" sz="2200" dirty="0">
                <a:latin typeface="+mn-ea"/>
                <a:ea typeface="+mn-ea"/>
              </a:rPr>
              <a:t>R3</a:t>
            </a:r>
            <a:r>
              <a:rPr lang="zh-CN" altLang="en-US" sz="2200" dirty="0">
                <a:latin typeface="+mn-ea"/>
                <a:ea typeface="+mn-ea"/>
              </a:rPr>
              <a:t>、</a:t>
            </a:r>
            <a:r>
              <a:rPr lang="en-US" altLang="en-US" sz="2200" dirty="0">
                <a:latin typeface="+mn-ea"/>
                <a:ea typeface="+mn-ea"/>
              </a:rPr>
              <a:t>R4</a:t>
            </a:r>
            <a:r>
              <a:rPr lang="zh-CN" altLang="en-US" sz="2200" dirty="0">
                <a:latin typeface="+mn-ea"/>
                <a:ea typeface="+mn-ea"/>
              </a:rPr>
              <a:t>决定放大器增益。</a:t>
            </a:r>
          </a:p>
        </p:txBody>
      </p:sp>
      <p:pic>
        <p:nvPicPr>
          <p:cNvPr id="68639" name="Picture 3"/>
          <p:cNvPicPr>
            <a:picLocks noChangeAspect="1" noChangeArrowheads="1"/>
          </p:cNvPicPr>
          <p:nvPr/>
        </p:nvPicPr>
        <p:blipFill>
          <a:blip r:embed="rId2" cstate="print"/>
          <a:srcRect/>
          <a:stretch>
            <a:fillRect/>
          </a:stretch>
        </p:blipFill>
        <p:spPr bwMode="auto">
          <a:xfrm>
            <a:off x="3614738" y="1532335"/>
            <a:ext cx="5314950" cy="3128963"/>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strips(downRight)">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2"/>
          <p:cNvSpPr>
            <a:spLocks noChangeArrowheads="1"/>
          </p:cNvSpPr>
          <p:nvPr/>
        </p:nvSpPr>
        <p:spPr bwMode="auto">
          <a:xfrm>
            <a:off x="642938" y="321469"/>
            <a:ext cx="4248279" cy="523220"/>
          </a:xfrm>
          <a:prstGeom prst="rect">
            <a:avLst/>
          </a:prstGeom>
          <a:noFill/>
          <a:ln w="9525">
            <a:noFill/>
            <a:miter lim="800000"/>
            <a:headEnd/>
            <a:tailEnd/>
          </a:ln>
        </p:spPr>
        <p:txBody>
          <a:bodyPr wrap="none">
            <a:spAutoFit/>
          </a:bodyPr>
          <a:lstStyle/>
          <a:p>
            <a:r>
              <a:rPr lang="en-US" altLang="zh-CN" sz="2800"/>
              <a:t>3.1.1  </a:t>
            </a:r>
            <a:r>
              <a:rPr lang="zh-CN" altLang="en-US" sz="2800"/>
              <a:t>模拟电路的基本结构</a:t>
            </a:r>
          </a:p>
        </p:txBody>
      </p:sp>
      <p:sp>
        <p:nvSpPr>
          <p:cNvPr id="37891" name="矩形 5"/>
          <p:cNvSpPr>
            <a:spLocks noChangeArrowheads="1"/>
          </p:cNvSpPr>
          <p:nvPr/>
        </p:nvSpPr>
        <p:spPr bwMode="auto">
          <a:xfrm>
            <a:off x="571500" y="3181351"/>
            <a:ext cx="8001000" cy="830997"/>
          </a:xfrm>
          <a:prstGeom prst="rect">
            <a:avLst/>
          </a:prstGeom>
          <a:noFill/>
          <a:ln w="9525">
            <a:noFill/>
            <a:miter lim="800000"/>
            <a:headEnd/>
            <a:tailEnd/>
          </a:ln>
        </p:spPr>
        <p:txBody>
          <a:bodyPr>
            <a:spAutoFit/>
          </a:bodyPr>
          <a:lstStyle/>
          <a:p>
            <a:pPr>
              <a:defRPr/>
            </a:pPr>
            <a:r>
              <a:rPr lang="zh-CN" altLang="en-US" sz="2400" dirty="0">
                <a:solidFill>
                  <a:srgbClr val="C00000"/>
                </a:solidFill>
                <a:latin typeface="+mn-ea"/>
                <a:ea typeface="+mn-ea"/>
              </a:rPr>
              <a:t>反馈：</a:t>
            </a:r>
            <a:r>
              <a:rPr lang="zh-CN" altLang="en-US" sz="2400" dirty="0">
                <a:solidFill>
                  <a:srgbClr val="0000CC"/>
                </a:solidFill>
                <a:latin typeface="+mn-ea"/>
                <a:ea typeface="+mn-ea"/>
              </a:rPr>
              <a:t>把输出引回到输入来控制电路，以改善电路特别是放大电路的工作性能。</a:t>
            </a:r>
          </a:p>
        </p:txBody>
      </p:sp>
      <p:sp>
        <p:nvSpPr>
          <p:cNvPr id="37892" name="矩形 6"/>
          <p:cNvSpPr>
            <a:spLocks noChangeArrowheads="1"/>
          </p:cNvSpPr>
          <p:nvPr/>
        </p:nvSpPr>
        <p:spPr bwMode="auto">
          <a:xfrm>
            <a:off x="571501" y="2518172"/>
            <a:ext cx="8143875" cy="830997"/>
          </a:xfrm>
          <a:prstGeom prst="rect">
            <a:avLst/>
          </a:prstGeom>
          <a:noFill/>
          <a:ln w="9525">
            <a:noFill/>
            <a:miter lim="800000"/>
            <a:headEnd/>
            <a:tailEnd/>
          </a:ln>
        </p:spPr>
        <p:txBody>
          <a:bodyPr>
            <a:spAutoFit/>
          </a:bodyPr>
          <a:lstStyle/>
          <a:p>
            <a:pPr>
              <a:defRPr/>
            </a:pPr>
            <a:r>
              <a:rPr lang="zh-CN" altLang="en-US" sz="2400" dirty="0">
                <a:solidFill>
                  <a:srgbClr val="C00000"/>
                </a:solidFill>
                <a:latin typeface="+mn-ea"/>
                <a:ea typeface="+mn-ea"/>
              </a:rPr>
              <a:t>驱动：</a:t>
            </a:r>
            <a:r>
              <a:rPr lang="zh-CN" altLang="en-US" sz="2400" dirty="0">
                <a:solidFill>
                  <a:srgbClr val="0000CC"/>
                </a:solidFill>
                <a:latin typeface="+mn-ea"/>
                <a:ea typeface="+mn-ea"/>
              </a:rPr>
              <a:t>信号驱动电路把前级电路传送来的电信号输出至扬声器、继电器、表头等设备或负载，实现其特定的功能。</a:t>
            </a:r>
          </a:p>
        </p:txBody>
      </p:sp>
      <p:sp>
        <p:nvSpPr>
          <p:cNvPr id="37894" name="矩形 5"/>
          <p:cNvSpPr>
            <a:spLocks noChangeArrowheads="1"/>
          </p:cNvSpPr>
          <p:nvPr/>
        </p:nvSpPr>
        <p:spPr bwMode="auto">
          <a:xfrm>
            <a:off x="571500" y="3868341"/>
            <a:ext cx="8001000" cy="1200329"/>
          </a:xfrm>
          <a:prstGeom prst="rect">
            <a:avLst/>
          </a:prstGeom>
          <a:noFill/>
          <a:ln w="9525">
            <a:noFill/>
            <a:miter lim="800000"/>
            <a:headEnd/>
            <a:tailEnd/>
          </a:ln>
        </p:spPr>
        <p:txBody>
          <a:bodyPr>
            <a:spAutoFit/>
          </a:bodyPr>
          <a:lstStyle/>
          <a:p>
            <a:pPr>
              <a:defRPr/>
            </a:pPr>
            <a:r>
              <a:rPr lang="zh-CN" altLang="en-US" sz="2400" dirty="0">
                <a:solidFill>
                  <a:srgbClr val="C00000"/>
                </a:solidFill>
                <a:latin typeface="+mn-ea"/>
                <a:ea typeface="+mn-ea"/>
              </a:rPr>
              <a:t>电源：</a:t>
            </a:r>
            <a:r>
              <a:rPr lang="zh-CN" altLang="en-US" sz="2400" dirty="0">
                <a:solidFill>
                  <a:srgbClr val="0000CC"/>
                </a:solidFill>
                <a:latin typeface="+mn-ea"/>
                <a:ea typeface="+mn-ea"/>
              </a:rPr>
              <a:t>电源主要向电路系统中的各个模拟电路单元提供、转换电能。</a:t>
            </a:r>
          </a:p>
          <a:p>
            <a:pPr>
              <a:defRPr/>
            </a:pPr>
            <a:endParaRPr lang="zh-CN" altLang="en-US" sz="2400" dirty="0"/>
          </a:p>
        </p:txBody>
      </p:sp>
      <p:grpSp>
        <p:nvGrpSpPr>
          <p:cNvPr id="2" name="组合 6"/>
          <p:cNvGrpSpPr>
            <a:grpSpLocks/>
          </p:cNvGrpSpPr>
          <p:nvPr/>
        </p:nvGrpSpPr>
        <p:grpSpPr bwMode="auto">
          <a:xfrm>
            <a:off x="1000125" y="964407"/>
            <a:ext cx="6858000" cy="1446610"/>
            <a:chOff x="1214414" y="2571744"/>
            <a:chExt cx="6858048" cy="1928826"/>
          </a:xfrm>
        </p:grpSpPr>
        <p:sp>
          <p:nvSpPr>
            <p:cNvPr id="37895" name="矩形 7"/>
            <p:cNvSpPr>
              <a:spLocks noChangeArrowheads="1"/>
            </p:cNvSpPr>
            <p:nvPr/>
          </p:nvSpPr>
          <p:spPr bwMode="auto">
            <a:xfrm>
              <a:off x="1214414" y="2571744"/>
              <a:ext cx="6858048" cy="1928826"/>
            </a:xfrm>
            <a:prstGeom prst="rect">
              <a:avLst/>
            </a:prstGeom>
            <a:solidFill>
              <a:schemeClr val="bg1"/>
            </a:solidFill>
            <a:ln w="9525" algn="ctr">
              <a:solidFill>
                <a:schemeClr val="tx1"/>
              </a:solidFill>
              <a:round/>
              <a:headEnd/>
              <a:tailEnd/>
            </a:ln>
          </p:spPr>
          <p:txBody>
            <a:bodyPr wrap="none"/>
            <a:lstStyle/>
            <a:p>
              <a:pPr algn="ctr"/>
              <a:endParaRPr lang="zh-CN" altLang="en-US"/>
            </a:p>
          </p:txBody>
        </p:sp>
        <p:pic>
          <p:nvPicPr>
            <p:cNvPr id="37896" name="Picture 2" descr="3T1T1"/>
            <p:cNvPicPr>
              <a:picLocks noChangeAspect="1" noChangeArrowheads="1"/>
            </p:cNvPicPr>
            <p:nvPr/>
          </p:nvPicPr>
          <p:blipFill>
            <a:blip r:embed="rId2" cstate="print"/>
            <a:srcRect/>
            <a:stretch>
              <a:fillRect/>
            </a:stretch>
          </p:blipFill>
          <p:spPr bwMode="auto">
            <a:xfrm>
              <a:off x="1500166" y="2714620"/>
              <a:ext cx="6208712" cy="1643063"/>
            </a:xfrm>
            <a:prstGeom prst="rect">
              <a:avLst/>
            </a:prstGeom>
            <a:noFill/>
            <a:ln w="9525">
              <a:noFill/>
              <a:miter lim="800000"/>
              <a:headEnd/>
              <a:tailEnd/>
            </a:ln>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wipe(left)">
                                      <p:cBhvr>
                                        <p:cTn id="7" dur="500"/>
                                        <p:tgtEl>
                                          <p:spTgt spid="378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891"/>
                                        </p:tgtEl>
                                        <p:attrNameLst>
                                          <p:attrName>style.visibility</p:attrName>
                                        </p:attrNameLst>
                                      </p:cBhvr>
                                      <p:to>
                                        <p:strVal val="visible"/>
                                      </p:to>
                                    </p:set>
                                    <p:animEffect transition="in" filter="wipe(left)">
                                      <p:cBhvr>
                                        <p:cTn id="12" dur="500"/>
                                        <p:tgtEl>
                                          <p:spTgt spid="3789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894"/>
                                        </p:tgtEl>
                                        <p:attrNameLst>
                                          <p:attrName>style.visibility</p:attrName>
                                        </p:attrNameLst>
                                      </p:cBhvr>
                                      <p:to>
                                        <p:strVal val="visible"/>
                                      </p:to>
                                    </p:set>
                                    <p:animEffect transition="in" filter="wipe(left)">
                                      <p:cBhvr>
                                        <p:cTn id="17" dur="5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P spid="37892" grpId="0"/>
      <p:bldP spid="3789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9635"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69636"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69637"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69638"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9639" name="Rectangle 2"/>
          <p:cNvSpPr>
            <a:spLocks noChangeArrowheads="1"/>
          </p:cNvSpPr>
          <p:nvPr/>
        </p:nvSpPr>
        <p:spPr bwMode="auto">
          <a:xfrm>
            <a:off x="571501" y="375048"/>
            <a:ext cx="7286625" cy="523220"/>
          </a:xfrm>
          <a:prstGeom prst="rect">
            <a:avLst/>
          </a:prstGeom>
          <a:noFill/>
          <a:ln w="12700" cap="sq">
            <a:noFill/>
            <a:miter lim="800000"/>
            <a:headEnd type="none" w="sm" len="sm"/>
            <a:tailEnd type="none" w="sm" len="sm"/>
          </a:ln>
        </p:spPr>
        <p:txBody>
          <a:bodyPr>
            <a:spAutoFit/>
          </a:bodyPr>
          <a:lstStyle/>
          <a:p>
            <a:r>
              <a:rPr lang="en-US" altLang="zh-CN" sz="2800"/>
              <a:t>3.5.3  BTL</a:t>
            </a:r>
            <a:r>
              <a:rPr lang="zh-CN" altLang="en-US" sz="2800"/>
              <a:t>（</a:t>
            </a:r>
            <a:r>
              <a:rPr lang="en-US" altLang="zh-CN" sz="2800"/>
              <a:t>Bridge Tied Load</a:t>
            </a:r>
            <a:r>
              <a:rPr lang="zh-CN" altLang="en-US" sz="2800"/>
              <a:t>）功放</a:t>
            </a:r>
          </a:p>
        </p:txBody>
      </p:sp>
      <p:sp>
        <p:nvSpPr>
          <p:cNvPr id="69640"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9641"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9642"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9643"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9644"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9645"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9646"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9647"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9648"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69649"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69650"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9651"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9652"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9653"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9654"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9655"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9656"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9657"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9658"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69659"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36" name="Rectangle 18"/>
          <p:cNvSpPr>
            <a:spLocks noChangeArrowheads="1"/>
          </p:cNvSpPr>
          <p:nvPr/>
        </p:nvSpPr>
        <p:spPr bwMode="auto">
          <a:xfrm>
            <a:off x="571500" y="964406"/>
            <a:ext cx="6357938" cy="369332"/>
          </a:xfrm>
          <a:prstGeom prst="rect">
            <a:avLst/>
          </a:prstGeom>
          <a:noFill/>
          <a:ln w="9525">
            <a:noFill/>
            <a:miter lim="800000"/>
            <a:headEnd/>
            <a:tailEnd/>
          </a:ln>
        </p:spPr>
        <p:txBody>
          <a:bodyPr lIns="0" tIns="0" rIns="0" bIns="0">
            <a:spAutoFit/>
          </a:bodyPr>
          <a:lstStyle/>
          <a:p>
            <a:pPr>
              <a:spcBef>
                <a:spcPct val="20000"/>
              </a:spcBef>
              <a:buClr>
                <a:schemeClr val="accent2"/>
              </a:buClr>
              <a:buFont typeface="Wingdings" pitchFamily="2" charset="2"/>
              <a:buNone/>
            </a:pPr>
            <a:r>
              <a:rPr lang="zh-CN" altLang="en-US" sz="2400">
                <a:ea typeface="楷体_GB2312" pitchFamily="49" charset="-122"/>
              </a:rPr>
              <a:t>（</a:t>
            </a:r>
            <a:r>
              <a:rPr lang="en-US" altLang="zh-CN" sz="2400">
                <a:ea typeface="楷体_GB2312" pitchFamily="49" charset="-122"/>
              </a:rPr>
              <a:t>1</a:t>
            </a:r>
            <a:r>
              <a:rPr lang="zh-CN" altLang="en-US" sz="2400">
                <a:ea typeface="楷体_GB2312" pitchFamily="49" charset="-122"/>
              </a:rPr>
              <a:t>）特点</a:t>
            </a:r>
          </a:p>
        </p:txBody>
      </p:sp>
      <p:sp>
        <p:nvSpPr>
          <p:cNvPr id="40" name="Rectangle 18"/>
          <p:cNvSpPr>
            <a:spLocks noChangeArrowheads="1"/>
          </p:cNvSpPr>
          <p:nvPr/>
        </p:nvSpPr>
        <p:spPr bwMode="auto">
          <a:xfrm>
            <a:off x="571500" y="1393031"/>
            <a:ext cx="8286750" cy="369332"/>
          </a:xfrm>
          <a:prstGeom prst="rect">
            <a:avLst/>
          </a:prstGeom>
          <a:noFill/>
          <a:ln w="9525">
            <a:noFill/>
            <a:miter lim="800000"/>
            <a:headEnd/>
            <a:tailEnd/>
          </a:ln>
        </p:spPr>
        <p:txBody>
          <a:bodyPr lIns="0" tIns="0" rIns="0" bIns="0">
            <a:spAutoFit/>
          </a:bodyPr>
          <a:lstStyle/>
          <a:p>
            <a:pPr>
              <a:spcBef>
                <a:spcPct val="20000"/>
              </a:spcBef>
              <a:buClr>
                <a:schemeClr val="accent2"/>
              </a:buClr>
              <a:buFont typeface="Wingdings" pitchFamily="2" charset="2"/>
              <a:buNone/>
            </a:pPr>
            <a:r>
              <a:rPr lang="zh-CN" altLang="en-US" sz="2400">
                <a:ea typeface="楷体_GB2312" pitchFamily="49" charset="-122"/>
              </a:rPr>
              <a:t>可等效为两只极性相反的</a:t>
            </a:r>
            <a:r>
              <a:rPr lang="en-US" altLang="zh-CN" sz="2400">
                <a:ea typeface="楷体_GB2312" pitchFamily="49" charset="-122"/>
              </a:rPr>
              <a:t>OCL</a:t>
            </a:r>
            <a:r>
              <a:rPr lang="zh-CN" altLang="en-US" sz="2400">
                <a:ea typeface="楷体_GB2312" pitchFamily="49" charset="-122"/>
              </a:rPr>
              <a:t>（或</a:t>
            </a:r>
            <a:r>
              <a:rPr lang="en-US" altLang="zh-CN" sz="2400">
                <a:ea typeface="楷体_GB2312" pitchFamily="49" charset="-122"/>
              </a:rPr>
              <a:t>OTL</a:t>
            </a:r>
            <a:r>
              <a:rPr lang="zh-CN" altLang="en-US" sz="2400">
                <a:ea typeface="楷体_GB2312" pitchFamily="49" charset="-122"/>
              </a:rPr>
              <a:t>）功放单元的组合。</a:t>
            </a:r>
            <a:endParaRPr lang="en-US" altLang="zh-CN" sz="2200">
              <a:ea typeface="楷体_GB2312" pitchFamily="49" charset="-122"/>
            </a:endParaRPr>
          </a:p>
        </p:txBody>
      </p:sp>
      <p:sp>
        <p:nvSpPr>
          <p:cNvPr id="42" name="Rectangle 18"/>
          <p:cNvSpPr>
            <a:spLocks noChangeArrowheads="1"/>
          </p:cNvSpPr>
          <p:nvPr/>
        </p:nvSpPr>
        <p:spPr bwMode="auto">
          <a:xfrm>
            <a:off x="500064" y="1875235"/>
            <a:ext cx="6357937" cy="369332"/>
          </a:xfrm>
          <a:prstGeom prst="rect">
            <a:avLst/>
          </a:prstGeom>
          <a:noFill/>
          <a:ln w="9525">
            <a:noFill/>
            <a:miter lim="800000"/>
            <a:headEnd/>
            <a:tailEnd/>
          </a:ln>
        </p:spPr>
        <p:txBody>
          <a:bodyPr lIns="0" tIns="0" rIns="0" bIns="0">
            <a:spAutoFit/>
          </a:bodyPr>
          <a:lstStyle/>
          <a:p>
            <a:pPr>
              <a:spcBef>
                <a:spcPct val="20000"/>
              </a:spcBef>
              <a:buClr>
                <a:schemeClr val="accent2"/>
              </a:buClr>
              <a:buFont typeface="Wingdings" pitchFamily="2" charset="2"/>
              <a:buNone/>
            </a:pPr>
            <a:r>
              <a:rPr lang="zh-CN" altLang="en-US" sz="2400">
                <a:ea typeface="楷体_GB2312" pitchFamily="49" charset="-122"/>
              </a:rPr>
              <a:t>（</a:t>
            </a:r>
            <a:r>
              <a:rPr lang="en-US" altLang="zh-CN" sz="2400">
                <a:ea typeface="楷体_GB2312" pitchFamily="49" charset="-122"/>
              </a:rPr>
              <a:t>2</a:t>
            </a:r>
            <a:r>
              <a:rPr lang="zh-CN" altLang="en-US" sz="2400">
                <a:ea typeface="楷体_GB2312" pitchFamily="49" charset="-122"/>
              </a:rPr>
              <a:t>）</a:t>
            </a:r>
            <a:r>
              <a:rPr lang="en-US" altLang="zh-CN" sz="2400">
                <a:ea typeface="楷体_GB2312" pitchFamily="49" charset="-122"/>
              </a:rPr>
              <a:t>BTL</a:t>
            </a:r>
            <a:r>
              <a:rPr lang="zh-CN" altLang="en-US" sz="2400">
                <a:ea typeface="楷体_GB2312" pitchFamily="49" charset="-122"/>
              </a:rPr>
              <a:t>功放电路</a:t>
            </a:r>
          </a:p>
        </p:txBody>
      </p:sp>
      <p:pic>
        <p:nvPicPr>
          <p:cNvPr id="69663" name="Picture 2"/>
          <p:cNvPicPr>
            <a:picLocks noChangeAspect="1" noChangeArrowheads="1"/>
          </p:cNvPicPr>
          <p:nvPr/>
        </p:nvPicPr>
        <p:blipFill>
          <a:blip r:embed="rId2" cstate="print"/>
          <a:srcRect/>
          <a:stretch>
            <a:fillRect/>
          </a:stretch>
        </p:blipFill>
        <p:spPr bwMode="auto">
          <a:xfrm>
            <a:off x="5143501" y="2250281"/>
            <a:ext cx="3521075" cy="1928813"/>
          </a:xfrm>
          <a:prstGeom prst="rect">
            <a:avLst/>
          </a:prstGeom>
          <a:noFill/>
          <a:ln w="9525">
            <a:noFill/>
            <a:miter lim="800000"/>
            <a:headEnd/>
            <a:tailEnd/>
          </a:ln>
        </p:spPr>
      </p:pic>
      <p:sp>
        <p:nvSpPr>
          <p:cNvPr id="35" name="Rectangle 18"/>
          <p:cNvSpPr>
            <a:spLocks noChangeArrowheads="1"/>
          </p:cNvSpPr>
          <p:nvPr/>
        </p:nvSpPr>
        <p:spPr bwMode="auto">
          <a:xfrm>
            <a:off x="500064" y="2357437"/>
            <a:ext cx="4643437" cy="2369880"/>
          </a:xfrm>
          <a:prstGeom prst="rect">
            <a:avLst/>
          </a:prstGeom>
          <a:noFill/>
          <a:ln w="9525">
            <a:noFill/>
            <a:miter lim="800000"/>
            <a:headEnd/>
            <a:tailEnd/>
          </a:ln>
        </p:spPr>
        <p:txBody>
          <a:bodyPr lIns="0" tIns="0" rIns="0" bIns="0">
            <a:spAutoFit/>
          </a:bodyPr>
          <a:lstStyle/>
          <a:p>
            <a:pPr>
              <a:spcBef>
                <a:spcPct val="20000"/>
              </a:spcBef>
              <a:buClr>
                <a:schemeClr val="accent2"/>
              </a:buClr>
              <a:buFont typeface="Wingdings" pitchFamily="2" charset="2"/>
              <a:buNone/>
            </a:pPr>
            <a:r>
              <a:rPr lang="en-US" altLang="zh-CN" sz="2200">
                <a:ea typeface="楷体_GB2312" pitchFamily="49" charset="-122"/>
                <a:sym typeface="Wingdings" pitchFamily="2" charset="2"/>
              </a:rPr>
              <a:t></a:t>
            </a:r>
            <a:r>
              <a:rPr lang="zh-CN" altLang="en-US" sz="2200">
                <a:ea typeface="楷体_GB2312" pitchFamily="49" charset="-122"/>
              </a:rPr>
              <a:t>提示：与</a:t>
            </a:r>
            <a:r>
              <a:rPr lang="en-US" altLang="zh-CN" sz="2200">
                <a:ea typeface="楷体_GB2312" pitchFamily="49" charset="-122"/>
              </a:rPr>
              <a:t>OTL/OCL</a:t>
            </a:r>
            <a:r>
              <a:rPr lang="zh-CN" altLang="en-US" sz="2200">
                <a:ea typeface="楷体_GB2312" pitchFamily="49" charset="-122"/>
              </a:rPr>
              <a:t>功放电路相比，</a:t>
            </a:r>
            <a:r>
              <a:rPr lang="en-US" altLang="zh-CN" sz="2200">
                <a:ea typeface="楷体_GB2312" pitchFamily="49" charset="-122"/>
              </a:rPr>
              <a:t>BTL</a:t>
            </a:r>
            <a:r>
              <a:rPr lang="zh-CN" altLang="en-US" sz="2200">
                <a:ea typeface="楷体_GB2312" pitchFamily="49" charset="-122"/>
              </a:rPr>
              <a:t>功放电路充分利用了系统电源电压、提高了直流电源利用效率，适用于低压蓄电池供电、功率输出较大的场合，如汽车音响。在相同电源电压和负载的条件下，</a:t>
            </a:r>
            <a:r>
              <a:rPr lang="en-US" altLang="zh-CN" sz="2200">
                <a:ea typeface="楷体_GB2312" pitchFamily="49" charset="-122"/>
              </a:rPr>
              <a:t>BTL</a:t>
            </a:r>
            <a:r>
              <a:rPr lang="zh-CN" altLang="en-US" sz="2200">
                <a:ea typeface="楷体_GB2312" pitchFamily="49" charset="-122"/>
              </a:rPr>
              <a:t>功放的功率输出可达</a:t>
            </a:r>
            <a:r>
              <a:rPr lang="en-US" altLang="zh-CN" sz="2200">
                <a:ea typeface="楷体_GB2312" pitchFamily="49" charset="-122"/>
              </a:rPr>
              <a:t>OTL/OCL</a:t>
            </a:r>
            <a:r>
              <a:rPr lang="zh-CN" altLang="en-US" sz="2200">
                <a:ea typeface="楷体_GB2312" pitchFamily="49" charset="-122"/>
              </a:rPr>
              <a:t>功放的</a:t>
            </a:r>
            <a:r>
              <a:rPr lang="en-US" altLang="zh-CN" sz="2200">
                <a:ea typeface="楷体_GB2312" pitchFamily="49" charset="-122"/>
              </a:rPr>
              <a:t>3</a:t>
            </a:r>
            <a:r>
              <a:rPr lang="zh-CN" altLang="en-US" sz="2200">
                <a:ea typeface="楷体_GB2312" pitchFamily="49" charset="-122"/>
              </a:rPr>
              <a:t>～</a:t>
            </a:r>
            <a:r>
              <a:rPr lang="en-US" altLang="zh-CN" sz="2200">
                <a:ea typeface="楷体_GB2312" pitchFamily="49" charset="-122"/>
              </a:rPr>
              <a:t>4</a:t>
            </a:r>
            <a:r>
              <a:rPr lang="zh-CN" altLang="en-US" sz="2200">
                <a:ea typeface="楷体_GB2312" pitchFamily="49" charset="-122"/>
              </a:rPr>
              <a:t>倍。</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trips(downRigh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strips(downRight)">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strips(downRight)">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strips(downRight)">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utoUpdateAnimBg="0"/>
      <p:bldP spid="40" grpId="0" autoUpdateAnimBg="0"/>
      <p:bldP spid="42" grpId="0" autoUpdateAnimBg="0"/>
      <p:bldP spid="35"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0659"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70660"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70661"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70662"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0663" name="Rectangle 2"/>
          <p:cNvSpPr>
            <a:spLocks noChangeArrowheads="1"/>
          </p:cNvSpPr>
          <p:nvPr/>
        </p:nvSpPr>
        <p:spPr bwMode="auto">
          <a:xfrm>
            <a:off x="571501" y="375048"/>
            <a:ext cx="7286625" cy="523220"/>
          </a:xfrm>
          <a:prstGeom prst="rect">
            <a:avLst/>
          </a:prstGeom>
          <a:noFill/>
          <a:ln w="12700" cap="sq">
            <a:noFill/>
            <a:miter lim="800000"/>
            <a:headEnd type="none" w="sm" len="sm"/>
            <a:tailEnd type="none" w="sm" len="sm"/>
          </a:ln>
        </p:spPr>
        <p:txBody>
          <a:bodyPr>
            <a:spAutoFit/>
          </a:bodyPr>
          <a:lstStyle/>
          <a:p>
            <a:r>
              <a:rPr lang="en-US" altLang="zh-CN" sz="2800"/>
              <a:t>3.5.3  BTL</a:t>
            </a:r>
            <a:r>
              <a:rPr lang="zh-CN" altLang="en-US" sz="2800"/>
              <a:t>（</a:t>
            </a:r>
            <a:r>
              <a:rPr lang="en-US" altLang="zh-CN" sz="2800"/>
              <a:t>Bridge Tied Load</a:t>
            </a:r>
            <a:r>
              <a:rPr lang="zh-CN" altLang="en-US" sz="2800"/>
              <a:t>）功放</a:t>
            </a:r>
          </a:p>
        </p:txBody>
      </p:sp>
      <p:sp>
        <p:nvSpPr>
          <p:cNvPr id="70664"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0665"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0666"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0667"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0668"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0669"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0670"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0671"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0672"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70673"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70674"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0675"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0676"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0677"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0678"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0679"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0680"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0681"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0682"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0683"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36" name="Rectangle 18"/>
          <p:cNvSpPr>
            <a:spLocks noChangeArrowheads="1"/>
          </p:cNvSpPr>
          <p:nvPr/>
        </p:nvSpPr>
        <p:spPr bwMode="auto">
          <a:xfrm>
            <a:off x="428625" y="1000125"/>
            <a:ext cx="8072438" cy="738664"/>
          </a:xfrm>
          <a:prstGeom prst="rect">
            <a:avLst/>
          </a:prstGeom>
          <a:noFill/>
          <a:ln w="9525">
            <a:noFill/>
            <a:miter lim="800000"/>
            <a:headEnd/>
            <a:tailEnd/>
          </a:ln>
        </p:spPr>
        <p:txBody>
          <a:bodyPr lIns="0" tIns="0" rIns="0" bIns="0">
            <a:spAutoFit/>
          </a:bodyPr>
          <a:lstStyle/>
          <a:p>
            <a:pPr>
              <a:spcBef>
                <a:spcPct val="20000"/>
              </a:spcBef>
              <a:buClr>
                <a:schemeClr val="accent2"/>
              </a:buClr>
              <a:buFont typeface="Wingdings" pitchFamily="2" charset="2"/>
              <a:buChar char="o"/>
            </a:pPr>
            <a:r>
              <a:rPr lang="en-US" altLang="zh-CN" sz="2400">
                <a:ea typeface="楷体_GB2312" pitchFamily="49" charset="-122"/>
              </a:rPr>
              <a:t>【</a:t>
            </a:r>
            <a:r>
              <a:rPr lang="zh-CN" altLang="en-US" sz="2400">
                <a:ea typeface="楷体_GB2312" pitchFamily="49" charset="-122"/>
              </a:rPr>
              <a:t>例</a:t>
            </a:r>
            <a:r>
              <a:rPr lang="en-US" altLang="zh-CN" sz="2400">
                <a:ea typeface="楷体_GB2312" pitchFamily="49" charset="-122"/>
              </a:rPr>
              <a:t>3-5-2】 LM4950</a:t>
            </a:r>
            <a:r>
              <a:rPr lang="zh-CN" altLang="en-US" sz="2400">
                <a:ea typeface="楷体_GB2312" pitchFamily="49" charset="-122"/>
              </a:rPr>
              <a:t>内部包含两组</a:t>
            </a:r>
            <a:r>
              <a:rPr lang="en-US" altLang="zh-CN" sz="2400">
                <a:ea typeface="楷体_GB2312" pitchFamily="49" charset="-122"/>
              </a:rPr>
              <a:t>OTL</a:t>
            </a:r>
            <a:r>
              <a:rPr lang="zh-CN" altLang="en-US" sz="2400">
                <a:ea typeface="楷体_GB2312" pitchFamily="49" charset="-122"/>
              </a:rPr>
              <a:t>功放单元，可组合成</a:t>
            </a:r>
            <a:r>
              <a:rPr lang="en-US" altLang="zh-CN" sz="2400">
                <a:ea typeface="楷体_GB2312" pitchFamily="49" charset="-122"/>
              </a:rPr>
              <a:t>BTL</a:t>
            </a:r>
            <a:r>
              <a:rPr lang="zh-CN" altLang="en-US" sz="2400">
                <a:ea typeface="楷体_GB2312" pitchFamily="49" charset="-122"/>
              </a:rPr>
              <a:t>电路。</a:t>
            </a:r>
          </a:p>
        </p:txBody>
      </p:sp>
      <p:pic>
        <p:nvPicPr>
          <p:cNvPr id="70685" name="Picture 2"/>
          <p:cNvPicPr>
            <a:picLocks noChangeAspect="1" noChangeArrowheads="1"/>
          </p:cNvPicPr>
          <p:nvPr/>
        </p:nvPicPr>
        <p:blipFill>
          <a:blip r:embed="rId2" cstate="print"/>
          <a:srcRect/>
          <a:stretch>
            <a:fillRect/>
          </a:stretch>
        </p:blipFill>
        <p:spPr bwMode="auto">
          <a:xfrm>
            <a:off x="428626" y="1660922"/>
            <a:ext cx="8291513" cy="2786063"/>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trips(downRight)">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2535"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22536"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22537"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22538"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2539" name="Rectangle 2"/>
          <p:cNvSpPr>
            <a:spLocks noChangeArrowheads="1"/>
          </p:cNvSpPr>
          <p:nvPr/>
        </p:nvSpPr>
        <p:spPr bwMode="auto">
          <a:xfrm>
            <a:off x="571501" y="375048"/>
            <a:ext cx="7286625" cy="523220"/>
          </a:xfrm>
          <a:prstGeom prst="rect">
            <a:avLst/>
          </a:prstGeom>
          <a:noFill/>
          <a:ln w="12700" cap="sq">
            <a:noFill/>
            <a:miter lim="800000"/>
            <a:headEnd type="none" w="sm" len="sm"/>
            <a:tailEnd type="none" w="sm" len="sm"/>
          </a:ln>
        </p:spPr>
        <p:txBody>
          <a:bodyPr>
            <a:spAutoFit/>
          </a:bodyPr>
          <a:lstStyle/>
          <a:p>
            <a:r>
              <a:rPr lang="en-US" altLang="zh-CN" sz="2800"/>
              <a:t>3.6  </a:t>
            </a:r>
            <a:r>
              <a:rPr lang="zh-CN" altLang="en-US" sz="2800"/>
              <a:t>有源滤波电路设计</a:t>
            </a:r>
          </a:p>
        </p:txBody>
      </p:sp>
      <p:sp>
        <p:nvSpPr>
          <p:cNvPr id="22540"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2541"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2542"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2543"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2544"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2545"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2546"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2547"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2548"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22549"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22550"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2551"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2552"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2553"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2554"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2555"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2556"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2557"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2558"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2559"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2560" name="Rectangle 3">
            <a:hlinkClick r:id="rId3" action="ppaction://hlinksldjump"/>
          </p:cNvPr>
          <p:cNvSpPr>
            <a:spLocks noChangeArrowheads="1"/>
          </p:cNvSpPr>
          <p:nvPr/>
        </p:nvSpPr>
        <p:spPr bwMode="auto">
          <a:xfrm>
            <a:off x="500063" y="794993"/>
            <a:ext cx="4953000" cy="462307"/>
          </a:xfrm>
          <a:prstGeom prst="rect">
            <a:avLst/>
          </a:prstGeom>
          <a:noFill/>
          <a:ln w="9525">
            <a:noFill/>
            <a:miter lim="800000"/>
            <a:headEnd/>
            <a:tailEnd/>
          </a:ln>
        </p:spPr>
        <p:txBody>
          <a:bodyPr lIns="92075" tIns="46038" rIns="92075" bIns="46038" anchor="b">
            <a:spAutoFit/>
          </a:bodyPr>
          <a:lstStyle/>
          <a:p>
            <a:r>
              <a:rPr lang="en-US" altLang="zh-CN" sz="2400">
                <a:solidFill>
                  <a:srgbClr val="800000"/>
                </a:solidFill>
                <a:latin typeface="Times New Roman" pitchFamily="18" charset="0"/>
                <a:ea typeface="楷体_GB2312" pitchFamily="49" charset="-122"/>
              </a:rPr>
              <a:t>1.  </a:t>
            </a:r>
            <a:r>
              <a:rPr lang="zh-CN" altLang="en-US" sz="2400">
                <a:solidFill>
                  <a:srgbClr val="800000"/>
                </a:solidFill>
                <a:latin typeface="Times New Roman" pitchFamily="18" charset="0"/>
                <a:ea typeface="楷体_GB2312" pitchFamily="49" charset="-122"/>
              </a:rPr>
              <a:t>基本概念</a:t>
            </a:r>
          </a:p>
        </p:txBody>
      </p:sp>
      <p:sp>
        <p:nvSpPr>
          <p:cNvPr id="31" name="Rectangle 25"/>
          <p:cNvSpPr>
            <a:spLocks noChangeArrowheads="1"/>
          </p:cNvSpPr>
          <p:nvPr/>
        </p:nvSpPr>
        <p:spPr bwMode="auto">
          <a:xfrm>
            <a:off x="566738" y="1232298"/>
            <a:ext cx="8355012" cy="978729"/>
          </a:xfrm>
          <a:prstGeom prst="rect">
            <a:avLst/>
          </a:prstGeom>
          <a:noFill/>
          <a:ln>
            <a:noFill/>
          </a:ln>
          <a:effectLst/>
          <a:extLst>
            <a:ext uri="{909E8E84-426E-40DD-AFC4-6F175D3DCCD1}"/>
            <a:ext uri="{91240B29-F687-4F45-9708-019B960494DF}"/>
            <a:ext uri="{AF507438-7753-43E0-B8FC-AC1667EBCBE1}"/>
          </a:extLst>
        </p:spPr>
        <p:txBody>
          <a:bodyPr>
            <a:spAutoFit/>
          </a:bodyPr>
          <a:lstStyle>
            <a:lvl1pPr algn="l">
              <a:spcBef>
                <a:spcPct val="20000"/>
              </a:spcBef>
              <a:buClr>
                <a:schemeClr val="accent2"/>
              </a:buClr>
              <a:buFont typeface="Wingdings" pitchFamily="2" charset="2"/>
              <a:buChar char="o"/>
              <a:defRPr sz="3000" b="1">
                <a:solidFill>
                  <a:schemeClr val="tx1"/>
                </a:solidFill>
                <a:latin typeface="Arial Narrow" pitchFamily="34" charset="0"/>
                <a:ea typeface="楷体_GB2312" pitchFamily="49" charset="-122"/>
              </a:defRPr>
            </a:lvl1pPr>
            <a:lvl2pPr marL="762000" indent="-285750" algn="l">
              <a:spcBef>
                <a:spcPct val="20000"/>
              </a:spcBef>
              <a:buClr>
                <a:schemeClr val="accent2"/>
              </a:buClr>
              <a:buFont typeface="Wingdings" pitchFamily="2" charset="2"/>
              <a:buChar char="n"/>
              <a:defRPr sz="3000" b="1">
                <a:solidFill>
                  <a:schemeClr val="tx1"/>
                </a:solidFill>
                <a:latin typeface="Arial Narrow" pitchFamily="34" charset="0"/>
                <a:ea typeface="楷体_GB2312" pitchFamily="49" charset="-122"/>
              </a:defRPr>
            </a:lvl2pPr>
            <a:lvl3pPr marL="1181100" indent="-228600" algn="l">
              <a:spcBef>
                <a:spcPct val="20000"/>
              </a:spcBef>
              <a:buClr>
                <a:schemeClr val="accent2"/>
              </a:buClr>
              <a:buFont typeface="Wingdings" pitchFamily="2" charset="2"/>
              <a:buChar char="o"/>
              <a:defRPr sz="2800" b="1">
                <a:solidFill>
                  <a:schemeClr val="tx1"/>
                </a:solidFill>
                <a:latin typeface="Arial Narrow" pitchFamily="34" charset="0"/>
                <a:ea typeface="楷体_GB2312" pitchFamily="49" charset="-122"/>
              </a:defRPr>
            </a:lvl3pPr>
            <a:lvl4pPr marL="1600200" indent="-228600" algn="l">
              <a:spcBef>
                <a:spcPct val="20000"/>
              </a:spcBef>
              <a:buClr>
                <a:schemeClr val="accent2"/>
              </a:buClr>
              <a:buFont typeface="Wingdings" pitchFamily="2" charset="2"/>
              <a:buChar char="n"/>
              <a:defRPr sz="2400" b="1">
                <a:solidFill>
                  <a:schemeClr val="tx1"/>
                </a:solidFill>
                <a:latin typeface="Arial Narrow" pitchFamily="34" charset="0"/>
                <a:ea typeface="楷体_GB2312" pitchFamily="49" charset="-122"/>
              </a:defRPr>
            </a:lvl4pPr>
            <a:lvl5pPr marL="2057400" indent="-228600" algn="l">
              <a:spcBef>
                <a:spcPct val="25000"/>
              </a:spcBef>
              <a:buClr>
                <a:schemeClr val="accent2"/>
              </a:buClr>
              <a:buFont typeface="Wingdings" pitchFamily="2" charset="2"/>
              <a:buChar char="§"/>
              <a:defRPr sz="2400" b="1">
                <a:solidFill>
                  <a:schemeClr val="tx1"/>
                </a:solidFill>
                <a:latin typeface="Arial Narrow" pitchFamily="34" charset="0"/>
                <a:ea typeface="楷体_GB2312" pitchFamily="49" charset="-122"/>
              </a:defRPr>
            </a:lvl5pPr>
            <a:lvl6pPr marL="25146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6pPr>
            <a:lvl7pPr marL="29718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7pPr>
            <a:lvl8pPr marL="34290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8pPr>
            <a:lvl9pPr marL="38862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9pPr>
          </a:lstStyle>
          <a:p>
            <a:pPr algn="just">
              <a:lnSpc>
                <a:spcPct val="110000"/>
              </a:lnSpc>
              <a:buClr>
                <a:srgbClr val="CC0000"/>
              </a:buClr>
              <a:buFont typeface="Wingdings" pitchFamily="2" charset="2"/>
              <a:buNone/>
              <a:defRPr/>
            </a:pPr>
            <a:r>
              <a:rPr lang="zh-CN" altLang="en-US" sz="2400" kern="0" smtClean="0">
                <a:solidFill>
                  <a:srgbClr val="000000"/>
                </a:solidFill>
              </a:rPr>
              <a:t>滤波器：是一种能使有用频率信号通过而同时抑制或衰减无</a:t>
            </a:r>
          </a:p>
          <a:p>
            <a:pPr algn="just">
              <a:lnSpc>
                <a:spcPct val="110000"/>
              </a:lnSpc>
              <a:buClr>
                <a:srgbClr val="CC0000"/>
              </a:buClr>
              <a:buFont typeface="Wingdings" pitchFamily="2" charset="2"/>
              <a:buNone/>
              <a:defRPr/>
            </a:pPr>
            <a:r>
              <a:rPr lang="zh-CN" altLang="en-US" sz="2400" kern="0" smtClean="0">
                <a:solidFill>
                  <a:srgbClr val="000000"/>
                </a:solidFill>
              </a:rPr>
              <a:t>                用频率信号的电子装置。</a:t>
            </a:r>
          </a:p>
        </p:txBody>
      </p:sp>
      <p:sp>
        <p:nvSpPr>
          <p:cNvPr id="32" name="Rectangle 26"/>
          <p:cNvSpPr>
            <a:spLocks noChangeArrowheads="1"/>
          </p:cNvSpPr>
          <p:nvPr/>
        </p:nvSpPr>
        <p:spPr bwMode="auto">
          <a:xfrm>
            <a:off x="571501" y="1928813"/>
            <a:ext cx="6143625" cy="498598"/>
          </a:xfrm>
          <a:prstGeom prst="rect">
            <a:avLst/>
          </a:prstGeom>
          <a:noFill/>
          <a:ln>
            <a:noFill/>
          </a:ln>
          <a:effectLst/>
          <a:extLst>
            <a:ext uri="{909E8E84-426E-40DD-AFC4-6F175D3DCCD1}"/>
            <a:ext uri="{91240B29-F687-4F45-9708-019B960494DF}"/>
            <a:ext uri="{AF507438-7753-43E0-B8FC-AC1667EBCBE1}"/>
          </a:extLst>
        </p:spPr>
        <p:txBody>
          <a:bodyPr>
            <a:spAutoFit/>
          </a:bodyPr>
          <a:lstStyle>
            <a:lvl1pPr algn="l">
              <a:spcBef>
                <a:spcPct val="20000"/>
              </a:spcBef>
              <a:buClr>
                <a:schemeClr val="accent2"/>
              </a:buClr>
              <a:buFont typeface="Wingdings" pitchFamily="2" charset="2"/>
              <a:buChar char="o"/>
              <a:defRPr sz="3000" b="1">
                <a:solidFill>
                  <a:schemeClr val="tx1"/>
                </a:solidFill>
                <a:latin typeface="Arial Narrow" pitchFamily="34" charset="0"/>
                <a:ea typeface="楷体_GB2312" pitchFamily="49" charset="-122"/>
              </a:defRPr>
            </a:lvl1pPr>
            <a:lvl2pPr marL="762000" indent="-285750" algn="l">
              <a:spcBef>
                <a:spcPct val="20000"/>
              </a:spcBef>
              <a:buClr>
                <a:schemeClr val="accent2"/>
              </a:buClr>
              <a:buFont typeface="Wingdings" pitchFamily="2" charset="2"/>
              <a:buChar char="n"/>
              <a:defRPr sz="3000" b="1">
                <a:solidFill>
                  <a:schemeClr val="tx1"/>
                </a:solidFill>
                <a:latin typeface="Arial Narrow" pitchFamily="34" charset="0"/>
                <a:ea typeface="楷体_GB2312" pitchFamily="49" charset="-122"/>
              </a:defRPr>
            </a:lvl2pPr>
            <a:lvl3pPr marL="1181100" indent="-228600" algn="l">
              <a:spcBef>
                <a:spcPct val="20000"/>
              </a:spcBef>
              <a:buClr>
                <a:schemeClr val="accent2"/>
              </a:buClr>
              <a:buFont typeface="Wingdings" pitchFamily="2" charset="2"/>
              <a:buChar char="o"/>
              <a:defRPr sz="2800" b="1">
                <a:solidFill>
                  <a:schemeClr val="tx1"/>
                </a:solidFill>
                <a:latin typeface="Arial Narrow" pitchFamily="34" charset="0"/>
                <a:ea typeface="楷体_GB2312" pitchFamily="49" charset="-122"/>
              </a:defRPr>
            </a:lvl3pPr>
            <a:lvl4pPr marL="1600200" indent="-228600" algn="l">
              <a:spcBef>
                <a:spcPct val="20000"/>
              </a:spcBef>
              <a:buClr>
                <a:schemeClr val="accent2"/>
              </a:buClr>
              <a:buFont typeface="Wingdings" pitchFamily="2" charset="2"/>
              <a:buChar char="n"/>
              <a:defRPr sz="2400" b="1">
                <a:solidFill>
                  <a:schemeClr val="tx1"/>
                </a:solidFill>
                <a:latin typeface="Arial Narrow" pitchFamily="34" charset="0"/>
                <a:ea typeface="楷体_GB2312" pitchFamily="49" charset="-122"/>
              </a:defRPr>
            </a:lvl4pPr>
            <a:lvl5pPr marL="2057400" indent="-228600" algn="l">
              <a:spcBef>
                <a:spcPct val="25000"/>
              </a:spcBef>
              <a:buClr>
                <a:schemeClr val="accent2"/>
              </a:buClr>
              <a:buFont typeface="Wingdings" pitchFamily="2" charset="2"/>
              <a:buChar char="§"/>
              <a:defRPr sz="2400" b="1">
                <a:solidFill>
                  <a:schemeClr val="tx1"/>
                </a:solidFill>
                <a:latin typeface="Arial Narrow" pitchFamily="34" charset="0"/>
                <a:ea typeface="楷体_GB2312" pitchFamily="49" charset="-122"/>
              </a:defRPr>
            </a:lvl5pPr>
            <a:lvl6pPr marL="25146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6pPr>
            <a:lvl7pPr marL="29718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7pPr>
            <a:lvl8pPr marL="34290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8pPr>
            <a:lvl9pPr marL="38862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9pPr>
          </a:lstStyle>
          <a:p>
            <a:pPr algn="just">
              <a:lnSpc>
                <a:spcPct val="110000"/>
              </a:lnSpc>
              <a:buClr>
                <a:srgbClr val="CC0000"/>
              </a:buClr>
              <a:buFont typeface="Wingdings" pitchFamily="2" charset="2"/>
              <a:buNone/>
              <a:defRPr/>
            </a:pPr>
            <a:r>
              <a:rPr lang="zh-CN" altLang="en-US" sz="2400" kern="0" dirty="0" smtClean="0">
                <a:solidFill>
                  <a:srgbClr val="000000"/>
                </a:solidFill>
              </a:rPr>
              <a:t>有源滤波器：由有源器件构成的滤波器。</a:t>
            </a:r>
          </a:p>
        </p:txBody>
      </p:sp>
      <p:graphicFrame>
        <p:nvGraphicFramePr>
          <p:cNvPr id="33" name="Object 26"/>
          <p:cNvGraphicFramePr>
            <a:graphicFrameLocks noChangeAspect="1"/>
          </p:cNvGraphicFramePr>
          <p:nvPr/>
        </p:nvGraphicFramePr>
        <p:xfrm>
          <a:off x="6092825" y="3536157"/>
          <a:ext cx="2408238" cy="1188244"/>
        </p:xfrm>
        <a:graphic>
          <a:graphicData uri="http://schemas.openxmlformats.org/presentationml/2006/ole">
            <p:oleObj spid="_x0000_s22530" name="图片" r:id="rId4" imgW="1751309" imgH="1153652" progId="Word.Picture.8">
              <p:embed/>
            </p:oleObj>
          </a:graphicData>
        </a:graphic>
      </p:graphicFrame>
      <p:graphicFrame>
        <p:nvGraphicFramePr>
          <p:cNvPr id="34" name="Object 24"/>
          <p:cNvGraphicFramePr>
            <a:graphicFrameLocks noChangeAspect="1"/>
          </p:cNvGraphicFramePr>
          <p:nvPr/>
        </p:nvGraphicFramePr>
        <p:xfrm>
          <a:off x="3255964" y="3536157"/>
          <a:ext cx="2459037" cy="1194197"/>
        </p:xfrm>
        <a:graphic>
          <a:graphicData uri="http://schemas.openxmlformats.org/presentationml/2006/ole">
            <p:oleObj spid="_x0000_s22531" name="图片" r:id="rId5" imgW="1780096" imgH="1153652" progId="Word.Picture.8">
              <p:embed/>
            </p:oleObj>
          </a:graphicData>
        </a:graphic>
      </p:graphicFrame>
      <p:graphicFrame>
        <p:nvGraphicFramePr>
          <p:cNvPr id="35" name="Object 22"/>
          <p:cNvGraphicFramePr>
            <a:graphicFrameLocks noChangeAspect="1"/>
          </p:cNvGraphicFramePr>
          <p:nvPr/>
        </p:nvGraphicFramePr>
        <p:xfrm>
          <a:off x="6081713" y="2357438"/>
          <a:ext cx="2565400" cy="1232297"/>
        </p:xfrm>
        <a:graphic>
          <a:graphicData uri="http://schemas.openxmlformats.org/presentationml/2006/ole">
            <p:oleObj spid="_x0000_s22532" name="图片" r:id="rId6" imgW="1799167" imgH="1153652" progId="Word.Picture.8">
              <p:embed/>
            </p:oleObj>
          </a:graphicData>
        </a:graphic>
      </p:graphicFrame>
      <p:graphicFrame>
        <p:nvGraphicFramePr>
          <p:cNvPr id="37" name="Object 20"/>
          <p:cNvGraphicFramePr>
            <a:graphicFrameLocks noChangeAspect="1"/>
          </p:cNvGraphicFramePr>
          <p:nvPr/>
        </p:nvGraphicFramePr>
        <p:xfrm>
          <a:off x="3214688" y="2357437"/>
          <a:ext cx="2500312" cy="1195388"/>
        </p:xfrm>
        <a:graphic>
          <a:graphicData uri="http://schemas.openxmlformats.org/presentationml/2006/ole">
            <p:oleObj spid="_x0000_s22533" name="图片" r:id="rId7" imgW="1808522" imgH="1153652" progId="Word.Picture.8">
              <p:embed/>
            </p:oleObj>
          </a:graphicData>
        </a:graphic>
      </p:graphicFrame>
      <p:sp>
        <p:nvSpPr>
          <p:cNvPr id="22563" name="Rectangle 5">
            <a:hlinkClick r:id="rId3" action="ppaction://hlinksldjump"/>
          </p:cNvPr>
          <p:cNvSpPr>
            <a:spLocks noChangeArrowheads="1"/>
          </p:cNvSpPr>
          <p:nvPr/>
        </p:nvSpPr>
        <p:spPr bwMode="auto">
          <a:xfrm>
            <a:off x="571500" y="2163022"/>
            <a:ext cx="4953000" cy="462307"/>
          </a:xfrm>
          <a:prstGeom prst="rect">
            <a:avLst/>
          </a:prstGeom>
          <a:noFill/>
          <a:ln w="9525">
            <a:noFill/>
            <a:miter lim="800000"/>
            <a:headEnd/>
            <a:tailEnd/>
          </a:ln>
        </p:spPr>
        <p:txBody>
          <a:bodyPr lIns="92075" tIns="46038" rIns="92075" bIns="46038" anchor="b">
            <a:spAutoFit/>
          </a:bodyPr>
          <a:lstStyle/>
          <a:p>
            <a:r>
              <a:rPr lang="en-US" altLang="zh-CN" sz="2400">
                <a:solidFill>
                  <a:srgbClr val="800000"/>
                </a:solidFill>
                <a:latin typeface="Times New Roman" pitchFamily="18" charset="0"/>
                <a:ea typeface="楷体_GB2312" pitchFamily="49" charset="-122"/>
              </a:rPr>
              <a:t>2.  </a:t>
            </a:r>
            <a:r>
              <a:rPr lang="zh-CN" altLang="en-US" sz="2400">
                <a:solidFill>
                  <a:srgbClr val="800000"/>
                </a:solidFill>
                <a:latin typeface="Times New Roman" pitchFamily="18" charset="0"/>
                <a:ea typeface="楷体_GB2312" pitchFamily="49" charset="-122"/>
              </a:rPr>
              <a:t>分类</a:t>
            </a:r>
          </a:p>
        </p:txBody>
      </p:sp>
      <p:sp>
        <p:nvSpPr>
          <p:cNvPr id="39" name="Rectangle 6"/>
          <p:cNvSpPr>
            <a:spLocks noChangeArrowheads="1"/>
          </p:cNvSpPr>
          <p:nvPr/>
        </p:nvSpPr>
        <p:spPr bwMode="auto">
          <a:xfrm>
            <a:off x="850901" y="2819400"/>
            <a:ext cx="2251075" cy="498598"/>
          </a:xfrm>
          <a:prstGeom prst="rect">
            <a:avLst/>
          </a:prstGeom>
          <a:noFill/>
          <a:ln>
            <a:noFill/>
          </a:ln>
          <a:effectLst/>
          <a:extLst>
            <a:ext uri="{909E8E84-426E-40DD-AFC4-6F175D3DCCD1}"/>
            <a:ext uri="{91240B29-F687-4F45-9708-019B960494DF}"/>
            <a:ext uri="{AF507438-7753-43E0-B8FC-AC1667EBCBE1}"/>
          </a:extLst>
        </p:spPr>
        <p:txBody>
          <a:bodyPr>
            <a:spAutoFit/>
          </a:bodyPr>
          <a:lstStyle>
            <a:lvl1pPr algn="l">
              <a:spcBef>
                <a:spcPct val="20000"/>
              </a:spcBef>
              <a:buClr>
                <a:schemeClr val="accent2"/>
              </a:buClr>
              <a:buFont typeface="Wingdings" pitchFamily="2" charset="2"/>
              <a:buChar char="o"/>
              <a:defRPr sz="3000" b="1">
                <a:solidFill>
                  <a:schemeClr val="tx1"/>
                </a:solidFill>
                <a:latin typeface="Arial Narrow" pitchFamily="34" charset="0"/>
                <a:ea typeface="楷体_GB2312" pitchFamily="49" charset="-122"/>
              </a:defRPr>
            </a:lvl1pPr>
            <a:lvl2pPr marL="762000" indent="-285750" algn="l">
              <a:spcBef>
                <a:spcPct val="20000"/>
              </a:spcBef>
              <a:buClr>
                <a:schemeClr val="accent2"/>
              </a:buClr>
              <a:buFont typeface="Wingdings" pitchFamily="2" charset="2"/>
              <a:buChar char="n"/>
              <a:defRPr sz="3000" b="1">
                <a:solidFill>
                  <a:schemeClr val="tx1"/>
                </a:solidFill>
                <a:latin typeface="Arial Narrow" pitchFamily="34" charset="0"/>
                <a:ea typeface="楷体_GB2312" pitchFamily="49" charset="-122"/>
              </a:defRPr>
            </a:lvl2pPr>
            <a:lvl3pPr marL="1181100" indent="-228600" algn="l">
              <a:spcBef>
                <a:spcPct val="20000"/>
              </a:spcBef>
              <a:buClr>
                <a:schemeClr val="accent2"/>
              </a:buClr>
              <a:buFont typeface="Wingdings" pitchFamily="2" charset="2"/>
              <a:buChar char="o"/>
              <a:defRPr sz="2800" b="1">
                <a:solidFill>
                  <a:schemeClr val="tx1"/>
                </a:solidFill>
                <a:latin typeface="Arial Narrow" pitchFamily="34" charset="0"/>
                <a:ea typeface="楷体_GB2312" pitchFamily="49" charset="-122"/>
              </a:defRPr>
            </a:lvl3pPr>
            <a:lvl4pPr marL="1600200" indent="-228600" algn="l">
              <a:spcBef>
                <a:spcPct val="20000"/>
              </a:spcBef>
              <a:buClr>
                <a:schemeClr val="accent2"/>
              </a:buClr>
              <a:buFont typeface="Wingdings" pitchFamily="2" charset="2"/>
              <a:buChar char="n"/>
              <a:defRPr sz="2400" b="1">
                <a:solidFill>
                  <a:schemeClr val="tx1"/>
                </a:solidFill>
                <a:latin typeface="Arial Narrow" pitchFamily="34" charset="0"/>
                <a:ea typeface="楷体_GB2312" pitchFamily="49" charset="-122"/>
              </a:defRPr>
            </a:lvl4pPr>
            <a:lvl5pPr marL="2057400" indent="-228600" algn="l">
              <a:spcBef>
                <a:spcPct val="25000"/>
              </a:spcBef>
              <a:buClr>
                <a:schemeClr val="accent2"/>
              </a:buClr>
              <a:buFont typeface="Wingdings" pitchFamily="2" charset="2"/>
              <a:buChar char="§"/>
              <a:defRPr sz="2400" b="1">
                <a:solidFill>
                  <a:schemeClr val="tx1"/>
                </a:solidFill>
                <a:latin typeface="Arial Narrow" pitchFamily="34" charset="0"/>
                <a:ea typeface="楷体_GB2312" pitchFamily="49" charset="-122"/>
              </a:defRPr>
            </a:lvl5pPr>
            <a:lvl6pPr marL="25146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6pPr>
            <a:lvl7pPr marL="29718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7pPr>
            <a:lvl8pPr marL="34290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8pPr>
            <a:lvl9pPr marL="38862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9pPr>
          </a:lstStyle>
          <a:p>
            <a:pPr algn="just">
              <a:lnSpc>
                <a:spcPct val="110000"/>
              </a:lnSpc>
              <a:buClr>
                <a:srgbClr val="CC0000"/>
              </a:buClr>
              <a:buFont typeface="Wingdings" pitchFamily="2" charset="2"/>
              <a:buNone/>
              <a:defRPr/>
            </a:pPr>
            <a:r>
              <a:rPr lang="zh-CN" altLang="en-US" sz="2400" kern="0" smtClean="0">
                <a:solidFill>
                  <a:srgbClr val="000000"/>
                </a:solidFill>
              </a:rPr>
              <a:t>低通（</a:t>
            </a:r>
            <a:r>
              <a:rPr lang="en-US" altLang="zh-CN" sz="2400" kern="0" smtClean="0">
                <a:solidFill>
                  <a:srgbClr val="000000"/>
                </a:solidFill>
              </a:rPr>
              <a:t>LPF</a:t>
            </a:r>
            <a:r>
              <a:rPr lang="zh-CN" altLang="en-US" sz="2400" kern="0" smtClean="0">
                <a:solidFill>
                  <a:srgbClr val="000000"/>
                </a:solidFill>
              </a:rPr>
              <a:t>）</a:t>
            </a:r>
          </a:p>
        </p:txBody>
      </p:sp>
      <p:sp>
        <p:nvSpPr>
          <p:cNvPr id="40" name="Rectangle 8"/>
          <p:cNvSpPr>
            <a:spLocks noChangeArrowheads="1"/>
          </p:cNvSpPr>
          <p:nvPr/>
        </p:nvSpPr>
        <p:spPr bwMode="auto">
          <a:xfrm>
            <a:off x="850901" y="3173016"/>
            <a:ext cx="2251075" cy="498598"/>
          </a:xfrm>
          <a:prstGeom prst="rect">
            <a:avLst/>
          </a:prstGeom>
          <a:noFill/>
          <a:ln>
            <a:noFill/>
          </a:ln>
          <a:effectLst/>
          <a:extLst>
            <a:ext uri="{909E8E84-426E-40DD-AFC4-6F175D3DCCD1}"/>
            <a:ext uri="{91240B29-F687-4F45-9708-019B960494DF}"/>
            <a:ext uri="{AF507438-7753-43E0-B8FC-AC1667EBCBE1}"/>
          </a:extLst>
        </p:spPr>
        <p:txBody>
          <a:bodyPr>
            <a:spAutoFit/>
          </a:bodyPr>
          <a:lstStyle>
            <a:lvl1pPr algn="l">
              <a:spcBef>
                <a:spcPct val="20000"/>
              </a:spcBef>
              <a:buClr>
                <a:schemeClr val="accent2"/>
              </a:buClr>
              <a:buFont typeface="Wingdings" pitchFamily="2" charset="2"/>
              <a:buChar char="o"/>
              <a:defRPr sz="3000" b="1">
                <a:solidFill>
                  <a:schemeClr val="tx1"/>
                </a:solidFill>
                <a:latin typeface="Arial Narrow" pitchFamily="34" charset="0"/>
                <a:ea typeface="楷体_GB2312" pitchFamily="49" charset="-122"/>
              </a:defRPr>
            </a:lvl1pPr>
            <a:lvl2pPr marL="762000" indent="-285750" algn="l">
              <a:spcBef>
                <a:spcPct val="20000"/>
              </a:spcBef>
              <a:buClr>
                <a:schemeClr val="accent2"/>
              </a:buClr>
              <a:buFont typeface="Wingdings" pitchFamily="2" charset="2"/>
              <a:buChar char="n"/>
              <a:defRPr sz="3000" b="1">
                <a:solidFill>
                  <a:schemeClr val="tx1"/>
                </a:solidFill>
                <a:latin typeface="Arial Narrow" pitchFamily="34" charset="0"/>
                <a:ea typeface="楷体_GB2312" pitchFamily="49" charset="-122"/>
              </a:defRPr>
            </a:lvl2pPr>
            <a:lvl3pPr marL="1181100" indent="-228600" algn="l">
              <a:spcBef>
                <a:spcPct val="20000"/>
              </a:spcBef>
              <a:buClr>
                <a:schemeClr val="accent2"/>
              </a:buClr>
              <a:buFont typeface="Wingdings" pitchFamily="2" charset="2"/>
              <a:buChar char="o"/>
              <a:defRPr sz="2800" b="1">
                <a:solidFill>
                  <a:schemeClr val="tx1"/>
                </a:solidFill>
                <a:latin typeface="Arial Narrow" pitchFamily="34" charset="0"/>
                <a:ea typeface="楷体_GB2312" pitchFamily="49" charset="-122"/>
              </a:defRPr>
            </a:lvl3pPr>
            <a:lvl4pPr marL="1600200" indent="-228600" algn="l">
              <a:spcBef>
                <a:spcPct val="20000"/>
              </a:spcBef>
              <a:buClr>
                <a:schemeClr val="accent2"/>
              </a:buClr>
              <a:buFont typeface="Wingdings" pitchFamily="2" charset="2"/>
              <a:buChar char="n"/>
              <a:defRPr sz="2400" b="1">
                <a:solidFill>
                  <a:schemeClr val="tx1"/>
                </a:solidFill>
                <a:latin typeface="Arial Narrow" pitchFamily="34" charset="0"/>
                <a:ea typeface="楷体_GB2312" pitchFamily="49" charset="-122"/>
              </a:defRPr>
            </a:lvl4pPr>
            <a:lvl5pPr marL="2057400" indent="-228600" algn="l">
              <a:spcBef>
                <a:spcPct val="25000"/>
              </a:spcBef>
              <a:buClr>
                <a:schemeClr val="accent2"/>
              </a:buClr>
              <a:buFont typeface="Wingdings" pitchFamily="2" charset="2"/>
              <a:buChar char="§"/>
              <a:defRPr sz="2400" b="1">
                <a:solidFill>
                  <a:schemeClr val="tx1"/>
                </a:solidFill>
                <a:latin typeface="Arial Narrow" pitchFamily="34" charset="0"/>
                <a:ea typeface="楷体_GB2312" pitchFamily="49" charset="-122"/>
              </a:defRPr>
            </a:lvl5pPr>
            <a:lvl6pPr marL="25146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6pPr>
            <a:lvl7pPr marL="29718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7pPr>
            <a:lvl8pPr marL="34290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8pPr>
            <a:lvl9pPr marL="38862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9pPr>
          </a:lstStyle>
          <a:p>
            <a:pPr algn="just">
              <a:lnSpc>
                <a:spcPct val="110000"/>
              </a:lnSpc>
              <a:buClr>
                <a:srgbClr val="CC0000"/>
              </a:buClr>
              <a:buFont typeface="Wingdings" pitchFamily="2" charset="2"/>
              <a:buNone/>
              <a:defRPr/>
            </a:pPr>
            <a:r>
              <a:rPr lang="zh-CN" altLang="en-US" sz="2400" kern="0" smtClean="0">
                <a:solidFill>
                  <a:srgbClr val="000000"/>
                </a:solidFill>
              </a:rPr>
              <a:t>高通（</a:t>
            </a:r>
            <a:r>
              <a:rPr lang="en-US" altLang="zh-CN" sz="2400" kern="0" smtClean="0">
                <a:solidFill>
                  <a:srgbClr val="000000"/>
                </a:solidFill>
              </a:rPr>
              <a:t>HPF</a:t>
            </a:r>
            <a:r>
              <a:rPr lang="zh-CN" altLang="en-US" sz="2400" kern="0" smtClean="0">
                <a:solidFill>
                  <a:srgbClr val="000000"/>
                </a:solidFill>
              </a:rPr>
              <a:t>）</a:t>
            </a:r>
          </a:p>
        </p:txBody>
      </p:sp>
      <p:sp>
        <p:nvSpPr>
          <p:cNvPr id="41" name="Rectangle 9"/>
          <p:cNvSpPr>
            <a:spLocks noChangeArrowheads="1"/>
          </p:cNvSpPr>
          <p:nvPr/>
        </p:nvSpPr>
        <p:spPr bwMode="auto">
          <a:xfrm>
            <a:off x="850901" y="3525441"/>
            <a:ext cx="2251075" cy="498598"/>
          </a:xfrm>
          <a:prstGeom prst="rect">
            <a:avLst/>
          </a:prstGeom>
          <a:noFill/>
          <a:ln>
            <a:noFill/>
          </a:ln>
          <a:effectLst/>
          <a:extLst>
            <a:ext uri="{909E8E84-426E-40DD-AFC4-6F175D3DCCD1}"/>
            <a:ext uri="{91240B29-F687-4F45-9708-019B960494DF}"/>
            <a:ext uri="{AF507438-7753-43E0-B8FC-AC1667EBCBE1}"/>
          </a:extLst>
        </p:spPr>
        <p:txBody>
          <a:bodyPr>
            <a:spAutoFit/>
          </a:bodyPr>
          <a:lstStyle>
            <a:lvl1pPr algn="l">
              <a:spcBef>
                <a:spcPct val="20000"/>
              </a:spcBef>
              <a:buClr>
                <a:schemeClr val="accent2"/>
              </a:buClr>
              <a:buFont typeface="Wingdings" pitchFamily="2" charset="2"/>
              <a:buChar char="o"/>
              <a:defRPr sz="3000" b="1">
                <a:solidFill>
                  <a:schemeClr val="tx1"/>
                </a:solidFill>
                <a:latin typeface="Arial Narrow" pitchFamily="34" charset="0"/>
                <a:ea typeface="楷体_GB2312" pitchFamily="49" charset="-122"/>
              </a:defRPr>
            </a:lvl1pPr>
            <a:lvl2pPr marL="762000" indent="-285750" algn="l">
              <a:spcBef>
                <a:spcPct val="20000"/>
              </a:spcBef>
              <a:buClr>
                <a:schemeClr val="accent2"/>
              </a:buClr>
              <a:buFont typeface="Wingdings" pitchFamily="2" charset="2"/>
              <a:buChar char="n"/>
              <a:defRPr sz="3000" b="1">
                <a:solidFill>
                  <a:schemeClr val="tx1"/>
                </a:solidFill>
                <a:latin typeface="Arial Narrow" pitchFamily="34" charset="0"/>
                <a:ea typeface="楷体_GB2312" pitchFamily="49" charset="-122"/>
              </a:defRPr>
            </a:lvl2pPr>
            <a:lvl3pPr marL="1181100" indent="-228600" algn="l">
              <a:spcBef>
                <a:spcPct val="20000"/>
              </a:spcBef>
              <a:buClr>
                <a:schemeClr val="accent2"/>
              </a:buClr>
              <a:buFont typeface="Wingdings" pitchFamily="2" charset="2"/>
              <a:buChar char="o"/>
              <a:defRPr sz="2800" b="1">
                <a:solidFill>
                  <a:schemeClr val="tx1"/>
                </a:solidFill>
                <a:latin typeface="Arial Narrow" pitchFamily="34" charset="0"/>
                <a:ea typeface="楷体_GB2312" pitchFamily="49" charset="-122"/>
              </a:defRPr>
            </a:lvl3pPr>
            <a:lvl4pPr marL="1600200" indent="-228600" algn="l">
              <a:spcBef>
                <a:spcPct val="20000"/>
              </a:spcBef>
              <a:buClr>
                <a:schemeClr val="accent2"/>
              </a:buClr>
              <a:buFont typeface="Wingdings" pitchFamily="2" charset="2"/>
              <a:buChar char="n"/>
              <a:defRPr sz="2400" b="1">
                <a:solidFill>
                  <a:schemeClr val="tx1"/>
                </a:solidFill>
                <a:latin typeface="Arial Narrow" pitchFamily="34" charset="0"/>
                <a:ea typeface="楷体_GB2312" pitchFamily="49" charset="-122"/>
              </a:defRPr>
            </a:lvl4pPr>
            <a:lvl5pPr marL="2057400" indent="-228600" algn="l">
              <a:spcBef>
                <a:spcPct val="25000"/>
              </a:spcBef>
              <a:buClr>
                <a:schemeClr val="accent2"/>
              </a:buClr>
              <a:buFont typeface="Wingdings" pitchFamily="2" charset="2"/>
              <a:buChar char="§"/>
              <a:defRPr sz="2400" b="1">
                <a:solidFill>
                  <a:schemeClr val="tx1"/>
                </a:solidFill>
                <a:latin typeface="Arial Narrow" pitchFamily="34" charset="0"/>
                <a:ea typeface="楷体_GB2312" pitchFamily="49" charset="-122"/>
              </a:defRPr>
            </a:lvl5pPr>
            <a:lvl6pPr marL="25146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6pPr>
            <a:lvl7pPr marL="29718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7pPr>
            <a:lvl8pPr marL="34290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8pPr>
            <a:lvl9pPr marL="38862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9pPr>
          </a:lstStyle>
          <a:p>
            <a:pPr algn="just">
              <a:lnSpc>
                <a:spcPct val="110000"/>
              </a:lnSpc>
              <a:buClr>
                <a:srgbClr val="CC0000"/>
              </a:buClr>
              <a:buFont typeface="Wingdings" pitchFamily="2" charset="2"/>
              <a:buNone/>
              <a:defRPr/>
            </a:pPr>
            <a:r>
              <a:rPr lang="zh-CN" altLang="en-US" sz="2400" kern="0" smtClean="0">
                <a:solidFill>
                  <a:srgbClr val="000000"/>
                </a:solidFill>
              </a:rPr>
              <a:t>带通（</a:t>
            </a:r>
            <a:r>
              <a:rPr lang="en-US" altLang="zh-CN" sz="2400" kern="0" smtClean="0">
                <a:solidFill>
                  <a:srgbClr val="000000"/>
                </a:solidFill>
              </a:rPr>
              <a:t>BPF</a:t>
            </a:r>
            <a:r>
              <a:rPr lang="zh-CN" altLang="en-US" sz="2400" kern="0" smtClean="0">
                <a:solidFill>
                  <a:srgbClr val="000000"/>
                </a:solidFill>
              </a:rPr>
              <a:t>）</a:t>
            </a:r>
          </a:p>
        </p:txBody>
      </p:sp>
      <p:sp>
        <p:nvSpPr>
          <p:cNvPr id="42" name="Rectangle 10"/>
          <p:cNvSpPr>
            <a:spLocks noChangeArrowheads="1"/>
          </p:cNvSpPr>
          <p:nvPr/>
        </p:nvSpPr>
        <p:spPr bwMode="auto">
          <a:xfrm>
            <a:off x="850901" y="3877867"/>
            <a:ext cx="2251075" cy="904863"/>
          </a:xfrm>
          <a:prstGeom prst="rect">
            <a:avLst/>
          </a:prstGeom>
          <a:noFill/>
          <a:ln>
            <a:noFill/>
          </a:ln>
          <a:effectLst/>
          <a:extLst>
            <a:ext uri="{909E8E84-426E-40DD-AFC4-6F175D3DCCD1}"/>
            <a:ext uri="{91240B29-F687-4F45-9708-019B960494DF}"/>
            <a:ext uri="{AF507438-7753-43E0-B8FC-AC1667EBCBE1}"/>
          </a:extLst>
        </p:spPr>
        <p:txBody>
          <a:bodyPr>
            <a:spAutoFit/>
          </a:bodyPr>
          <a:lstStyle>
            <a:lvl1pPr algn="l">
              <a:spcBef>
                <a:spcPct val="20000"/>
              </a:spcBef>
              <a:buClr>
                <a:schemeClr val="accent2"/>
              </a:buClr>
              <a:buFont typeface="Wingdings" pitchFamily="2" charset="2"/>
              <a:buChar char="o"/>
              <a:defRPr sz="3000" b="1">
                <a:solidFill>
                  <a:schemeClr val="tx1"/>
                </a:solidFill>
                <a:latin typeface="Arial Narrow" pitchFamily="34" charset="0"/>
                <a:ea typeface="楷体_GB2312" pitchFamily="49" charset="-122"/>
              </a:defRPr>
            </a:lvl1pPr>
            <a:lvl2pPr marL="762000" indent="-285750" algn="l">
              <a:spcBef>
                <a:spcPct val="20000"/>
              </a:spcBef>
              <a:buClr>
                <a:schemeClr val="accent2"/>
              </a:buClr>
              <a:buFont typeface="Wingdings" pitchFamily="2" charset="2"/>
              <a:buChar char="n"/>
              <a:defRPr sz="3000" b="1">
                <a:solidFill>
                  <a:schemeClr val="tx1"/>
                </a:solidFill>
                <a:latin typeface="Arial Narrow" pitchFamily="34" charset="0"/>
                <a:ea typeface="楷体_GB2312" pitchFamily="49" charset="-122"/>
              </a:defRPr>
            </a:lvl2pPr>
            <a:lvl3pPr marL="1181100" indent="-228600" algn="l">
              <a:spcBef>
                <a:spcPct val="20000"/>
              </a:spcBef>
              <a:buClr>
                <a:schemeClr val="accent2"/>
              </a:buClr>
              <a:buFont typeface="Wingdings" pitchFamily="2" charset="2"/>
              <a:buChar char="o"/>
              <a:defRPr sz="2800" b="1">
                <a:solidFill>
                  <a:schemeClr val="tx1"/>
                </a:solidFill>
                <a:latin typeface="Arial Narrow" pitchFamily="34" charset="0"/>
                <a:ea typeface="楷体_GB2312" pitchFamily="49" charset="-122"/>
              </a:defRPr>
            </a:lvl3pPr>
            <a:lvl4pPr marL="1600200" indent="-228600" algn="l">
              <a:spcBef>
                <a:spcPct val="20000"/>
              </a:spcBef>
              <a:buClr>
                <a:schemeClr val="accent2"/>
              </a:buClr>
              <a:buFont typeface="Wingdings" pitchFamily="2" charset="2"/>
              <a:buChar char="n"/>
              <a:defRPr sz="2400" b="1">
                <a:solidFill>
                  <a:schemeClr val="tx1"/>
                </a:solidFill>
                <a:latin typeface="Arial Narrow" pitchFamily="34" charset="0"/>
                <a:ea typeface="楷体_GB2312" pitchFamily="49" charset="-122"/>
              </a:defRPr>
            </a:lvl4pPr>
            <a:lvl5pPr marL="2057400" indent="-228600" algn="l">
              <a:spcBef>
                <a:spcPct val="25000"/>
              </a:spcBef>
              <a:buClr>
                <a:schemeClr val="accent2"/>
              </a:buClr>
              <a:buFont typeface="Wingdings" pitchFamily="2" charset="2"/>
              <a:buChar char="§"/>
              <a:defRPr sz="2400" b="1">
                <a:solidFill>
                  <a:schemeClr val="tx1"/>
                </a:solidFill>
                <a:latin typeface="Arial Narrow" pitchFamily="34" charset="0"/>
                <a:ea typeface="楷体_GB2312" pitchFamily="49" charset="-122"/>
              </a:defRPr>
            </a:lvl5pPr>
            <a:lvl6pPr marL="25146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6pPr>
            <a:lvl7pPr marL="29718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7pPr>
            <a:lvl8pPr marL="34290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8pPr>
            <a:lvl9pPr marL="38862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9pPr>
          </a:lstStyle>
          <a:p>
            <a:pPr algn="just">
              <a:lnSpc>
                <a:spcPct val="110000"/>
              </a:lnSpc>
              <a:buClr>
                <a:srgbClr val="CC0000"/>
              </a:buClr>
              <a:buFont typeface="Wingdings" pitchFamily="2" charset="2"/>
              <a:buNone/>
              <a:defRPr/>
            </a:pPr>
            <a:r>
              <a:rPr lang="zh-CN" altLang="en-US" sz="2400" kern="0" dirty="0" smtClean="0">
                <a:solidFill>
                  <a:srgbClr val="000000"/>
                </a:solidFill>
              </a:rPr>
              <a:t>带阻（</a:t>
            </a:r>
            <a:r>
              <a:rPr lang="en-US" altLang="zh-CN" sz="2400" kern="0" dirty="0" smtClean="0">
                <a:solidFill>
                  <a:srgbClr val="000000"/>
                </a:solidFill>
              </a:rPr>
              <a:t>BEF</a:t>
            </a:r>
            <a:r>
              <a:rPr lang="zh-CN" altLang="en-US" sz="2400" kern="0" dirty="0" smtClean="0">
                <a:solidFill>
                  <a:srgbClr val="000000"/>
                </a:solidFill>
              </a:rPr>
              <a:t>）（陷波滤波器）</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left)">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left)">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left)">
                                      <p:cBhvr>
                                        <p:cTn id="5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utoUpdateAnimBg="0"/>
      <p:bldP spid="32" grpId="0" autoUpdateAnimBg="0"/>
      <p:bldP spid="39" grpId="0" autoUpdateAnimBg="0"/>
      <p:bldP spid="40" grpId="0" autoUpdateAnimBg="0"/>
      <p:bldP spid="41" grpId="0" autoUpdateAnimBg="0"/>
      <p:bldP spid="42"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1683"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71684"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71685"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71686"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1687" name="Rectangle 2"/>
          <p:cNvSpPr>
            <a:spLocks noChangeArrowheads="1"/>
          </p:cNvSpPr>
          <p:nvPr/>
        </p:nvSpPr>
        <p:spPr bwMode="auto">
          <a:xfrm>
            <a:off x="571501" y="375048"/>
            <a:ext cx="7286625" cy="523220"/>
          </a:xfrm>
          <a:prstGeom prst="rect">
            <a:avLst/>
          </a:prstGeom>
          <a:noFill/>
          <a:ln w="12700" cap="sq">
            <a:noFill/>
            <a:miter lim="800000"/>
            <a:headEnd type="none" w="sm" len="sm"/>
            <a:tailEnd type="none" w="sm" len="sm"/>
          </a:ln>
        </p:spPr>
        <p:txBody>
          <a:bodyPr>
            <a:spAutoFit/>
          </a:bodyPr>
          <a:lstStyle/>
          <a:p>
            <a:r>
              <a:rPr lang="en-US" altLang="zh-CN" sz="2800"/>
              <a:t>3.6.2  </a:t>
            </a:r>
            <a:r>
              <a:rPr lang="zh-CN" altLang="en-US" sz="2800"/>
              <a:t>低通滤波电路（</a:t>
            </a:r>
            <a:r>
              <a:rPr lang="en-US" altLang="zh-CN" sz="2800"/>
              <a:t>LPF</a:t>
            </a:r>
            <a:r>
              <a:rPr lang="zh-CN" altLang="en-US" sz="2800"/>
              <a:t>）</a:t>
            </a:r>
          </a:p>
        </p:txBody>
      </p:sp>
      <p:sp>
        <p:nvSpPr>
          <p:cNvPr id="71688"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1689"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1690"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1691"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1692"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1693"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1694"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1695"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1696"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71697"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71698"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1699"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1700"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1701"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1702"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1703"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1704"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1705"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1706"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1707"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1708" name="Rectangle 3">
            <a:hlinkClick r:id="rId2" action="ppaction://hlinksldjump"/>
          </p:cNvPr>
          <p:cNvSpPr>
            <a:spLocks noChangeArrowheads="1"/>
          </p:cNvSpPr>
          <p:nvPr/>
        </p:nvSpPr>
        <p:spPr bwMode="auto">
          <a:xfrm>
            <a:off x="500063" y="794993"/>
            <a:ext cx="4953000" cy="462307"/>
          </a:xfrm>
          <a:prstGeom prst="rect">
            <a:avLst/>
          </a:prstGeom>
          <a:noFill/>
          <a:ln w="9525">
            <a:noFill/>
            <a:miter lim="800000"/>
            <a:headEnd/>
            <a:tailEnd/>
          </a:ln>
        </p:spPr>
        <p:txBody>
          <a:bodyPr lIns="92075" tIns="46038" rIns="92075" bIns="46038" anchor="b">
            <a:spAutoFit/>
          </a:bodyPr>
          <a:lstStyle/>
          <a:p>
            <a:r>
              <a:rPr lang="en-US" altLang="zh-CN" sz="2400">
                <a:solidFill>
                  <a:srgbClr val="800000"/>
                </a:solidFill>
                <a:latin typeface="Times New Roman" pitchFamily="18" charset="0"/>
                <a:ea typeface="楷体_GB2312" pitchFamily="49" charset="-122"/>
              </a:rPr>
              <a:t>1.  </a:t>
            </a:r>
            <a:r>
              <a:rPr lang="zh-CN" altLang="en-US" sz="2400">
                <a:solidFill>
                  <a:srgbClr val="800000"/>
                </a:solidFill>
                <a:latin typeface="Times New Roman" pitchFamily="18" charset="0"/>
                <a:ea typeface="楷体_GB2312" pitchFamily="49" charset="-122"/>
              </a:rPr>
              <a:t>基本概念</a:t>
            </a:r>
          </a:p>
        </p:txBody>
      </p:sp>
      <p:sp>
        <p:nvSpPr>
          <p:cNvPr id="31" name="Rectangle 25"/>
          <p:cNvSpPr>
            <a:spLocks noChangeArrowheads="1"/>
          </p:cNvSpPr>
          <p:nvPr/>
        </p:nvSpPr>
        <p:spPr bwMode="auto">
          <a:xfrm>
            <a:off x="566738" y="1232297"/>
            <a:ext cx="8355012" cy="830997"/>
          </a:xfrm>
          <a:prstGeom prst="rect">
            <a:avLst/>
          </a:prstGeom>
          <a:noFill/>
          <a:ln w="9525">
            <a:noFill/>
            <a:miter lim="800000"/>
            <a:headEnd/>
            <a:tailEnd/>
          </a:ln>
        </p:spPr>
        <p:txBody>
          <a:bodyPr>
            <a:spAutoFit/>
          </a:bodyPr>
          <a:lstStyle/>
          <a:p>
            <a:pPr>
              <a:spcBef>
                <a:spcPct val="20000"/>
              </a:spcBef>
              <a:buClr>
                <a:schemeClr val="accent2"/>
              </a:buClr>
              <a:buFont typeface="Wingdings" pitchFamily="2" charset="2"/>
              <a:buChar char="o"/>
            </a:pPr>
            <a:r>
              <a:rPr lang="zh-CN" altLang="en-US" sz="2400">
                <a:ea typeface="楷体_GB2312" pitchFamily="49" charset="-122"/>
              </a:rPr>
              <a:t>低通滤波电路允许低于截止频率</a:t>
            </a:r>
            <a:r>
              <a:rPr lang="en-US" sz="2400">
                <a:ea typeface="楷体_GB2312" pitchFamily="49" charset="-122"/>
              </a:rPr>
              <a:t> </a:t>
            </a:r>
            <a:r>
              <a:rPr lang="zh-CN" altLang="en-US" sz="2400">
                <a:ea typeface="楷体_GB2312" pitchFamily="49" charset="-122"/>
              </a:rPr>
              <a:t>的信号通过，而高于</a:t>
            </a:r>
            <a:r>
              <a:rPr lang="en-US" sz="2400">
                <a:ea typeface="楷体_GB2312" pitchFamily="49" charset="-122"/>
              </a:rPr>
              <a:t> </a:t>
            </a:r>
            <a:r>
              <a:rPr lang="zh-CN" altLang="en-US" sz="2400">
                <a:ea typeface="楷体_GB2312" pitchFamily="49" charset="-122"/>
              </a:rPr>
              <a:t>的信号将被衰减、抑制或滤除。</a:t>
            </a:r>
          </a:p>
        </p:txBody>
      </p:sp>
      <p:sp>
        <p:nvSpPr>
          <p:cNvPr id="71710" name="Rectangle 5">
            <a:hlinkClick r:id="rId2" action="ppaction://hlinksldjump"/>
          </p:cNvPr>
          <p:cNvSpPr>
            <a:spLocks noChangeArrowheads="1"/>
          </p:cNvSpPr>
          <p:nvPr/>
        </p:nvSpPr>
        <p:spPr bwMode="auto">
          <a:xfrm>
            <a:off x="500063" y="1686534"/>
            <a:ext cx="8286750" cy="831639"/>
          </a:xfrm>
          <a:prstGeom prst="rect">
            <a:avLst/>
          </a:prstGeom>
          <a:noFill/>
          <a:ln w="9525">
            <a:noFill/>
            <a:miter lim="800000"/>
            <a:headEnd/>
            <a:tailEnd/>
          </a:ln>
        </p:spPr>
        <p:txBody>
          <a:bodyPr lIns="92075" tIns="46038" rIns="92075" bIns="46038" anchor="b">
            <a:spAutoFit/>
          </a:bodyPr>
          <a:lstStyle/>
          <a:p>
            <a:r>
              <a:rPr lang="en-US" altLang="zh-CN" sz="2400">
                <a:solidFill>
                  <a:srgbClr val="800000"/>
                </a:solidFill>
                <a:latin typeface="Times New Roman" pitchFamily="18" charset="0"/>
                <a:ea typeface="楷体_GB2312" pitchFamily="49" charset="-122"/>
              </a:rPr>
              <a:t>2. </a:t>
            </a:r>
            <a:r>
              <a:rPr lang="zh-CN" altLang="en-US" sz="2400">
                <a:solidFill>
                  <a:srgbClr val="800000"/>
                </a:solidFill>
                <a:latin typeface="Times New Roman" pitchFamily="18" charset="0"/>
                <a:ea typeface="楷体_GB2312" pitchFamily="49" charset="-122"/>
              </a:rPr>
              <a:t>截止频率为</a:t>
            </a:r>
            <a:r>
              <a:rPr lang="en-US" altLang="en-US" sz="2400">
                <a:solidFill>
                  <a:srgbClr val="800000"/>
                </a:solidFill>
                <a:latin typeface="Times New Roman" pitchFamily="18" charset="0"/>
                <a:ea typeface="楷体_GB2312" pitchFamily="49" charset="-122"/>
              </a:rPr>
              <a:t>1000Hz</a:t>
            </a:r>
            <a:r>
              <a:rPr lang="zh-CN" altLang="en-US" sz="2400">
                <a:solidFill>
                  <a:srgbClr val="800000"/>
                </a:solidFill>
                <a:latin typeface="Times New Roman" pitchFamily="18" charset="0"/>
                <a:ea typeface="楷体_GB2312" pitchFamily="49" charset="-122"/>
              </a:rPr>
              <a:t>的</a:t>
            </a:r>
            <a:r>
              <a:rPr lang="en-US" altLang="en-US" sz="2400">
                <a:solidFill>
                  <a:srgbClr val="800000"/>
                </a:solidFill>
                <a:latin typeface="Times New Roman" pitchFamily="18" charset="0"/>
                <a:ea typeface="楷体_GB2312" pitchFamily="49" charset="-122"/>
              </a:rPr>
              <a:t>Bessel</a:t>
            </a:r>
            <a:r>
              <a:rPr lang="zh-CN" altLang="en-US" sz="2400">
                <a:solidFill>
                  <a:srgbClr val="800000"/>
                </a:solidFill>
                <a:latin typeface="Times New Roman" pitchFamily="18" charset="0"/>
                <a:ea typeface="楷体_GB2312" pitchFamily="49" charset="-122"/>
              </a:rPr>
              <a:t>型二阶</a:t>
            </a:r>
            <a:r>
              <a:rPr lang="en-US" altLang="en-US" sz="2400">
                <a:solidFill>
                  <a:srgbClr val="800000"/>
                </a:solidFill>
                <a:latin typeface="Times New Roman" pitchFamily="18" charset="0"/>
                <a:ea typeface="楷体_GB2312" pitchFamily="49" charset="-122"/>
              </a:rPr>
              <a:t>MFB</a:t>
            </a:r>
            <a:r>
              <a:rPr lang="zh-CN" altLang="en-US" sz="2400">
                <a:solidFill>
                  <a:srgbClr val="800000"/>
                </a:solidFill>
                <a:latin typeface="Times New Roman" pitchFamily="18" charset="0"/>
                <a:ea typeface="楷体_GB2312" pitchFamily="49" charset="-122"/>
              </a:rPr>
              <a:t>低通滤波电路及幅频</a:t>
            </a:r>
            <a:r>
              <a:rPr lang="en-US" altLang="en-US" sz="2400">
                <a:solidFill>
                  <a:srgbClr val="800000"/>
                </a:solidFill>
                <a:latin typeface="Times New Roman" pitchFamily="18" charset="0"/>
                <a:ea typeface="楷体_GB2312" pitchFamily="49" charset="-122"/>
              </a:rPr>
              <a:t>/</a:t>
            </a:r>
            <a:r>
              <a:rPr lang="zh-CN" altLang="en-US" sz="2400">
                <a:solidFill>
                  <a:srgbClr val="800000"/>
                </a:solidFill>
                <a:latin typeface="Times New Roman" pitchFamily="18" charset="0"/>
                <a:ea typeface="楷体_GB2312" pitchFamily="49" charset="-122"/>
              </a:rPr>
              <a:t>相频特性曲线</a:t>
            </a:r>
          </a:p>
        </p:txBody>
      </p:sp>
      <p:grpSp>
        <p:nvGrpSpPr>
          <p:cNvPr id="71711" name="组合 43"/>
          <p:cNvGrpSpPr>
            <a:grpSpLocks/>
          </p:cNvGrpSpPr>
          <p:nvPr/>
        </p:nvGrpSpPr>
        <p:grpSpPr bwMode="auto">
          <a:xfrm>
            <a:off x="500063" y="2571750"/>
            <a:ext cx="8215312" cy="1875235"/>
            <a:chOff x="500034" y="3429000"/>
            <a:chExt cx="8215370" cy="2500330"/>
          </a:xfrm>
        </p:grpSpPr>
        <p:sp>
          <p:nvSpPr>
            <p:cNvPr id="71712" name="矩形 42"/>
            <p:cNvSpPr>
              <a:spLocks noChangeArrowheads="1"/>
            </p:cNvSpPr>
            <p:nvPr/>
          </p:nvSpPr>
          <p:spPr bwMode="auto">
            <a:xfrm>
              <a:off x="500034" y="3429000"/>
              <a:ext cx="8215370" cy="2500330"/>
            </a:xfrm>
            <a:prstGeom prst="rect">
              <a:avLst/>
            </a:prstGeom>
            <a:solidFill>
              <a:srgbClr val="92D050"/>
            </a:solidFill>
            <a:ln w="9525" algn="ctr">
              <a:solidFill>
                <a:schemeClr val="tx1"/>
              </a:solidFill>
              <a:round/>
              <a:headEnd/>
              <a:tailEnd/>
            </a:ln>
          </p:spPr>
          <p:txBody>
            <a:bodyPr wrap="none"/>
            <a:lstStyle/>
            <a:p>
              <a:pPr algn="ctr"/>
              <a:endParaRPr lang="zh-CN" altLang="en-US"/>
            </a:p>
          </p:txBody>
        </p:sp>
        <p:pic>
          <p:nvPicPr>
            <p:cNvPr id="71713" name="Picture 6" descr="3T6T9"/>
            <p:cNvPicPr>
              <a:picLocks noChangeAspect="1" noChangeArrowheads="1"/>
            </p:cNvPicPr>
            <p:nvPr/>
          </p:nvPicPr>
          <p:blipFill>
            <a:blip r:embed="rId3" cstate="print"/>
            <a:srcRect/>
            <a:stretch>
              <a:fillRect/>
            </a:stretch>
          </p:blipFill>
          <p:spPr bwMode="auto">
            <a:xfrm>
              <a:off x="571472" y="3500438"/>
              <a:ext cx="8090605" cy="2357454"/>
            </a:xfrm>
            <a:prstGeom prst="rect">
              <a:avLst/>
            </a:prstGeom>
            <a:noFill/>
            <a:ln w="9525">
              <a:noFill/>
              <a:miter lim="800000"/>
              <a:headEnd/>
              <a:tailEnd/>
            </a:ln>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2707"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72708"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72709"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72710"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2711" name="Rectangle 2"/>
          <p:cNvSpPr>
            <a:spLocks noChangeArrowheads="1"/>
          </p:cNvSpPr>
          <p:nvPr/>
        </p:nvSpPr>
        <p:spPr bwMode="auto">
          <a:xfrm>
            <a:off x="571501" y="375048"/>
            <a:ext cx="7286625" cy="523220"/>
          </a:xfrm>
          <a:prstGeom prst="rect">
            <a:avLst/>
          </a:prstGeom>
          <a:noFill/>
          <a:ln w="12700" cap="sq">
            <a:noFill/>
            <a:miter lim="800000"/>
            <a:headEnd type="none" w="sm" len="sm"/>
            <a:tailEnd type="none" w="sm" len="sm"/>
          </a:ln>
        </p:spPr>
        <p:txBody>
          <a:bodyPr>
            <a:spAutoFit/>
          </a:bodyPr>
          <a:lstStyle/>
          <a:p>
            <a:r>
              <a:rPr lang="en-US" altLang="zh-CN" sz="2800"/>
              <a:t>3.6.2  </a:t>
            </a:r>
            <a:r>
              <a:rPr lang="zh-CN" altLang="en-US" sz="2800"/>
              <a:t>低通滤波电路（</a:t>
            </a:r>
            <a:r>
              <a:rPr lang="en-US" altLang="zh-CN" sz="2800"/>
              <a:t>LPF</a:t>
            </a:r>
            <a:r>
              <a:rPr lang="zh-CN" altLang="en-US" sz="2800"/>
              <a:t>）</a:t>
            </a:r>
          </a:p>
        </p:txBody>
      </p:sp>
      <p:sp>
        <p:nvSpPr>
          <p:cNvPr id="72712"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2713"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2714"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2715"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2716"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2717"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2718"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2719"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2720"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72721"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72722"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2723"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2724"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2725"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2726"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2727"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2728"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2729"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2730"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2731"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2732" name="Rectangle 5">
            <a:hlinkClick r:id="rId2" action="ppaction://hlinksldjump"/>
          </p:cNvPr>
          <p:cNvSpPr>
            <a:spLocks noChangeArrowheads="1"/>
          </p:cNvSpPr>
          <p:nvPr/>
        </p:nvSpPr>
        <p:spPr bwMode="auto">
          <a:xfrm>
            <a:off x="500063" y="848572"/>
            <a:ext cx="8286750" cy="462307"/>
          </a:xfrm>
          <a:prstGeom prst="rect">
            <a:avLst/>
          </a:prstGeom>
          <a:noFill/>
          <a:ln w="9525">
            <a:noFill/>
            <a:miter lim="800000"/>
            <a:headEnd/>
            <a:tailEnd/>
          </a:ln>
        </p:spPr>
        <p:txBody>
          <a:bodyPr lIns="92075" tIns="46038" rIns="92075" bIns="46038" anchor="b">
            <a:spAutoFit/>
          </a:bodyPr>
          <a:lstStyle/>
          <a:p>
            <a:r>
              <a:rPr lang="en-US" altLang="zh-CN" sz="2400">
                <a:solidFill>
                  <a:srgbClr val="800000"/>
                </a:solidFill>
                <a:latin typeface="Times New Roman" pitchFamily="18" charset="0"/>
                <a:ea typeface="楷体_GB2312" pitchFamily="49" charset="-122"/>
              </a:rPr>
              <a:t>3. </a:t>
            </a:r>
            <a:r>
              <a:rPr lang="en-US" altLang="en-US" sz="2400">
                <a:solidFill>
                  <a:srgbClr val="800000"/>
                </a:solidFill>
                <a:latin typeface="Times New Roman" pitchFamily="18" charset="0"/>
                <a:ea typeface="楷体_GB2312" pitchFamily="49" charset="-122"/>
              </a:rPr>
              <a:t>Sallen-Key</a:t>
            </a:r>
            <a:r>
              <a:rPr lang="zh-CN" altLang="en-US" sz="2400">
                <a:solidFill>
                  <a:srgbClr val="800000"/>
                </a:solidFill>
                <a:latin typeface="Times New Roman" pitchFamily="18" charset="0"/>
                <a:ea typeface="楷体_GB2312" pitchFamily="49" charset="-122"/>
              </a:rPr>
              <a:t>型二阶</a:t>
            </a:r>
            <a:r>
              <a:rPr lang="en-US" altLang="en-US" sz="2400">
                <a:solidFill>
                  <a:srgbClr val="800000"/>
                </a:solidFill>
                <a:latin typeface="Times New Roman" pitchFamily="18" charset="0"/>
                <a:ea typeface="楷体_GB2312" pitchFamily="49" charset="-122"/>
              </a:rPr>
              <a:t>Bessel</a:t>
            </a:r>
            <a:r>
              <a:rPr lang="zh-CN" altLang="en-US" sz="2400">
                <a:solidFill>
                  <a:srgbClr val="800000"/>
                </a:solidFill>
                <a:latin typeface="Times New Roman" pitchFamily="18" charset="0"/>
                <a:ea typeface="楷体_GB2312" pitchFamily="49" charset="-122"/>
              </a:rPr>
              <a:t>有源低通滤波电路及幅频特性曲线</a:t>
            </a:r>
            <a:r>
              <a:rPr lang="zh-CN" altLang="en-US" sz="2400"/>
              <a:t>。</a:t>
            </a:r>
            <a:endParaRPr lang="zh-CN" altLang="en-US" sz="2400">
              <a:solidFill>
                <a:srgbClr val="800000"/>
              </a:solidFill>
              <a:latin typeface="Times New Roman" pitchFamily="18" charset="0"/>
              <a:ea typeface="楷体_GB2312" pitchFamily="49" charset="-122"/>
            </a:endParaRPr>
          </a:p>
        </p:txBody>
      </p:sp>
      <p:grpSp>
        <p:nvGrpSpPr>
          <p:cNvPr id="72733" name="组合 33"/>
          <p:cNvGrpSpPr>
            <a:grpSpLocks/>
          </p:cNvGrpSpPr>
          <p:nvPr/>
        </p:nvGrpSpPr>
        <p:grpSpPr bwMode="auto">
          <a:xfrm>
            <a:off x="500063" y="1446610"/>
            <a:ext cx="8215312" cy="2196703"/>
            <a:chOff x="785786" y="1857364"/>
            <a:chExt cx="8001056" cy="2714644"/>
          </a:xfrm>
        </p:grpSpPr>
        <p:sp>
          <p:nvSpPr>
            <p:cNvPr id="72735" name="矩形 32"/>
            <p:cNvSpPr>
              <a:spLocks noChangeArrowheads="1"/>
            </p:cNvSpPr>
            <p:nvPr/>
          </p:nvSpPr>
          <p:spPr bwMode="auto">
            <a:xfrm>
              <a:off x="785786" y="1857364"/>
              <a:ext cx="8001056" cy="2714644"/>
            </a:xfrm>
            <a:prstGeom prst="rect">
              <a:avLst/>
            </a:prstGeom>
            <a:solidFill>
              <a:srgbClr val="92D050"/>
            </a:solidFill>
            <a:ln w="9525" algn="ctr">
              <a:solidFill>
                <a:schemeClr val="tx1"/>
              </a:solidFill>
              <a:round/>
              <a:headEnd/>
              <a:tailEnd/>
            </a:ln>
          </p:spPr>
          <p:txBody>
            <a:bodyPr wrap="none"/>
            <a:lstStyle/>
            <a:p>
              <a:pPr algn="ctr"/>
              <a:endParaRPr lang="zh-CN" altLang="en-US"/>
            </a:p>
          </p:txBody>
        </p:sp>
        <p:pic>
          <p:nvPicPr>
            <p:cNvPr id="72736" name="Picture 2" descr="3T6T10"/>
            <p:cNvPicPr>
              <a:picLocks noChangeAspect="1" noChangeArrowheads="1"/>
            </p:cNvPicPr>
            <p:nvPr/>
          </p:nvPicPr>
          <p:blipFill>
            <a:blip r:embed="rId3" cstate="print"/>
            <a:srcRect/>
            <a:stretch>
              <a:fillRect/>
            </a:stretch>
          </p:blipFill>
          <p:spPr bwMode="auto">
            <a:xfrm>
              <a:off x="928661" y="1928802"/>
              <a:ext cx="7729281" cy="2500330"/>
            </a:xfrm>
            <a:prstGeom prst="rect">
              <a:avLst/>
            </a:prstGeom>
            <a:noFill/>
            <a:ln w="9525">
              <a:noFill/>
              <a:miter lim="800000"/>
              <a:headEnd/>
              <a:tailEnd/>
            </a:ln>
          </p:spPr>
        </p:pic>
      </p:grpSp>
      <p:sp>
        <p:nvSpPr>
          <p:cNvPr id="35" name="Rectangle 5">
            <a:hlinkClick r:id="rId2" action="ppaction://hlinksldjump"/>
          </p:cNvPr>
          <p:cNvSpPr>
            <a:spLocks noChangeArrowheads="1"/>
          </p:cNvSpPr>
          <p:nvPr/>
        </p:nvSpPr>
        <p:spPr bwMode="auto">
          <a:xfrm>
            <a:off x="500063" y="3499081"/>
            <a:ext cx="8286750" cy="1108638"/>
          </a:xfrm>
          <a:prstGeom prst="rect">
            <a:avLst/>
          </a:prstGeom>
          <a:noFill/>
          <a:ln w="9525">
            <a:noFill/>
            <a:miter lim="800000"/>
            <a:headEnd/>
            <a:tailEnd/>
          </a:ln>
        </p:spPr>
        <p:txBody>
          <a:bodyPr lIns="92075" tIns="46038" rIns="92075" bIns="46038" anchor="b">
            <a:spAutoFit/>
          </a:bodyPr>
          <a:lstStyle/>
          <a:p>
            <a:pPr>
              <a:defRPr/>
            </a:pPr>
            <a:r>
              <a:rPr lang="en-US" altLang="en-US" sz="2200" u="sng" dirty="0">
                <a:latin typeface="+mn-ea"/>
                <a:ea typeface="+mn-ea"/>
                <a:sym typeface="Wingdings"/>
              </a:rPr>
              <a:t></a:t>
            </a:r>
            <a:r>
              <a:rPr lang="zh-CN" altLang="en-US" sz="2200" u="sng" dirty="0">
                <a:latin typeface="+mn-ea"/>
                <a:ea typeface="+mn-ea"/>
              </a:rPr>
              <a:t>提示：低通滤波是应用最为广泛的滤波电路形式，低音炮音响中的重低音分频电路即为低通滤波器的典型应用。此外，低通滤波器还具有防止电路发生高频振荡的功能。</a:t>
            </a:r>
          </a:p>
        </p:txBody>
      </p:sp>
    </p:spTree>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3731"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73732"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73733"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73734"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3735" name="Rectangle 2"/>
          <p:cNvSpPr>
            <a:spLocks noChangeArrowheads="1"/>
          </p:cNvSpPr>
          <p:nvPr/>
        </p:nvSpPr>
        <p:spPr bwMode="auto">
          <a:xfrm>
            <a:off x="571501" y="375048"/>
            <a:ext cx="7286625" cy="523220"/>
          </a:xfrm>
          <a:prstGeom prst="rect">
            <a:avLst/>
          </a:prstGeom>
          <a:noFill/>
          <a:ln w="12700" cap="sq">
            <a:noFill/>
            <a:miter lim="800000"/>
            <a:headEnd type="none" w="sm" len="sm"/>
            <a:tailEnd type="none" w="sm" len="sm"/>
          </a:ln>
        </p:spPr>
        <p:txBody>
          <a:bodyPr>
            <a:spAutoFit/>
          </a:bodyPr>
          <a:lstStyle/>
          <a:p>
            <a:r>
              <a:rPr lang="en-US" altLang="zh-CN" sz="2800"/>
              <a:t>3.6.3  </a:t>
            </a:r>
            <a:r>
              <a:rPr lang="zh-CN" altLang="en-US" sz="2800"/>
              <a:t>高通滤波电路（</a:t>
            </a:r>
            <a:r>
              <a:rPr lang="en-US" altLang="zh-CN" sz="2800"/>
              <a:t>HPF</a:t>
            </a:r>
            <a:r>
              <a:rPr lang="zh-CN" altLang="en-US" sz="2800"/>
              <a:t>）</a:t>
            </a:r>
          </a:p>
        </p:txBody>
      </p:sp>
      <p:sp>
        <p:nvSpPr>
          <p:cNvPr id="73736"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3737"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3738"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3739"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3740"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3741"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3742"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3743"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3744"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73745"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73746"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3747"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3748"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3749"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3750"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3751"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3752"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3753"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3754"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3755"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3756" name="Rectangle 3">
            <a:hlinkClick r:id="rId2" action="ppaction://hlinksldjump"/>
          </p:cNvPr>
          <p:cNvSpPr>
            <a:spLocks noChangeArrowheads="1"/>
          </p:cNvSpPr>
          <p:nvPr/>
        </p:nvSpPr>
        <p:spPr bwMode="auto">
          <a:xfrm>
            <a:off x="500063" y="794993"/>
            <a:ext cx="4953000" cy="462307"/>
          </a:xfrm>
          <a:prstGeom prst="rect">
            <a:avLst/>
          </a:prstGeom>
          <a:noFill/>
          <a:ln w="9525">
            <a:noFill/>
            <a:miter lim="800000"/>
            <a:headEnd/>
            <a:tailEnd/>
          </a:ln>
        </p:spPr>
        <p:txBody>
          <a:bodyPr lIns="92075" tIns="46038" rIns="92075" bIns="46038" anchor="b">
            <a:spAutoFit/>
          </a:bodyPr>
          <a:lstStyle/>
          <a:p>
            <a:r>
              <a:rPr lang="en-US" altLang="zh-CN" sz="2400">
                <a:solidFill>
                  <a:srgbClr val="800000"/>
                </a:solidFill>
                <a:latin typeface="Times New Roman" pitchFamily="18" charset="0"/>
                <a:ea typeface="楷体_GB2312" pitchFamily="49" charset="-122"/>
              </a:rPr>
              <a:t>1.  </a:t>
            </a:r>
            <a:r>
              <a:rPr lang="zh-CN" altLang="en-US" sz="2400">
                <a:solidFill>
                  <a:srgbClr val="800000"/>
                </a:solidFill>
                <a:latin typeface="Times New Roman" pitchFamily="18" charset="0"/>
                <a:ea typeface="楷体_GB2312" pitchFamily="49" charset="-122"/>
              </a:rPr>
              <a:t>基本概念</a:t>
            </a:r>
          </a:p>
        </p:txBody>
      </p:sp>
      <p:sp>
        <p:nvSpPr>
          <p:cNvPr id="31" name="Rectangle 25"/>
          <p:cNvSpPr>
            <a:spLocks noChangeArrowheads="1"/>
          </p:cNvSpPr>
          <p:nvPr/>
        </p:nvSpPr>
        <p:spPr bwMode="auto">
          <a:xfrm>
            <a:off x="566738" y="1232297"/>
            <a:ext cx="8355012" cy="830997"/>
          </a:xfrm>
          <a:prstGeom prst="rect">
            <a:avLst/>
          </a:prstGeom>
          <a:noFill/>
          <a:ln w="9525">
            <a:noFill/>
            <a:miter lim="800000"/>
            <a:headEnd/>
            <a:tailEnd/>
          </a:ln>
        </p:spPr>
        <p:txBody>
          <a:bodyPr>
            <a:spAutoFit/>
          </a:bodyPr>
          <a:lstStyle/>
          <a:p>
            <a:pPr>
              <a:spcBef>
                <a:spcPct val="20000"/>
              </a:spcBef>
              <a:buClr>
                <a:schemeClr val="accent2"/>
              </a:buClr>
              <a:buFont typeface="Wingdings" pitchFamily="2" charset="2"/>
              <a:buChar char="o"/>
            </a:pPr>
            <a:r>
              <a:rPr lang="zh-CN" altLang="en-US" sz="2400">
                <a:ea typeface="楷体_GB2312" pitchFamily="49" charset="-122"/>
              </a:rPr>
              <a:t>高通滤波电路的性能与低通滤波电路正好相反，允许高频信号通过，衰减或抑制较低频率的信号。</a:t>
            </a:r>
          </a:p>
        </p:txBody>
      </p:sp>
      <p:sp>
        <p:nvSpPr>
          <p:cNvPr id="73758" name="Rectangle 5">
            <a:hlinkClick r:id="rId2" action="ppaction://hlinksldjump"/>
          </p:cNvPr>
          <p:cNvSpPr>
            <a:spLocks noChangeArrowheads="1"/>
          </p:cNvSpPr>
          <p:nvPr/>
        </p:nvSpPr>
        <p:spPr bwMode="auto">
          <a:xfrm>
            <a:off x="500063" y="1686534"/>
            <a:ext cx="8286750" cy="831639"/>
          </a:xfrm>
          <a:prstGeom prst="rect">
            <a:avLst/>
          </a:prstGeom>
          <a:noFill/>
          <a:ln w="9525">
            <a:noFill/>
            <a:miter lim="800000"/>
            <a:headEnd/>
            <a:tailEnd/>
          </a:ln>
        </p:spPr>
        <p:txBody>
          <a:bodyPr lIns="92075" tIns="46038" rIns="92075" bIns="46038" anchor="b">
            <a:spAutoFit/>
          </a:bodyPr>
          <a:lstStyle/>
          <a:p>
            <a:r>
              <a:rPr lang="en-US" altLang="zh-CN" sz="2400">
                <a:solidFill>
                  <a:srgbClr val="800000"/>
                </a:solidFill>
                <a:latin typeface="Times New Roman" pitchFamily="18" charset="0"/>
                <a:ea typeface="楷体_GB2312" pitchFamily="49" charset="-122"/>
              </a:rPr>
              <a:t>2.</a:t>
            </a:r>
            <a:r>
              <a:rPr lang="zh-CN" altLang="en-US" sz="2400">
                <a:solidFill>
                  <a:srgbClr val="800000"/>
                </a:solidFill>
                <a:latin typeface="Times New Roman" pitchFamily="18" charset="0"/>
                <a:ea typeface="楷体_GB2312" pitchFamily="49" charset="-122"/>
              </a:rPr>
              <a:t>截止频率为</a:t>
            </a:r>
            <a:r>
              <a:rPr lang="en-US" altLang="en-US" sz="2400">
                <a:solidFill>
                  <a:srgbClr val="800000"/>
                </a:solidFill>
                <a:latin typeface="Times New Roman" pitchFamily="18" charset="0"/>
                <a:ea typeface="楷体_GB2312" pitchFamily="49" charset="-122"/>
              </a:rPr>
              <a:t>10kHz</a:t>
            </a:r>
            <a:r>
              <a:rPr lang="zh-CN" altLang="en-US" sz="2400">
                <a:solidFill>
                  <a:srgbClr val="800000"/>
                </a:solidFill>
                <a:latin typeface="Times New Roman" pitchFamily="18" charset="0"/>
                <a:ea typeface="楷体_GB2312" pitchFamily="49" charset="-122"/>
              </a:rPr>
              <a:t>的</a:t>
            </a:r>
            <a:r>
              <a:rPr lang="en-US" altLang="en-US" sz="2400">
                <a:solidFill>
                  <a:srgbClr val="800000"/>
                </a:solidFill>
                <a:latin typeface="Times New Roman" pitchFamily="18" charset="0"/>
                <a:ea typeface="楷体_GB2312" pitchFamily="49" charset="-122"/>
              </a:rPr>
              <a:t>Bessel</a:t>
            </a:r>
            <a:r>
              <a:rPr lang="zh-CN" altLang="en-US" sz="2400">
                <a:solidFill>
                  <a:srgbClr val="800000"/>
                </a:solidFill>
                <a:latin typeface="Times New Roman" pitchFamily="18" charset="0"/>
                <a:ea typeface="楷体_GB2312" pitchFamily="49" charset="-122"/>
              </a:rPr>
              <a:t>型二阶</a:t>
            </a:r>
            <a:r>
              <a:rPr lang="en-US" altLang="en-US" sz="2400">
                <a:solidFill>
                  <a:srgbClr val="800000"/>
                </a:solidFill>
                <a:latin typeface="Times New Roman" pitchFamily="18" charset="0"/>
                <a:ea typeface="楷体_GB2312" pitchFamily="49" charset="-122"/>
              </a:rPr>
              <a:t>MFB</a:t>
            </a:r>
            <a:r>
              <a:rPr lang="zh-CN" altLang="en-US" sz="2400">
                <a:solidFill>
                  <a:srgbClr val="800000"/>
                </a:solidFill>
                <a:latin typeface="Times New Roman" pitchFamily="18" charset="0"/>
                <a:ea typeface="楷体_GB2312" pitchFamily="49" charset="-122"/>
              </a:rPr>
              <a:t>高通滤波电路及幅频</a:t>
            </a:r>
            <a:r>
              <a:rPr lang="en-US" altLang="en-US" sz="2400">
                <a:solidFill>
                  <a:srgbClr val="800000"/>
                </a:solidFill>
                <a:latin typeface="Times New Roman" pitchFamily="18" charset="0"/>
                <a:ea typeface="楷体_GB2312" pitchFamily="49" charset="-122"/>
              </a:rPr>
              <a:t>/</a:t>
            </a:r>
            <a:r>
              <a:rPr lang="zh-CN" altLang="en-US" sz="2400">
                <a:solidFill>
                  <a:srgbClr val="800000"/>
                </a:solidFill>
                <a:latin typeface="Times New Roman" pitchFamily="18" charset="0"/>
                <a:ea typeface="楷体_GB2312" pitchFamily="49" charset="-122"/>
              </a:rPr>
              <a:t>相频特性曲线</a:t>
            </a:r>
          </a:p>
        </p:txBody>
      </p:sp>
      <p:grpSp>
        <p:nvGrpSpPr>
          <p:cNvPr id="73759" name="组合 34"/>
          <p:cNvGrpSpPr>
            <a:grpSpLocks/>
          </p:cNvGrpSpPr>
          <p:nvPr/>
        </p:nvGrpSpPr>
        <p:grpSpPr bwMode="auto">
          <a:xfrm>
            <a:off x="642939" y="2571751"/>
            <a:ext cx="7858125" cy="2089547"/>
            <a:chOff x="500034" y="3429000"/>
            <a:chExt cx="7858180" cy="2786082"/>
          </a:xfrm>
        </p:grpSpPr>
        <p:sp>
          <p:nvSpPr>
            <p:cNvPr id="73760" name="矩形 42"/>
            <p:cNvSpPr>
              <a:spLocks noChangeArrowheads="1"/>
            </p:cNvSpPr>
            <p:nvPr/>
          </p:nvSpPr>
          <p:spPr bwMode="auto">
            <a:xfrm>
              <a:off x="500034" y="3429000"/>
              <a:ext cx="7858180" cy="2786082"/>
            </a:xfrm>
            <a:prstGeom prst="rect">
              <a:avLst/>
            </a:prstGeom>
            <a:solidFill>
              <a:srgbClr val="92D050"/>
            </a:solidFill>
            <a:ln w="9525" algn="ctr">
              <a:solidFill>
                <a:schemeClr val="tx1"/>
              </a:solidFill>
              <a:round/>
              <a:headEnd/>
              <a:tailEnd/>
            </a:ln>
          </p:spPr>
          <p:txBody>
            <a:bodyPr wrap="none"/>
            <a:lstStyle/>
            <a:p>
              <a:pPr algn="ctr"/>
              <a:endParaRPr lang="zh-CN" altLang="en-US"/>
            </a:p>
          </p:txBody>
        </p:sp>
        <p:pic>
          <p:nvPicPr>
            <p:cNvPr id="73761" name="Picture 2"/>
            <p:cNvPicPr>
              <a:picLocks noChangeAspect="1" noChangeArrowheads="1"/>
            </p:cNvPicPr>
            <p:nvPr/>
          </p:nvPicPr>
          <p:blipFill>
            <a:blip r:embed="rId3" cstate="print"/>
            <a:srcRect/>
            <a:stretch>
              <a:fillRect/>
            </a:stretch>
          </p:blipFill>
          <p:spPr bwMode="auto">
            <a:xfrm>
              <a:off x="571472" y="3500438"/>
              <a:ext cx="7715304" cy="2608304"/>
            </a:xfrm>
            <a:prstGeom prst="rect">
              <a:avLst/>
            </a:prstGeom>
            <a:noFill/>
            <a:ln w="9525">
              <a:noFill/>
              <a:miter lim="800000"/>
              <a:headEnd/>
              <a:tailEnd/>
            </a:ln>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4755"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74756"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74757"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4758" name="Rectangle 2"/>
          <p:cNvSpPr>
            <a:spLocks noChangeArrowheads="1"/>
          </p:cNvSpPr>
          <p:nvPr/>
        </p:nvSpPr>
        <p:spPr bwMode="auto">
          <a:xfrm>
            <a:off x="571501" y="375048"/>
            <a:ext cx="7286625" cy="523220"/>
          </a:xfrm>
          <a:prstGeom prst="rect">
            <a:avLst/>
          </a:prstGeom>
          <a:noFill/>
          <a:ln w="12700" cap="sq">
            <a:noFill/>
            <a:miter lim="800000"/>
            <a:headEnd type="none" w="sm" len="sm"/>
            <a:tailEnd type="none" w="sm" len="sm"/>
          </a:ln>
        </p:spPr>
        <p:txBody>
          <a:bodyPr>
            <a:spAutoFit/>
          </a:bodyPr>
          <a:lstStyle/>
          <a:p>
            <a:r>
              <a:rPr lang="en-US" altLang="zh-CN" sz="2800"/>
              <a:t>3.6.3  </a:t>
            </a:r>
            <a:r>
              <a:rPr lang="zh-CN" altLang="en-US" sz="2800"/>
              <a:t>高通滤波电路（</a:t>
            </a:r>
            <a:r>
              <a:rPr lang="en-US" altLang="zh-CN" sz="2800"/>
              <a:t>HPF</a:t>
            </a:r>
            <a:r>
              <a:rPr lang="zh-CN" altLang="en-US" sz="2800"/>
              <a:t>）</a:t>
            </a:r>
          </a:p>
        </p:txBody>
      </p:sp>
      <p:sp>
        <p:nvSpPr>
          <p:cNvPr id="74759"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4760"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4761"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4762"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4763"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4764"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4765"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4766"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4767"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74768"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74769"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4770"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4771"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4772"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4773"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4774"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4775"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4776"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4777"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4778"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4779" name="Rectangle 5">
            <a:hlinkClick r:id="rId2" action="ppaction://hlinksldjump"/>
          </p:cNvPr>
          <p:cNvSpPr>
            <a:spLocks noChangeArrowheads="1"/>
          </p:cNvSpPr>
          <p:nvPr/>
        </p:nvSpPr>
        <p:spPr bwMode="auto">
          <a:xfrm>
            <a:off x="500063" y="703077"/>
            <a:ext cx="8286750" cy="831639"/>
          </a:xfrm>
          <a:prstGeom prst="rect">
            <a:avLst/>
          </a:prstGeom>
          <a:noFill/>
          <a:ln w="9525">
            <a:noFill/>
            <a:miter lim="800000"/>
            <a:headEnd/>
            <a:tailEnd/>
          </a:ln>
        </p:spPr>
        <p:txBody>
          <a:bodyPr lIns="92075" tIns="46038" rIns="92075" bIns="46038" anchor="b">
            <a:spAutoFit/>
          </a:bodyPr>
          <a:lstStyle/>
          <a:p>
            <a:r>
              <a:rPr lang="en-US" altLang="zh-CN" sz="2400">
                <a:solidFill>
                  <a:srgbClr val="800000"/>
                </a:solidFill>
                <a:latin typeface="Times New Roman" pitchFamily="18" charset="0"/>
                <a:ea typeface="楷体_GB2312" pitchFamily="49" charset="-122"/>
              </a:rPr>
              <a:t>3.</a:t>
            </a:r>
            <a:r>
              <a:rPr lang="zh-CN" altLang="en-US" sz="2400">
                <a:solidFill>
                  <a:srgbClr val="800000"/>
                </a:solidFill>
                <a:latin typeface="Times New Roman" pitchFamily="18" charset="0"/>
                <a:ea typeface="楷体_GB2312" pitchFamily="49" charset="-122"/>
              </a:rPr>
              <a:t>截止频率为</a:t>
            </a:r>
            <a:r>
              <a:rPr lang="en-US" altLang="en-US" sz="2400">
                <a:solidFill>
                  <a:srgbClr val="800000"/>
                </a:solidFill>
                <a:latin typeface="Times New Roman" pitchFamily="18" charset="0"/>
                <a:ea typeface="楷体_GB2312" pitchFamily="49" charset="-122"/>
              </a:rPr>
              <a:t>10kHz</a:t>
            </a:r>
            <a:r>
              <a:rPr lang="zh-CN" altLang="en-US" sz="2400">
                <a:solidFill>
                  <a:srgbClr val="800000"/>
                </a:solidFill>
                <a:latin typeface="Times New Roman" pitchFamily="18" charset="0"/>
                <a:ea typeface="楷体_GB2312" pitchFamily="49" charset="-122"/>
              </a:rPr>
              <a:t>的</a:t>
            </a:r>
            <a:r>
              <a:rPr lang="en-US" altLang="en-US" sz="2400">
                <a:solidFill>
                  <a:srgbClr val="800000"/>
                </a:solidFill>
                <a:latin typeface="Times New Roman" pitchFamily="18" charset="0"/>
                <a:ea typeface="楷体_GB2312" pitchFamily="49" charset="-122"/>
              </a:rPr>
              <a:t>Bessel</a:t>
            </a:r>
            <a:r>
              <a:rPr lang="zh-CN" altLang="en-US" sz="2400">
                <a:solidFill>
                  <a:srgbClr val="800000"/>
                </a:solidFill>
                <a:latin typeface="Times New Roman" pitchFamily="18" charset="0"/>
                <a:ea typeface="楷体_GB2312" pitchFamily="49" charset="-122"/>
              </a:rPr>
              <a:t>型二阶</a:t>
            </a:r>
            <a:r>
              <a:rPr lang="en-US" altLang="en-US" sz="2400">
                <a:solidFill>
                  <a:srgbClr val="800000"/>
                </a:solidFill>
                <a:latin typeface="Times New Roman" pitchFamily="18" charset="0"/>
                <a:ea typeface="楷体_GB2312" pitchFamily="49" charset="-122"/>
              </a:rPr>
              <a:t>Sallen-Key</a:t>
            </a:r>
            <a:r>
              <a:rPr lang="zh-CN" altLang="en-US" sz="2400">
                <a:solidFill>
                  <a:srgbClr val="800000"/>
                </a:solidFill>
                <a:latin typeface="Times New Roman" pitchFamily="18" charset="0"/>
                <a:ea typeface="楷体_GB2312" pitchFamily="49" charset="-122"/>
              </a:rPr>
              <a:t>高通滤波电路及幅频</a:t>
            </a:r>
            <a:r>
              <a:rPr lang="en-US" altLang="en-US" sz="2400">
                <a:solidFill>
                  <a:srgbClr val="800000"/>
                </a:solidFill>
                <a:latin typeface="Times New Roman" pitchFamily="18" charset="0"/>
                <a:ea typeface="楷体_GB2312" pitchFamily="49" charset="-122"/>
              </a:rPr>
              <a:t>/</a:t>
            </a:r>
            <a:r>
              <a:rPr lang="zh-CN" altLang="en-US" sz="2400">
                <a:solidFill>
                  <a:srgbClr val="800000"/>
                </a:solidFill>
                <a:latin typeface="Times New Roman" pitchFamily="18" charset="0"/>
                <a:ea typeface="楷体_GB2312" pitchFamily="49" charset="-122"/>
              </a:rPr>
              <a:t>相频特性曲线</a:t>
            </a:r>
          </a:p>
        </p:txBody>
      </p:sp>
      <p:grpSp>
        <p:nvGrpSpPr>
          <p:cNvPr id="74780" name="组合 34"/>
          <p:cNvGrpSpPr>
            <a:grpSpLocks/>
          </p:cNvGrpSpPr>
          <p:nvPr/>
        </p:nvGrpSpPr>
        <p:grpSpPr bwMode="auto">
          <a:xfrm>
            <a:off x="714376" y="1553766"/>
            <a:ext cx="7643813" cy="2196703"/>
            <a:chOff x="571472" y="2500306"/>
            <a:chExt cx="7858180" cy="3143272"/>
          </a:xfrm>
        </p:grpSpPr>
        <p:sp>
          <p:nvSpPr>
            <p:cNvPr id="74782" name="矩形 42"/>
            <p:cNvSpPr>
              <a:spLocks noChangeArrowheads="1"/>
            </p:cNvSpPr>
            <p:nvPr/>
          </p:nvSpPr>
          <p:spPr bwMode="auto">
            <a:xfrm>
              <a:off x="571472" y="2500306"/>
              <a:ext cx="7858180" cy="3143272"/>
            </a:xfrm>
            <a:prstGeom prst="rect">
              <a:avLst/>
            </a:prstGeom>
            <a:solidFill>
              <a:srgbClr val="92D050"/>
            </a:solidFill>
            <a:ln w="9525" algn="ctr">
              <a:solidFill>
                <a:schemeClr val="tx1"/>
              </a:solidFill>
              <a:round/>
              <a:headEnd/>
              <a:tailEnd/>
            </a:ln>
          </p:spPr>
          <p:txBody>
            <a:bodyPr wrap="none"/>
            <a:lstStyle/>
            <a:p>
              <a:pPr algn="ctr"/>
              <a:endParaRPr lang="zh-CN" altLang="en-US"/>
            </a:p>
          </p:txBody>
        </p:sp>
        <p:pic>
          <p:nvPicPr>
            <p:cNvPr id="74783" name="Picture 2"/>
            <p:cNvPicPr>
              <a:picLocks noChangeAspect="1" noChangeArrowheads="1"/>
            </p:cNvPicPr>
            <p:nvPr/>
          </p:nvPicPr>
          <p:blipFill>
            <a:blip r:embed="rId3" cstate="print"/>
            <a:srcRect/>
            <a:stretch>
              <a:fillRect/>
            </a:stretch>
          </p:blipFill>
          <p:spPr bwMode="auto">
            <a:xfrm>
              <a:off x="642910" y="2571744"/>
              <a:ext cx="7732980" cy="2928958"/>
            </a:xfrm>
            <a:prstGeom prst="rect">
              <a:avLst/>
            </a:prstGeom>
            <a:noFill/>
            <a:ln w="9525">
              <a:noFill/>
              <a:miter lim="800000"/>
              <a:headEnd/>
              <a:tailEnd/>
            </a:ln>
          </p:spPr>
        </p:pic>
      </p:grpSp>
      <p:sp>
        <p:nvSpPr>
          <p:cNvPr id="36" name="Rectangle 5">
            <a:hlinkClick r:id="rId2" action="ppaction://hlinksldjump"/>
          </p:cNvPr>
          <p:cNvSpPr>
            <a:spLocks noChangeArrowheads="1"/>
          </p:cNvSpPr>
          <p:nvPr/>
        </p:nvSpPr>
        <p:spPr bwMode="auto">
          <a:xfrm>
            <a:off x="500063" y="3580044"/>
            <a:ext cx="8286750" cy="1108638"/>
          </a:xfrm>
          <a:prstGeom prst="rect">
            <a:avLst/>
          </a:prstGeom>
          <a:noFill/>
          <a:ln w="9525">
            <a:noFill/>
            <a:miter lim="800000"/>
            <a:headEnd/>
            <a:tailEnd/>
          </a:ln>
        </p:spPr>
        <p:txBody>
          <a:bodyPr lIns="92075" tIns="46038" rIns="92075" bIns="46038" anchor="b">
            <a:spAutoFit/>
          </a:bodyPr>
          <a:lstStyle/>
          <a:p>
            <a:pPr>
              <a:defRPr/>
            </a:pPr>
            <a:r>
              <a:rPr lang="en-US" sz="2200" u="sng" dirty="0">
                <a:latin typeface="+mn-ea"/>
                <a:ea typeface="+mn-ea"/>
                <a:sym typeface="Wingdings"/>
              </a:rPr>
              <a:t></a:t>
            </a:r>
            <a:r>
              <a:rPr lang="zh-CN" altLang="en-US" sz="2200" u="sng" dirty="0">
                <a:latin typeface="+mn-ea"/>
                <a:ea typeface="+mn-ea"/>
              </a:rPr>
              <a:t>提示：高通滤波电路可被用于抑制低频噪声，在音响设备的前级有源分频电路中应用较多；此外，高通滤波电路还被广泛用于电子载波通信设备、皮肤肌电图机（</a:t>
            </a:r>
            <a:r>
              <a:rPr lang="en-US" sz="2200" u="sng" dirty="0">
                <a:latin typeface="+mn-ea"/>
                <a:ea typeface="+mn-ea"/>
              </a:rPr>
              <a:t>EMG</a:t>
            </a:r>
            <a:r>
              <a:rPr lang="zh-CN" altLang="en-US" sz="2200" u="sng" dirty="0">
                <a:latin typeface="+mn-ea"/>
                <a:ea typeface="+mn-ea"/>
              </a:rPr>
              <a:t>）中。</a:t>
            </a:r>
            <a:endParaRPr lang="zh-CN" altLang="en-US" sz="2200" u="sng" dirty="0">
              <a:solidFill>
                <a:srgbClr val="800000"/>
              </a:solidFill>
              <a:latin typeface="+mn-ea"/>
              <a:ea typeface="+mn-ea"/>
            </a:endParaRPr>
          </a:p>
        </p:txBody>
      </p:sp>
    </p:spTree>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5779"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75780"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75781"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75782"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5783" name="Rectangle 2"/>
          <p:cNvSpPr>
            <a:spLocks noChangeArrowheads="1"/>
          </p:cNvSpPr>
          <p:nvPr/>
        </p:nvSpPr>
        <p:spPr bwMode="auto">
          <a:xfrm>
            <a:off x="571501" y="375048"/>
            <a:ext cx="7286625" cy="523220"/>
          </a:xfrm>
          <a:prstGeom prst="rect">
            <a:avLst/>
          </a:prstGeom>
          <a:noFill/>
          <a:ln w="12700" cap="sq">
            <a:noFill/>
            <a:miter lim="800000"/>
            <a:headEnd type="none" w="sm" len="sm"/>
            <a:tailEnd type="none" w="sm" len="sm"/>
          </a:ln>
        </p:spPr>
        <p:txBody>
          <a:bodyPr>
            <a:spAutoFit/>
          </a:bodyPr>
          <a:lstStyle/>
          <a:p>
            <a:r>
              <a:rPr lang="en-US" altLang="zh-CN" sz="2800"/>
              <a:t>3.6.4  </a:t>
            </a:r>
            <a:r>
              <a:rPr lang="zh-CN" altLang="en-US" sz="2800"/>
              <a:t>带通滤波电路（</a:t>
            </a:r>
            <a:r>
              <a:rPr lang="en-US" altLang="zh-CN" sz="2800"/>
              <a:t>BPF</a:t>
            </a:r>
            <a:r>
              <a:rPr lang="zh-CN" altLang="en-US" sz="2800"/>
              <a:t>）</a:t>
            </a:r>
          </a:p>
        </p:txBody>
      </p:sp>
      <p:sp>
        <p:nvSpPr>
          <p:cNvPr id="75784"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5785"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5786"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5787"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5788"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5789"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5790"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5791"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5792"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75793"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75794"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5795"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5796"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5797"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5798"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5799"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5800"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5801"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5802"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5803"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5804" name="Rectangle 3">
            <a:hlinkClick r:id="rId2" action="ppaction://hlinksldjump"/>
          </p:cNvPr>
          <p:cNvSpPr>
            <a:spLocks noChangeArrowheads="1"/>
          </p:cNvSpPr>
          <p:nvPr/>
        </p:nvSpPr>
        <p:spPr bwMode="auto">
          <a:xfrm>
            <a:off x="500063" y="794993"/>
            <a:ext cx="4953000" cy="462307"/>
          </a:xfrm>
          <a:prstGeom prst="rect">
            <a:avLst/>
          </a:prstGeom>
          <a:noFill/>
          <a:ln w="9525">
            <a:noFill/>
            <a:miter lim="800000"/>
            <a:headEnd/>
            <a:tailEnd/>
          </a:ln>
        </p:spPr>
        <p:txBody>
          <a:bodyPr lIns="92075" tIns="46038" rIns="92075" bIns="46038" anchor="b">
            <a:spAutoFit/>
          </a:bodyPr>
          <a:lstStyle/>
          <a:p>
            <a:r>
              <a:rPr lang="en-US" altLang="zh-CN" sz="2400">
                <a:solidFill>
                  <a:srgbClr val="800000"/>
                </a:solidFill>
                <a:latin typeface="Times New Roman" pitchFamily="18" charset="0"/>
                <a:ea typeface="楷体_GB2312" pitchFamily="49" charset="-122"/>
              </a:rPr>
              <a:t>1.  </a:t>
            </a:r>
            <a:r>
              <a:rPr lang="zh-CN" altLang="en-US" sz="2400">
                <a:solidFill>
                  <a:srgbClr val="800000"/>
                </a:solidFill>
                <a:latin typeface="Times New Roman" pitchFamily="18" charset="0"/>
                <a:ea typeface="楷体_GB2312" pitchFamily="49" charset="-122"/>
              </a:rPr>
              <a:t>基本概念</a:t>
            </a:r>
          </a:p>
        </p:txBody>
      </p:sp>
      <p:sp>
        <p:nvSpPr>
          <p:cNvPr id="31" name="Rectangle 25"/>
          <p:cNvSpPr>
            <a:spLocks noChangeArrowheads="1"/>
          </p:cNvSpPr>
          <p:nvPr/>
        </p:nvSpPr>
        <p:spPr bwMode="auto">
          <a:xfrm>
            <a:off x="566738" y="1232297"/>
            <a:ext cx="8355012" cy="830997"/>
          </a:xfrm>
          <a:prstGeom prst="rect">
            <a:avLst/>
          </a:prstGeom>
          <a:noFill/>
          <a:ln w="9525">
            <a:noFill/>
            <a:miter lim="800000"/>
            <a:headEnd/>
            <a:tailEnd/>
          </a:ln>
        </p:spPr>
        <p:txBody>
          <a:bodyPr>
            <a:spAutoFit/>
          </a:bodyPr>
          <a:lstStyle/>
          <a:p>
            <a:pPr>
              <a:spcBef>
                <a:spcPct val="20000"/>
              </a:spcBef>
              <a:buClr>
                <a:schemeClr val="accent2"/>
              </a:buClr>
              <a:buFont typeface="Wingdings" pitchFamily="2" charset="2"/>
              <a:buChar char="o"/>
            </a:pPr>
            <a:r>
              <a:rPr lang="zh-CN" altLang="en-US" sz="2400">
                <a:ea typeface="楷体_GB2312" pitchFamily="49" charset="-122"/>
              </a:rPr>
              <a:t>带通滤波电路允许指定通频带范围内的波形通过，而对频段范围之外的低频、高频信号进行抑制、衰减或屏蔽。</a:t>
            </a:r>
          </a:p>
        </p:txBody>
      </p:sp>
      <p:sp>
        <p:nvSpPr>
          <p:cNvPr id="75806" name="Rectangle 5">
            <a:hlinkClick r:id="rId2" action="ppaction://hlinksldjump"/>
          </p:cNvPr>
          <p:cNvSpPr>
            <a:spLocks noChangeArrowheads="1"/>
          </p:cNvSpPr>
          <p:nvPr/>
        </p:nvSpPr>
        <p:spPr bwMode="auto">
          <a:xfrm>
            <a:off x="500063" y="1778449"/>
            <a:ext cx="8286750" cy="462307"/>
          </a:xfrm>
          <a:prstGeom prst="rect">
            <a:avLst/>
          </a:prstGeom>
          <a:noFill/>
          <a:ln w="9525">
            <a:noFill/>
            <a:miter lim="800000"/>
            <a:headEnd/>
            <a:tailEnd/>
          </a:ln>
        </p:spPr>
        <p:txBody>
          <a:bodyPr lIns="92075" tIns="46038" rIns="92075" bIns="46038" anchor="b">
            <a:spAutoFit/>
          </a:bodyPr>
          <a:lstStyle/>
          <a:p>
            <a:r>
              <a:rPr lang="en-US" altLang="zh-CN" sz="2400">
                <a:solidFill>
                  <a:srgbClr val="800000"/>
                </a:solidFill>
                <a:latin typeface="Times New Roman" pitchFamily="18" charset="0"/>
                <a:ea typeface="楷体_GB2312" pitchFamily="49" charset="-122"/>
              </a:rPr>
              <a:t>2.</a:t>
            </a:r>
            <a:r>
              <a:rPr lang="zh-CN" altLang="en-US" sz="2400">
                <a:solidFill>
                  <a:srgbClr val="800000"/>
                </a:solidFill>
                <a:latin typeface="Times New Roman" pitchFamily="18" charset="0"/>
                <a:ea typeface="楷体_GB2312" pitchFamily="49" charset="-122"/>
              </a:rPr>
              <a:t>二阶</a:t>
            </a:r>
            <a:r>
              <a:rPr lang="en-US" altLang="en-US" sz="2400">
                <a:solidFill>
                  <a:srgbClr val="800000"/>
                </a:solidFill>
                <a:latin typeface="Times New Roman" pitchFamily="18" charset="0"/>
                <a:ea typeface="楷体_GB2312" pitchFamily="49" charset="-122"/>
              </a:rPr>
              <a:t>MFB</a:t>
            </a:r>
            <a:r>
              <a:rPr lang="zh-CN" altLang="en-US" sz="2400">
                <a:solidFill>
                  <a:srgbClr val="800000"/>
                </a:solidFill>
                <a:latin typeface="Times New Roman" pitchFamily="18" charset="0"/>
                <a:ea typeface="楷体_GB2312" pitchFamily="49" charset="-122"/>
              </a:rPr>
              <a:t>带通滤波电路及幅频</a:t>
            </a:r>
            <a:r>
              <a:rPr lang="en-US" altLang="en-US" sz="2400">
                <a:solidFill>
                  <a:srgbClr val="800000"/>
                </a:solidFill>
                <a:latin typeface="Times New Roman" pitchFamily="18" charset="0"/>
                <a:ea typeface="楷体_GB2312" pitchFamily="49" charset="-122"/>
              </a:rPr>
              <a:t>/</a:t>
            </a:r>
            <a:r>
              <a:rPr lang="zh-CN" altLang="en-US" sz="2400">
                <a:solidFill>
                  <a:srgbClr val="800000"/>
                </a:solidFill>
                <a:latin typeface="Times New Roman" pitchFamily="18" charset="0"/>
                <a:ea typeface="楷体_GB2312" pitchFamily="49" charset="-122"/>
              </a:rPr>
              <a:t>相频特性曲线</a:t>
            </a:r>
          </a:p>
        </p:txBody>
      </p:sp>
      <p:grpSp>
        <p:nvGrpSpPr>
          <p:cNvPr id="75807" name="组合 34"/>
          <p:cNvGrpSpPr>
            <a:grpSpLocks/>
          </p:cNvGrpSpPr>
          <p:nvPr/>
        </p:nvGrpSpPr>
        <p:grpSpPr bwMode="auto">
          <a:xfrm>
            <a:off x="642939" y="2411016"/>
            <a:ext cx="7858125" cy="2089547"/>
            <a:chOff x="642910" y="3429000"/>
            <a:chExt cx="7858180" cy="2786082"/>
          </a:xfrm>
        </p:grpSpPr>
        <p:sp>
          <p:nvSpPr>
            <p:cNvPr id="75808" name="矩形 42"/>
            <p:cNvSpPr>
              <a:spLocks noChangeArrowheads="1"/>
            </p:cNvSpPr>
            <p:nvPr/>
          </p:nvSpPr>
          <p:spPr bwMode="auto">
            <a:xfrm>
              <a:off x="642910" y="3429000"/>
              <a:ext cx="7858180" cy="2786082"/>
            </a:xfrm>
            <a:prstGeom prst="rect">
              <a:avLst/>
            </a:prstGeom>
            <a:solidFill>
              <a:srgbClr val="92D050"/>
            </a:solidFill>
            <a:ln w="9525" algn="ctr">
              <a:solidFill>
                <a:schemeClr val="tx1"/>
              </a:solidFill>
              <a:round/>
              <a:headEnd/>
              <a:tailEnd/>
            </a:ln>
          </p:spPr>
          <p:txBody>
            <a:bodyPr wrap="none"/>
            <a:lstStyle/>
            <a:p>
              <a:pPr algn="ctr"/>
              <a:endParaRPr lang="zh-CN" altLang="en-US"/>
            </a:p>
          </p:txBody>
        </p:sp>
        <p:pic>
          <p:nvPicPr>
            <p:cNvPr id="75809" name="Picture 2" descr="3T6T13"/>
            <p:cNvPicPr>
              <a:picLocks noChangeAspect="1" noChangeArrowheads="1"/>
            </p:cNvPicPr>
            <p:nvPr/>
          </p:nvPicPr>
          <p:blipFill>
            <a:blip r:embed="rId3" cstate="print"/>
            <a:srcRect/>
            <a:stretch>
              <a:fillRect/>
            </a:stretch>
          </p:blipFill>
          <p:spPr bwMode="auto">
            <a:xfrm>
              <a:off x="714347" y="3500438"/>
              <a:ext cx="7746539" cy="2643206"/>
            </a:xfrm>
            <a:prstGeom prst="rect">
              <a:avLst/>
            </a:prstGeom>
            <a:noFill/>
            <a:ln w="9525">
              <a:noFill/>
              <a:miter lim="800000"/>
              <a:headEnd/>
              <a:tailEnd/>
            </a:ln>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6803"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76804"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76805"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76806"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6807" name="Rectangle 2"/>
          <p:cNvSpPr>
            <a:spLocks noChangeArrowheads="1"/>
          </p:cNvSpPr>
          <p:nvPr/>
        </p:nvSpPr>
        <p:spPr bwMode="auto">
          <a:xfrm>
            <a:off x="571501" y="375048"/>
            <a:ext cx="7286625" cy="523220"/>
          </a:xfrm>
          <a:prstGeom prst="rect">
            <a:avLst/>
          </a:prstGeom>
          <a:noFill/>
          <a:ln w="12700" cap="sq">
            <a:noFill/>
            <a:miter lim="800000"/>
            <a:headEnd type="none" w="sm" len="sm"/>
            <a:tailEnd type="none" w="sm" len="sm"/>
          </a:ln>
        </p:spPr>
        <p:txBody>
          <a:bodyPr>
            <a:spAutoFit/>
          </a:bodyPr>
          <a:lstStyle/>
          <a:p>
            <a:r>
              <a:rPr lang="en-US" altLang="zh-CN" sz="2800"/>
              <a:t>3.6.4  </a:t>
            </a:r>
            <a:r>
              <a:rPr lang="zh-CN" altLang="en-US" sz="2800"/>
              <a:t>带通滤波电路（</a:t>
            </a:r>
            <a:r>
              <a:rPr lang="en-US" altLang="zh-CN" sz="2800"/>
              <a:t>BPF</a:t>
            </a:r>
            <a:r>
              <a:rPr lang="zh-CN" altLang="en-US" sz="2800"/>
              <a:t>）</a:t>
            </a:r>
          </a:p>
        </p:txBody>
      </p:sp>
      <p:sp>
        <p:nvSpPr>
          <p:cNvPr id="76808"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6809"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6810"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6811"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6812"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6813"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6814"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6815"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6816"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76817"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76818"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6819"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6820"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6821"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6822"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6823"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6824"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6825"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6826"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6827"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6828" name="Rectangle 5">
            <a:hlinkClick r:id="rId2" action="ppaction://hlinksldjump"/>
          </p:cNvPr>
          <p:cNvSpPr>
            <a:spLocks noChangeArrowheads="1"/>
          </p:cNvSpPr>
          <p:nvPr/>
        </p:nvSpPr>
        <p:spPr bwMode="auto">
          <a:xfrm>
            <a:off x="500063" y="902150"/>
            <a:ext cx="8286750" cy="462307"/>
          </a:xfrm>
          <a:prstGeom prst="rect">
            <a:avLst/>
          </a:prstGeom>
          <a:noFill/>
          <a:ln w="9525">
            <a:noFill/>
            <a:miter lim="800000"/>
            <a:headEnd/>
            <a:tailEnd/>
          </a:ln>
        </p:spPr>
        <p:txBody>
          <a:bodyPr lIns="92075" tIns="46038" rIns="92075" bIns="46038" anchor="b">
            <a:spAutoFit/>
          </a:bodyPr>
          <a:lstStyle/>
          <a:p>
            <a:r>
              <a:rPr lang="en-US" altLang="zh-CN" sz="2400">
                <a:solidFill>
                  <a:srgbClr val="800000"/>
                </a:solidFill>
                <a:latin typeface="Times New Roman" pitchFamily="18" charset="0"/>
                <a:ea typeface="楷体_GB2312" pitchFamily="49" charset="-122"/>
              </a:rPr>
              <a:t>3.</a:t>
            </a:r>
            <a:r>
              <a:rPr lang="zh-CN" altLang="en-US" sz="2400">
                <a:solidFill>
                  <a:srgbClr val="800000"/>
                </a:solidFill>
                <a:latin typeface="Times New Roman" pitchFamily="18" charset="0"/>
                <a:ea typeface="楷体_GB2312" pitchFamily="49" charset="-122"/>
              </a:rPr>
              <a:t>二阶</a:t>
            </a:r>
            <a:r>
              <a:rPr lang="en-US" altLang="en-US" sz="2400">
                <a:solidFill>
                  <a:srgbClr val="800000"/>
                </a:solidFill>
                <a:latin typeface="Times New Roman" pitchFamily="18" charset="0"/>
                <a:ea typeface="楷体_GB2312" pitchFamily="49" charset="-122"/>
              </a:rPr>
              <a:t>Sallen-Key</a:t>
            </a:r>
            <a:r>
              <a:rPr lang="zh-CN" altLang="en-US" sz="2400">
                <a:solidFill>
                  <a:srgbClr val="800000"/>
                </a:solidFill>
                <a:latin typeface="Times New Roman" pitchFamily="18" charset="0"/>
                <a:ea typeface="楷体_GB2312" pitchFamily="49" charset="-122"/>
              </a:rPr>
              <a:t>带通滤波电路及幅频</a:t>
            </a:r>
            <a:r>
              <a:rPr lang="en-US" altLang="en-US" sz="2400">
                <a:solidFill>
                  <a:srgbClr val="800000"/>
                </a:solidFill>
                <a:latin typeface="Times New Roman" pitchFamily="18" charset="0"/>
                <a:ea typeface="楷体_GB2312" pitchFamily="49" charset="-122"/>
              </a:rPr>
              <a:t>/</a:t>
            </a:r>
            <a:r>
              <a:rPr lang="zh-CN" altLang="en-US" sz="2400">
                <a:solidFill>
                  <a:srgbClr val="800000"/>
                </a:solidFill>
                <a:latin typeface="Times New Roman" pitchFamily="18" charset="0"/>
                <a:ea typeface="楷体_GB2312" pitchFamily="49" charset="-122"/>
              </a:rPr>
              <a:t>相频特性曲线</a:t>
            </a:r>
          </a:p>
        </p:txBody>
      </p:sp>
      <p:grpSp>
        <p:nvGrpSpPr>
          <p:cNvPr id="76829" name="组合 34"/>
          <p:cNvGrpSpPr>
            <a:grpSpLocks/>
          </p:cNvGrpSpPr>
          <p:nvPr/>
        </p:nvGrpSpPr>
        <p:grpSpPr bwMode="auto">
          <a:xfrm>
            <a:off x="500064" y="1607344"/>
            <a:ext cx="7858125" cy="1821656"/>
            <a:chOff x="500034" y="1928802"/>
            <a:chExt cx="7858180" cy="2428892"/>
          </a:xfrm>
        </p:grpSpPr>
        <p:sp>
          <p:nvSpPr>
            <p:cNvPr id="76831" name="矩形 42"/>
            <p:cNvSpPr>
              <a:spLocks noChangeArrowheads="1"/>
            </p:cNvSpPr>
            <p:nvPr/>
          </p:nvSpPr>
          <p:spPr bwMode="auto">
            <a:xfrm>
              <a:off x="500034" y="1928802"/>
              <a:ext cx="7858180" cy="2428892"/>
            </a:xfrm>
            <a:prstGeom prst="rect">
              <a:avLst/>
            </a:prstGeom>
            <a:solidFill>
              <a:srgbClr val="92D050"/>
            </a:solidFill>
            <a:ln w="9525" algn="ctr">
              <a:solidFill>
                <a:schemeClr val="tx1"/>
              </a:solidFill>
              <a:round/>
              <a:headEnd/>
              <a:tailEnd/>
            </a:ln>
          </p:spPr>
          <p:txBody>
            <a:bodyPr wrap="none"/>
            <a:lstStyle/>
            <a:p>
              <a:pPr algn="ctr"/>
              <a:endParaRPr lang="zh-CN" altLang="en-US"/>
            </a:p>
          </p:txBody>
        </p:sp>
        <p:pic>
          <p:nvPicPr>
            <p:cNvPr id="76832" name="Picture 2" descr="3T6T14"/>
            <p:cNvPicPr>
              <a:picLocks noChangeAspect="1" noChangeArrowheads="1"/>
            </p:cNvPicPr>
            <p:nvPr/>
          </p:nvPicPr>
          <p:blipFill>
            <a:blip r:embed="rId3" cstate="print"/>
            <a:srcRect/>
            <a:stretch>
              <a:fillRect/>
            </a:stretch>
          </p:blipFill>
          <p:spPr bwMode="auto">
            <a:xfrm>
              <a:off x="571471" y="2000240"/>
              <a:ext cx="7745821" cy="2286016"/>
            </a:xfrm>
            <a:prstGeom prst="rect">
              <a:avLst/>
            </a:prstGeom>
            <a:noFill/>
            <a:ln w="9525">
              <a:noFill/>
              <a:miter lim="800000"/>
              <a:headEnd/>
              <a:tailEnd/>
            </a:ln>
          </p:spPr>
        </p:pic>
      </p:grpSp>
      <p:sp>
        <p:nvSpPr>
          <p:cNvPr id="36" name="Rectangle 5">
            <a:hlinkClick r:id="rId2" action="ppaction://hlinksldjump"/>
          </p:cNvPr>
          <p:cNvSpPr>
            <a:spLocks noChangeArrowheads="1"/>
          </p:cNvSpPr>
          <p:nvPr/>
        </p:nvSpPr>
        <p:spPr bwMode="auto">
          <a:xfrm>
            <a:off x="500063" y="3228393"/>
            <a:ext cx="8286750" cy="1447192"/>
          </a:xfrm>
          <a:prstGeom prst="rect">
            <a:avLst/>
          </a:prstGeom>
          <a:noFill/>
          <a:ln w="9525">
            <a:noFill/>
            <a:miter lim="800000"/>
            <a:headEnd/>
            <a:tailEnd/>
          </a:ln>
        </p:spPr>
        <p:txBody>
          <a:bodyPr lIns="92075" tIns="46038" rIns="92075" bIns="46038" anchor="b">
            <a:spAutoFit/>
          </a:bodyPr>
          <a:lstStyle/>
          <a:p>
            <a:pPr>
              <a:defRPr/>
            </a:pPr>
            <a:r>
              <a:rPr lang="en-US" altLang="en-US" sz="2200" u="sng" dirty="0">
                <a:latin typeface="+mn-ea"/>
                <a:ea typeface="+mn-ea"/>
                <a:sym typeface="Wingdings"/>
              </a:rPr>
              <a:t></a:t>
            </a:r>
            <a:r>
              <a:rPr lang="zh-CN" altLang="en-US" sz="2200" u="sng" dirty="0">
                <a:latin typeface="+mn-ea"/>
                <a:ea typeface="+mn-ea"/>
              </a:rPr>
              <a:t>提示</a:t>
            </a:r>
            <a:r>
              <a:rPr lang="en-US" altLang="en-US" sz="2200" u="sng" dirty="0">
                <a:latin typeface="+mn-ea"/>
                <a:ea typeface="+mn-ea"/>
              </a:rPr>
              <a:t> </a:t>
            </a:r>
            <a:r>
              <a:rPr lang="zh-CN" altLang="en-US" sz="2200" u="sng" dirty="0">
                <a:latin typeface="+mn-ea"/>
                <a:ea typeface="+mn-ea"/>
              </a:rPr>
              <a:t>：在一些音响设备的频谱控制单元中，常常使用带通滤波电路选出各个不同频段的信号进行音乐重放，以得到不同的听觉效果。此外，带通滤波电路还被广泛应用在天线伺服装置及语音通信系统中。</a:t>
            </a:r>
          </a:p>
        </p:txBody>
      </p:sp>
    </p:spTree>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7827"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77828"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77829"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77830"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7831" name="Rectangle 2"/>
          <p:cNvSpPr>
            <a:spLocks noChangeArrowheads="1"/>
          </p:cNvSpPr>
          <p:nvPr/>
        </p:nvSpPr>
        <p:spPr bwMode="auto">
          <a:xfrm>
            <a:off x="571501" y="375048"/>
            <a:ext cx="7286625" cy="523220"/>
          </a:xfrm>
          <a:prstGeom prst="rect">
            <a:avLst/>
          </a:prstGeom>
          <a:noFill/>
          <a:ln w="12700" cap="sq">
            <a:noFill/>
            <a:miter lim="800000"/>
            <a:headEnd type="none" w="sm" len="sm"/>
            <a:tailEnd type="none" w="sm" len="sm"/>
          </a:ln>
        </p:spPr>
        <p:txBody>
          <a:bodyPr>
            <a:spAutoFit/>
          </a:bodyPr>
          <a:lstStyle/>
          <a:p>
            <a:r>
              <a:rPr lang="en-US" altLang="zh-CN" sz="2800"/>
              <a:t>3.6.5  </a:t>
            </a:r>
            <a:r>
              <a:rPr lang="zh-CN" altLang="en-US" sz="2800"/>
              <a:t>带阻滤波电路（</a:t>
            </a:r>
            <a:r>
              <a:rPr lang="en-US" altLang="zh-CN" sz="2800"/>
              <a:t>BEF</a:t>
            </a:r>
            <a:r>
              <a:rPr lang="zh-CN" altLang="en-US" sz="2800"/>
              <a:t>）</a:t>
            </a:r>
          </a:p>
        </p:txBody>
      </p:sp>
      <p:sp>
        <p:nvSpPr>
          <p:cNvPr id="77832"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7833"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7834"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7835"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7836"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7837"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7838"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7839"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7840"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77841"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77842"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7843"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7844"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7845"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7846"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7847"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7848"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7849"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7850"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7851"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7852" name="Rectangle 3">
            <a:hlinkClick r:id="rId2" action="ppaction://hlinksldjump"/>
          </p:cNvPr>
          <p:cNvSpPr>
            <a:spLocks noChangeArrowheads="1"/>
          </p:cNvSpPr>
          <p:nvPr/>
        </p:nvSpPr>
        <p:spPr bwMode="auto">
          <a:xfrm>
            <a:off x="500063" y="794993"/>
            <a:ext cx="4953000" cy="462307"/>
          </a:xfrm>
          <a:prstGeom prst="rect">
            <a:avLst/>
          </a:prstGeom>
          <a:noFill/>
          <a:ln w="9525">
            <a:noFill/>
            <a:miter lim="800000"/>
            <a:headEnd/>
            <a:tailEnd/>
          </a:ln>
        </p:spPr>
        <p:txBody>
          <a:bodyPr lIns="92075" tIns="46038" rIns="92075" bIns="46038" anchor="b">
            <a:spAutoFit/>
          </a:bodyPr>
          <a:lstStyle/>
          <a:p>
            <a:r>
              <a:rPr lang="en-US" altLang="zh-CN" sz="2400">
                <a:solidFill>
                  <a:srgbClr val="800000"/>
                </a:solidFill>
                <a:latin typeface="Times New Roman" pitchFamily="18" charset="0"/>
                <a:ea typeface="楷体_GB2312" pitchFamily="49" charset="-122"/>
              </a:rPr>
              <a:t>1.  </a:t>
            </a:r>
            <a:r>
              <a:rPr lang="zh-CN" altLang="en-US" sz="2400">
                <a:solidFill>
                  <a:srgbClr val="800000"/>
                </a:solidFill>
                <a:latin typeface="Times New Roman" pitchFamily="18" charset="0"/>
                <a:ea typeface="楷体_GB2312" pitchFamily="49" charset="-122"/>
              </a:rPr>
              <a:t>基本概念</a:t>
            </a:r>
          </a:p>
        </p:txBody>
      </p:sp>
      <p:sp>
        <p:nvSpPr>
          <p:cNvPr id="31" name="Rectangle 25"/>
          <p:cNvSpPr>
            <a:spLocks noChangeArrowheads="1"/>
          </p:cNvSpPr>
          <p:nvPr/>
        </p:nvSpPr>
        <p:spPr bwMode="auto">
          <a:xfrm>
            <a:off x="566738" y="1232297"/>
            <a:ext cx="8355012" cy="830997"/>
          </a:xfrm>
          <a:prstGeom prst="rect">
            <a:avLst/>
          </a:prstGeom>
          <a:noFill/>
          <a:ln w="9525">
            <a:noFill/>
            <a:miter lim="800000"/>
            <a:headEnd/>
            <a:tailEnd/>
          </a:ln>
        </p:spPr>
        <p:txBody>
          <a:bodyPr>
            <a:spAutoFit/>
          </a:bodyPr>
          <a:lstStyle/>
          <a:p>
            <a:pPr>
              <a:spcBef>
                <a:spcPct val="20000"/>
              </a:spcBef>
              <a:buClr>
                <a:schemeClr val="accent2"/>
              </a:buClr>
              <a:buFont typeface="Wingdings" pitchFamily="2" charset="2"/>
              <a:buChar char="o"/>
            </a:pPr>
            <a:r>
              <a:rPr lang="zh-CN" altLang="en-US" sz="2400">
                <a:ea typeface="楷体_GB2312" pitchFamily="49" charset="-122"/>
              </a:rPr>
              <a:t>在规定频带内的信号将受到大幅度的衰减或抑制，而在规定频带之外的频率信号则能顺利通过。</a:t>
            </a:r>
          </a:p>
        </p:txBody>
      </p:sp>
      <p:sp>
        <p:nvSpPr>
          <p:cNvPr id="77854" name="Rectangle 5">
            <a:hlinkClick r:id="rId2" action="ppaction://hlinksldjump"/>
          </p:cNvPr>
          <p:cNvSpPr>
            <a:spLocks noChangeArrowheads="1"/>
          </p:cNvSpPr>
          <p:nvPr/>
        </p:nvSpPr>
        <p:spPr bwMode="auto">
          <a:xfrm>
            <a:off x="500063" y="1686534"/>
            <a:ext cx="8286750" cy="831639"/>
          </a:xfrm>
          <a:prstGeom prst="rect">
            <a:avLst/>
          </a:prstGeom>
          <a:noFill/>
          <a:ln w="9525">
            <a:noFill/>
            <a:miter lim="800000"/>
            <a:headEnd/>
            <a:tailEnd/>
          </a:ln>
        </p:spPr>
        <p:txBody>
          <a:bodyPr lIns="92075" tIns="46038" rIns="92075" bIns="46038" anchor="b">
            <a:spAutoFit/>
          </a:bodyPr>
          <a:lstStyle/>
          <a:p>
            <a:r>
              <a:rPr lang="en-US" altLang="zh-CN" sz="2400">
                <a:solidFill>
                  <a:srgbClr val="800000"/>
                </a:solidFill>
                <a:latin typeface="Times New Roman" pitchFamily="18" charset="0"/>
                <a:ea typeface="楷体_GB2312" pitchFamily="49" charset="-122"/>
              </a:rPr>
              <a:t>2.</a:t>
            </a:r>
            <a:r>
              <a:rPr lang="zh-CN" altLang="en-US" sz="2400">
                <a:solidFill>
                  <a:srgbClr val="800000"/>
                </a:solidFill>
                <a:latin typeface="Times New Roman" pitchFamily="18" charset="0"/>
                <a:ea typeface="楷体_GB2312" pitchFamily="49" charset="-122"/>
              </a:rPr>
              <a:t>中心频率</a:t>
            </a:r>
            <a:r>
              <a:rPr lang="en-US" altLang="en-US" sz="2400">
                <a:solidFill>
                  <a:srgbClr val="800000"/>
                </a:solidFill>
                <a:latin typeface="Times New Roman" pitchFamily="18" charset="0"/>
                <a:ea typeface="楷体_GB2312" pitchFamily="49" charset="-122"/>
              </a:rPr>
              <a:t>1kHz</a:t>
            </a:r>
            <a:r>
              <a:rPr lang="zh-CN" altLang="en-US" sz="2400">
                <a:solidFill>
                  <a:srgbClr val="800000"/>
                </a:solidFill>
                <a:latin typeface="Times New Roman" pitchFamily="18" charset="0"/>
                <a:ea typeface="楷体_GB2312" pitchFamily="49" charset="-122"/>
              </a:rPr>
              <a:t>，通带宽度</a:t>
            </a:r>
            <a:r>
              <a:rPr lang="en-US" altLang="en-US" sz="2400">
                <a:solidFill>
                  <a:srgbClr val="800000"/>
                </a:solidFill>
                <a:latin typeface="Times New Roman" pitchFamily="18" charset="0"/>
                <a:ea typeface="楷体_GB2312" pitchFamily="49" charset="-122"/>
              </a:rPr>
              <a:t>1kHz</a:t>
            </a:r>
            <a:r>
              <a:rPr lang="zh-CN" altLang="en-US" sz="2400">
                <a:solidFill>
                  <a:srgbClr val="800000"/>
                </a:solidFill>
                <a:latin typeface="Times New Roman" pitchFamily="18" charset="0"/>
                <a:ea typeface="楷体_GB2312" pitchFamily="49" charset="-122"/>
              </a:rPr>
              <a:t>的</a:t>
            </a:r>
            <a:r>
              <a:rPr lang="en-US" altLang="en-US" sz="2400">
                <a:solidFill>
                  <a:srgbClr val="800000"/>
                </a:solidFill>
                <a:latin typeface="Times New Roman" pitchFamily="18" charset="0"/>
                <a:ea typeface="楷体_GB2312" pitchFamily="49" charset="-122"/>
              </a:rPr>
              <a:t>MFB</a:t>
            </a:r>
            <a:r>
              <a:rPr lang="zh-CN" altLang="en-US" sz="2400">
                <a:solidFill>
                  <a:srgbClr val="800000"/>
                </a:solidFill>
                <a:latin typeface="Times New Roman" pitchFamily="18" charset="0"/>
                <a:ea typeface="楷体_GB2312" pitchFamily="49" charset="-122"/>
              </a:rPr>
              <a:t>型二阶切比雪夫带阻滤波电路及幅频</a:t>
            </a:r>
            <a:r>
              <a:rPr lang="en-US" altLang="en-US" sz="2400">
                <a:solidFill>
                  <a:srgbClr val="800000"/>
                </a:solidFill>
                <a:latin typeface="Times New Roman" pitchFamily="18" charset="0"/>
                <a:ea typeface="楷体_GB2312" pitchFamily="49" charset="-122"/>
              </a:rPr>
              <a:t>/</a:t>
            </a:r>
            <a:r>
              <a:rPr lang="zh-CN" altLang="en-US" sz="2400">
                <a:solidFill>
                  <a:srgbClr val="800000"/>
                </a:solidFill>
                <a:latin typeface="Times New Roman" pitchFamily="18" charset="0"/>
                <a:ea typeface="楷体_GB2312" pitchFamily="49" charset="-122"/>
              </a:rPr>
              <a:t>相频特性曲线</a:t>
            </a:r>
          </a:p>
        </p:txBody>
      </p:sp>
      <p:grpSp>
        <p:nvGrpSpPr>
          <p:cNvPr id="77855" name="组合 34"/>
          <p:cNvGrpSpPr>
            <a:grpSpLocks/>
          </p:cNvGrpSpPr>
          <p:nvPr/>
        </p:nvGrpSpPr>
        <p:grpSpPr bwMode="auto">
          <a:xfrm>
            <a:off x="500063" y="2625329"/>
            <a:ext cx="8215312" cy="1768078"/>
            <a:chOff x="642910" y="3571876"/>
            <a:chExt cx="7858180" cy="2000264"/>
          </a:xfrm>
        </p:grpSpPr>
        <p:sp>
          <p:nvSpPr>
            <p:cNvPr id="77856" name="矩形 42"/>
            <p:cNvSpPr>
              <a:spLocks noChangeArrowheads="1"/>
            </p:cNvSpPr>
            <p:nvPr/>
          </p:nvSpPr>
          <p:spPr bwMode="auto">
            <a:xfrm>
              <a:off x="642910" y="3571876"/>
              <a:ext cx="7858180" cy="2000264"/>
            </a:xfrm>
            <a:prstGeom prst="rect">
              <a:avLst/>
            </a:prstGeom>
            <a:solidFill>
              <a:srgbClr val="92D050"/>
            </a:solidFill>
            <a:ln w="9525" algn="ctr">
              <a:solidFill>
                <a:schemeClr val="tx1"/>
              </a:solidFill>
              <a:round/>
              <a:headEnd/>
              <a:tailEnd/>
            </a:ln>
          </p:spPr>
          <p:txBody>
            <a:bodyPr wrap="none"/>
            <a:lstStyle/>
            <a:p>
              <a:pPr algn="ctr"/>
              <a:endParaRPr lang="zh-CN" altLang="en-US"/>
            </a:p>
          </p:txBody>
        </p:sp>
        <p:pic>
          <p:nvPicPr>
            <p:cNvPr id="77857" name="Picture 2" descr="3T6T15"/>
            <p:cNvPicPr>
              <a:picLocks noChangeAspect="1" noChangeArrowheads="1"/>
            </p:cNvPicPr>
            <p:nvPr/>
          </p:nvPicPr>
          <p:blipFill>
            <a:blip r:embed="rId3" cstate="print"/>
            <a:srcRect/>
            <a:stretch>
              <a:fillRect/>
            </a:stretch>
          </p:blipFill>
          <p:spPr bwMode="auto">
            <a:xfrm>
              <a:off x="714347" y="3643314"/>
              <a:ext cx="7715305" cy="1884079"/>
            </a:xfrm>
            <a:prstGeom prst="rect">
              <a:avLst/>
            </a:prstGeom>
            <a:noFill/>
            <a:ln w="9525">
              <a:noFill/>
              <a:miter lim="800000"/>
              <a:headEnd/>
              <a:tailEnd/>
            </a:ln>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矩形 2"/>
          <p:cNvSpPr>
            <a:spLocks noChangeArrowheads="1"/>
          </p:cNvSpPr>
          <p:nvPr/>
        </p:nvSpPr>
        <p:spPr bwMode="auto">
          <a:xfrm>
            <a:off x="642938" y="321469"/>
            <a:ext cx="4248279" cy="523220"/>
          </a:xfrm>
          <a:prstGeom prst="rect">
            <a:avLst/>
          </a:prstGeom>
          <a:noFill/>
          <a:ln w="9525">
            <a:noFill/>
            <a:miter lim="800000"/>
            <a:headEnd/>
            <a:tailEnd/>
          </a:ln>
        </p:spPr>
        <p:txBody>
          <a:bodyPr wrap="none">
            <a:spAutoFit/>
          </a:bodyPr>
          <a:lstStyle/>
          <a:p>
            <a:r>
              <a:rPr lang="en-US" altLang="zh-CN" sz="2800"/>
              <a:t>3.1.2  </a:t>
            </a:r>
            <a:r>
              <a:rPr lang="zh-CN" altLang="en-US" sz="2800"/>
              <a:t>模拟电路的发展趋势</a:t>
            </a:r>
          </a:p>
        </p:txBody>
      </p:sp>
      <p:sp>
        <p:nvSpPr>
          <p:cNvPr id="38915" name="矩形 5"/>
          <p:cNvSpPr>
            <a:spLocks noChangeArrowheads="1"/>
          </p:cNvSpPr>
          <p:nvPr/>
        </p:nvSpPr>
        <p:spPr bwMode="auto">
          <a:xfrm>
            <a:off x="500063" y="1607344"/>
            <a:ext cx="8001000" cy="461665"/>
          </a:xfrm>
          <a:prstGeom prst="rect">
            <a:avLst/>
          </a:prstGeom>
          <a:noFill/>
          <a:ln w="9525">
            <a:noFill/>
            <a:miter lim="800000"/>
            <a:headEnd/>
            <a:tailEnd/>
          </a:ln>
        </p:spPr>
        <p:txBody>
          <a:bodyPr>
            <a:spAutoFit/>
          </a:bodyPr>
          <a:lstStyle/>
          <a:p>
            <a:r>
              <a:rPr lang="en-US" altLang="zh-CN" sz="2400"/>
              <a:t>1</a:t>
            </a:r>
            <a:r>
              <a:rPr lang="zh-CN" altLang="en-US" sz="2400"/>
              <a:t>．集成化</a:t>
            </a:r>
          </a:p>
        </p:txBody>
      </p:sp>
      <p:sp>
        <p:nvSpPr>
          <p:cNvPr id="38916" name="矩形 6"/>
          <p:cNvSpPr>
            <a:spLocks noChangeArrowheads="1"/>
          </p:cNvSpPr>
          <p:nvPr/>
        </p:nvSpPr>
        <p:spPr bwMode="auto">
          <a:xfrm>
            <a:off x="500063" y="964407"/>
            <a:ext cx="8286750" cy="830997"/>
          </a:xfrm>
          <a:prstGeom prst="rect">
            <a:avLst/>
          </a:prstGeom>
          <a:noFill/>
          <a:ln w="9525">
            <a:noFill/>
            <a:miter lim="800000"/>
            <a:headEnd/>
            <a:tailEnd/>
          </a:ln>
        </p:spPr>
        <p:txBody>
          <a:bodyPr>
            <a:spAutoFit/>
          </a:bodyPr>
          <a:lstStyle/>
          <a:p>
            <a:r>
              <a:rPr lang="zh-CN" altLang="en-US" sz="2400">
                <a:solidFill>
                  <a:srgbClr val="0000CC"/>
                </a:solidFill>
              </a:rPr>
              <a:t>  经过几十年持续地提升与进步，模拟电路已经进入一个相对成熟的稳定发展阶段。</a:t>
            </a:r>
          </a:p>
        </p:txBody>
      </p:sp>
      <p:sp>
        <p:nvSpPr>
          <p:cNvPr id="38917" name="矩形 5"/>
          <p:cNvSpPr>
            <a:spLocks noChangeArrowheads="1"/>
          </p:cNvSpPr>
          <p:nvPr/>
        </p:nvSpPr>
        <p:spPr bwMode="auto">
          <a:xfrm>
            <a:off x="571500" y="2035969"/>
            <a:ext cx="8001000" cy="830997"/>
          </a:xfrm>
          <a:prstGeom prst="rect">
            <a:avLst/>
          </a:prstGeom>
          <a:noFill/>
          <a:ln w="9525">
            <a:noFill/>
            <a:miter lim="800000"/>
            <a:headEnd/>
            <a:tailEnd/>
          </a:ln>
        </p:spPr>
        <p:txBody>
          <a:bodyPr>
            <a:spAutoFit/>
          </a:bodyPr>
          <a:lstStyle/>
          <a:p>
            <a:pPr>
              <a:defRPr/>
            </a:pPr>
            <a:r>
              <a:rPr lang="zh-CN" altLang="en-US" sz="2400" dirty="0">
                <a:latin typeface="+mn-ea"/>
                <a:ea typeface="+mn-ea"/>
              </a:rPr>
              <a:t>很多采用传统分立元件（如三极管、</a:t>
            </a:r>
            <a:r>
              <a:rPr lang="en-US" altLang="zh-CN" sz="2400" dirty="0">
                <a:latin typeface="+mn-ea"/>
                <a:ea typeface="+mn-ea"/>
              </a:rPr>
              <a:t>MOSFET</a:t>
            </a:r>
            <a:r>
              <a:rPr lang="zh-CN" altLang="en-US" sz="2400" dirty="0">
                <a:latin typeface="+mn-ea"/>
                <a:ea typeface="+mn-ea"/>
              </a:rPr>
              <a:t>、运放）及相应外围元件构成的模拟电路系统已经逐步实现了集成化。</a:t>
            </a:r>
          </a:p>
        </p:txBody>
      </p:sp>
      <p:sp>
        <p:nvSpPr>
          <p:cNvPr id="38918" name="矩形 5"/>
          <p:cNvSpPr>
            <a:spLocks noChangeArrowheads="1"/>
          </p:cNvSpPr>
          <p:nvPr/>
        </p:nvSpPr>
        <p:spPr bwMode="auto">
          <a:xfrm>
            <a:off x="571500" y="2732485"/>
            <a:ext cx="8001000" cy="461665"/>
          </a:xfrm>
          <a:prstGeom prst="rect">
            <a:avLst/>
          </a:prstGeom>
          <a:noFill/>
          <a:ln w="9525">
            <a:noFill/>
            <a:miter lim="800000"/>
            <a:headEnd/>
            <a:tailEnd/>
          </a:ln>
        </p:spPr>
        <p:txBody>
          <a:bodyPr>
            <a:spAutoFit/>
          </a:bodyPr>
          <a:lstStyle/>
          <a:p>
            <a:pPr>
              <a:defRPr/>
            </a:pPr>
            <a:r>
              <a:rPr lang="zh-CN" altLang="en-US" sz="2400" dirty="0">
                <a:solidFill>
                  <a:srgbClr val="C00000"/>
                </a:solidFill>
                <a:latin typeface="+mn-ea"/>
                <a:ea typeface="+mn-ea"/>
              </a:rPr>
              <a:t>优势：</a:t>
            </a:r>
            <a:r>
              <a:rPr lang="zh-CN" altLang="en-US" sz="2400" dirty="0">
                <a:latin typeface="+mn-ea"/>
                <a:ea typeface="+mn-ea"/>
              </a:rPr>
              <a:t>降低电子产品的设计难度、生产装配难度和故障率。</a:t>
            </a:r>
          </a:p>
        </p:txBody>
      </p:sp>
      <p:sp>
        <p:nvSpPr>
          <p:cNvPr id="390145" name="Rectangle 1"/>
          <p:cNvSpPr>
            <a:spLocks noChangeArrowheads="1"/>
          </p:cNvSpPr>
          <p:nvPr/>
        </p:nvSpPr>
        <p:spPr bwMode="auto">
          <a:xfrm>
            <a:off x="357189" y="3128873"/>
            <a:ext cx="8358187" cy="1200329"/>
          </a:xfrm>
          <a:prstGeom prst="rect">
            <a:avLst/>
          </a:prstGeom>
          <a:noFill/>
          <a:ln w="9525">
            <a:noFill/>
            <a:miter lim="800000"/>
            <a:headEnd/>
            <a:tailEnd/>
          </a:ln>
          <a:effectLst/>
        </p:spPr>
        <p:txBody>
          <a:bodyPr anchor="ctr">
            <a:spAutoFit/>
          </a:bodyPr>
          <a:lstStyle/>
          <a:p>
            <a:pPr indent="255588" eaLnBrk="0" hangingPunct="0">
              <a:defRPr/>
            </a:pPr>
            <a:r>
              <a:rPr lang="zh-CN" altLang="zh-CN" sz="2400" dirty="0">
                <a:solidFill>
                  <a:srgbClr val="C00000"/>
                </a:solidFill>
                <a:latin typeface="+mn-ea"/>
                <a:ea typeface="+mn-ea"/>
                <a:cs typeface="Times New Roman" pitchFamily="18" charset="0"/>
              </a:rPr>
              <a:t>【</a:t>
            </a:r>
            <a:r>
              <a:rPr lang="zh-CN" sz="2400" dirty="0">
                <a:solidFill>
                  <a:srgbClr val="C00000"/>
                </a:solidFill>
                <a:latin typeface="+mn-ea"/>
                <a:ea typeface="+mn-ea"/>
                <a:cs typeface="Times New Roman" pitchFamily="18" charset="0"/>
              </a:rPr>
              <a:t>例</a:t>
            </a:r>
            <a:r>
              <a:rPr lang="en-US" altLang="zh-CN" sz="2400" dirty="0">
                <a:solidFill>
                  <a:srgbClr val="C00000"/>
                </a:solidFill>
                <a:latin typeface="+mn-ea"/>
                <a:ea typeface="+mn-ea"/>
                <a:cs typeface="Arial" pitchFamily="34" charset="0"/>
              </a:rPr>
              <a:t>3-1-1</a:t>
            </a:r>
            <a:r>
              <a:rPr lang="en-US" altLang="zh-CN" sz="2400" dirty="0">
                <a:solidFill>
                  <a:srgbClr val="C00000"/>
                </a:solidFill>
                <a:latin typeface="+mn-ea"/>
                <a:ea typeface="+mn-ea"/>
                <a:cs typeface="Times New Roman" pitchFamily="18" charset="0"/>
              </a:rPr>
              <a:t>】 </a:t>
            </a:r>
            <a:r>
              <a:rPr lang="zh-CN" altLang="en-US" sz="2400" dirty="0">
                <a:solidFill>
                  <a:srgbClr val="C00000"/>
                </a:solidFill>
                <a:latin typeface="+mn-ea"/>
                <a:ea typeface="+mn-ea"/>
                <a:cs typeface="Times New Roman" pitchFamily="18" charset="0"/>
              </a:rPr>
              <a:t>由分立元件构成的功放电路复杂，电路调试难度大，而采用集成功放则只需少量的外围元件即可完成相同的功能，且无须调试。</a:t>
            </a:r>
            <a:endParaRPr lang="zh-CN" altLang="en-US" sz="2400" dirty="0">
              <a:solidFill>
                <a:srgbClr val="C00000"/>
              </a:solidFill>
              <a:latin typeface="+mn-ea"/>
              <a:ea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wipe(left)">
                                      <p:cBhvr>
                                        <p:cTn id="7" dur="500"/>
                                        <p:tgtEl>
                                          <p:spTgt spid="389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915"/>
                                        </p:tgtEl>
                                        <p:attrNameLst>
                                          <p:attrName>style.visibility</p:attrName>
                                        </p:attrNameLst>
                                      </p:cBhvr>
                                      <p:to>
                                        <p:strVal val="visible"/>
                                      </p:to>
                                    </p:set>
                                    <p:animEffect transition="in" filter="wipe(left)">
                                      <p:cBhvr>
                                        <p:cTn id="12" dur="500"/>
                                        <p:tgtEl>
                                          <p:spTgt spid="389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917"/>
                                        </p:tgtEl>
                                        <p:attrNameLst>
                                          <p:attrName>style.visibility</p:attrName>
                                        </p:attrNameLst>
                                      </p:cBhvr>
                                      <p:to>
                                        <p:strVal val="visible"/>
                                      </p:to>
                                    </p:set>
                                    <p:animEffect transition="in" filter="wipe(left)">
                                      <p:cBhvr>
                                        <p:cTn id="17" dur="500"/>
                                        <p:tgtEl>
                                          <p:spTgt spid="389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918"/>
                                        </p:tgtEl>
                                        <p:attrNameLst>
                                          <p:attrName>style.visibility</p:attrName>
                                        </p:attrNameLst>
                                      </p:cBhvr>
                                      <p:to>
                                        <p:strVal val="visible"/>
                                      </p:to>
                                    </p:set>
                                    <p:animEffect transition="in" filter="wipe(left)">
                                      <p:cBhvr>
                                        <p:cTn id="22" dur="500"/>
                                        <p:tgtEl>
                                          <p:spTgt spid="389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90145"/>
                                        </p:tgtEl>
                                        <p:attrNameLst>
                                          <p:attrName>style.visibility</p:attrName>
                                        </p:attrNameLst>
                                      </p:cBhvr>
                                      <p:to>
                                        <p:strVal val="visible"/>
                                      </p:to>
                                    </p:set>
                                    <p:animEffect transition="in" filter="wipe(left)">
                                      <p:cBhvr>
                                        <p:cTn id="27" dur="500"/>
                                        <p:tgtEl>
                                          <p:spTgt spid="390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38916" grpId="0"/>
      <p:bldP spid="38917" grpId="0"/>
      <p:bldP spid="38918" grpId="0"/>
      <p:bldP spid="39014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8851"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78852"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78853"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78854"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8855" name="Rectangle 2"/>
          <p:cNvSpPr>
            <a:spLocks noChangeArrowheads="1"/>
          </p:cNvSpPr>
          <p:nvPr/>
        </p:nvSpPr>
        <p:spPr bwMode="auto">
          <a:xfrm>
            <a:off x="571501" y="375048"/>
            <a:ext cx="7286625" cy="523220"/>
          </a:xfrm>
          <a:prstGeom prst="rect">
            <a:avLst/>
          </a:prstGeom>
          <a:noFill/>
          <a:ln w="12700" cap="sq">
            <a:noFill/>
            <a:miter lim="800000"/>
            <a:headEnd type="none" w="sm" len="sm"/>
            <a:tailEnd type="none" w="sm" len="sm"/>
          </a:ln>
        </p:spPr>
        <p:txBody>
          <a:bodyPr>
            <a:spAutoFit/>
          </a:bodyPr>
          <a:lstStyle/>
          <a:p>
            <a:r>
              <a:rPr lang="en-US" altLang="zh-CN" sz="2800"/>
              <a:t>3.6.5  </a:t>
            </a:r>
            <a:r>
              <a:rPr lang="zh-CN" altLang="en-US" sz="2800"/>
              <a:t>带阻滤波电路（</a:t>
            </a:r>
            <a:r>
              <a:rPr lang="en-US" altLang="zh-CN" sz="2800"/>
              <a:t>BEF</a:t>
            </a:r>
            <a:r>
              <a:rPr lang="zh-CN" altLang="en-US" sz="2800"/>
              <a:t>）</a:t>
            </a:r>
          </a:p>
        </p:txBody>
      </p:sp>
      <p:sp>
        <p:nvSpPr>
          <p:cNvPr id="78856"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8857"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8858"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8859"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8860"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8861"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8862"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8863"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8864"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78865"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78866"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8867"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8868"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8869"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8870"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8871"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8872"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8873"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8874"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8875"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8876" name="Rectangle 5">
            <a:hlinkClick r:id="rId2" action="ppaction://hlinksldjump"/>
          </p:cNvPr>
          <p:cNvSpPr>
            <a:spLocks noChangeArrowheads="1"/>
          </p:cNvSpPr>
          <p:nvPr/>
        </p:nvSpPr>
        <p:spPr bwMode="auto">
          <a:xfrm>
            <a:off x="428625" y="703077"/>
            <a:ext cx="8286750" cy="831639"/>
          </a:xfrm>
          <a:prstGeom prst="rect">
            <a:avLst/>
          </a:prstGeom>
          <a:noFill/>
          <a:ln w="9525">
            <a:noFill/>
            <a:miter lim="800000"/>
            <a:headEnd/>
            <a:tailEnd/>
          </a:ln>
        </p:spPr>
        <p:txBody>
          <a:bodyPr lIns="92075" tIns="46038" rIns="92075" bIns="46038" anchor="b">
            <a:spAutoFit/>
          </a:bodyPr>
          <a:lstStyle/>
          <a:p>
            <a:r>
              <a:rPr lang="en-US" altLang="zh-CN" sz="2400">
                <a:solidFill>
                  <a:srgbClr val="800000"/>
                </a:solidFill>
                <a:latin typeface="Times New Roman" pitchFamily="18" charset="0"/>
                <a:ea typeface="楷体_GB2312" pitchFamily="49" charset="-122"/>
              </a:rPr>
              <a:t>3.</a:t>
            </a:r>
            <a:r>
              <a:rPr lang="zh-CN" altLang="en-US" sz="2400">
                <a:solidFill>
                  <a:srgbClr val="800000"/>
                </a:solidFill>
                <a:latin typeface="Times New Roman" pitchFamily="18" charset="0"/>
                <a:ea typeface="楷体_GB2312" pitchFamily="49" charset="-122"/>
              </a:rPr>
              <a:t>中心频率</a:t>
            </a:r>
            <a:r>
              <a:rPr lang="en-US" altLang="en-US" sz="2400">
                <a:solidFill>
                  <a:srgbClr val="800000"/>
                </a:solidFill>
                <a:latin typeface="Times New Roman" pitchFamily="18" charset="0"/>
                <a:ea typeface="楷体_GB2312" pitchFamily="49" charset="-122"/>
              </a:rPr>
              <a:t>1kHz</a:t>
            </a:r>
            <a:r>
              <a:rPr lang="zh-CN" altLang="en-US" sz="2400">
                <a:solidFill>
                  <a:srgbClr val="800000"/>
                </a:solidFill>
                <a:latin typeface="Times New Roman" pitchFamily="18" charset="0"/>
                <a:ea typeface="楷体_GB2312" pitchFamily="49" charset="-122"/>
              </a:rPr>
              <a:t>，通带宽度</a:t>
            </a:r>
            <a:r>
              <a:rPr lang="en-US" altLang="en-US" sz="2400">
                <a:solidFill>
                  <a:srgbClr val="800000"/>
                </a:solidFill>
                <a:latin typeface="Times New Roman" pitchFamily="18" charset="0"/>
                <a:ea typeface="楷体_GB2312" pitchFamily="49" charset="-122"/>
              </a:rPr>
              <a:t>1kHz</a:t>
            </a:r>
            <a:r>
              <a:rPr lang="zh-CN" altLang="en-US" sz="2400">
                <a:solidFill>
                  <a:srgbClr val="800000"/>
                </a:solidFill>
                <a:latin typeface="Times New Roman" pitchFamily="18" charset="0"/>
                <a:ea typeface="楷体_GB2312" pitchFamily="49" charset="-122"/>
              </a:rPr>
              <a:t>的</a:t>
            </a:r>
            <a:r>
              <a:rPr lang="en-US" altLang="en-US" sz="2400">
                <a:solidFill>
                  <a:srgbClr val="800000"/>
                </a:solidFill>
                <a:latin typeface="Times New Roman" pitchFamily="18" charset="0"/>
                <a:ea typeface="楷体_GB2312" pitchFamily="49" charset="-122"/>
              </a:rPr>
              <a:t>Sallen-Key</a:t>
            </a:r>
            <a:r>
              <a:rPr lang="zh-CN" altLang="en-US" sz="2400">
                <a:solidFill>
                  <a:srgbClr val="800000"/>
                </a:solidFill>
                <a:latin typeface="Times New Roman" pitchFamily="18" charset="0"/>
                <a:ea typeface="楷体_GB2312" pitchFamily="49" charset="-122"/>
              </a:rPr>
              <a:t>型二阶切比雪夫带阻滤波电路及幅频</a:t>
            </a:r>
            <a:r>
              <a:rPr lang="en-US" altLang="en-US" sz="2400">
                <a:solidFill>
                  <a:srgbClr val="800000"/>
                </a:solidFill>
                <a:latin typeface="Times New Roman" pitchFamily="18" charset="0"/>
                <a:ea typeface="楷体_GB2312" pitchFamily="49" charset="-122"/>
              </a:rPr>
              <a:t>/</a:t>
            </a:r>
            <a:r>
              <a:rPr lang="zh-CN" altLang="en-US" sz="2400">
                <a:solidFill>
                  <a:srgbClr val="800000"/>
                </a:solidFill>
                <a:latin typeface="Times New Roman" pitchFamily="18" charset="0"/>
                <a:ea typeface="楷体_GB2312" pitchFamily="49" charset="-122"/>
              </a:rPr>
              <a:t>相频特性曲线</a:t>
            </a:r>
          </a:p>
        </p:txBody>
      </p:sp>
      <p:grpSp>
        <p:nvGrpSpPr>
          <p:cNvPr id="78877" name="组合 34"/>
          <p:cNvGrpSpPr>
            <a:grpSpLocks/>
          </p:cNvGrpSpPr>
          <p:nvPr/>
        </p:nvGrpSpPr>
        <p:grpSpPr bwMode="auto">
          <a:xfrm>
            <a:off x="357189" y="1607344"/>
            <a:ext cx="8429625" cy="1875235"/>
            <a:chOff x="500034" y="2357430"/>
            <a:chExt cx="8215370" cy="2286016"/>
          </a:xfrm>
        </p:grpSpPr>
        <p:sp>
          <p:nvSpPr>
            <p:cNvPr id="78879" name="矩形 42"/>
            <p:cNvSpPr>
              <a:spLocks noChangeArrowheads="1"/>
            </p:cNvSpPr>
            <p:nvPr/>
          </p:nvSpPr>
          <p:spPr bwMode="auto">
            <a:xfrm>
              <a:off x="500034" y="2357430"/>
              <a:ext cx="8215370" cy="2286016"/>
            </a:xfrm>
            <a:prstGeom prst="rect">
              <a:avLst/>
            </a:prstGeom>
            <a:solidFill>
              <a:srgbClr val="92D050"/>
            </a:solidFill>
            <a:ln w="9525" algn="ctr">
              <a:solidFill>
                <a:schemeClr val="tx1"/>
              </a:solidFill>
              <a:round/>
              <a:headEnd/>
              <a:tailEnd/>
            </a:ln>
          </p:spPr>
          <p:txBody>
            <a:bodyPr wrap="none"/>
            <a:lstStyle/>
            <a:p>
              <a:pPr algn="ctr"/>
              <a:endParaRPr lang="zh-CN" altLang="en-US"/>
            </a:p>
          </p:txBody>
        </p:sp>
        <p:pic>
          <p:nvPicPr>
            <p:cNvPr id="78880" name="Picture 2" descr="3T6T16"/>
            <p:cNvPicPr>
              <a:picLocks noChangeAspect="1" noChangeArrowheads="1"/>
            </p:cNvPicPr>
            <p:nvPr/>
          </p:nvPicPr>
          <p:blipFill>
            <a:blip r:embed="rId3" cstate="print"/>
            <a:srcRect/>
            <a:stretch>
              <a:fillRect/>
            </a:stretch>
          </p:blipFill>
          <p:spPr bwMode="auto">
            <a:xfrm>
              <a:off x="571472" y="2428868"/>
              <a:ext cx="8039290" cy="2143140"/>
            </a:xfrm>
            <a:prstGeom prst="rect">
              <a:avLst/>
            </a:prstGeom>
            <a:noFill/>
            <a:ln w="9525">
              <a:noFill/>
              <a:miter lim="800000"/>
              <a:headEnd/>
              <a:tailEnd/>
            </a:ln>
          </p:spPr>
        </p:pic>
      </p:grpSp>
      <p:sp>
        <p:nvSpPr>
          <p:cNvPr id="36" name="Rectangle 5">
            <a:hlinkClick r:id="rId2" action="ppaction://hlinksldjump"/>
          </p:cNvPr>
          <p:cNvSpPr>
            <a:spLocks noChangeArrowheads="1"/>
          </p:cNvSpPr>
          <p:nvPr/>
        </p:nvSpPr>
        <p:spPr bwMode="auto">
          <a:xfrm>
            <a:off x="357188" y="3228393"/>
            <a:ext cx="8286750" cy="1447192"/>
          </a:xfrm>
          <a:prstGeom prst="rect">
            <a:avLst/>
          </a:prstGeom>
          <a:noFill/>
          <a:ln w="9525">
            <a:noFill/>
            <a:miter lim="800000"/>
            <a:headEnd/>
            <a:tailEnd/>
          </a:ln>
        </p:spPr>
        <p:txBody>
          <a:bodyPr lIns="92075" tIns="46038" rIns="92075" bIns="46038" anchor="b">
            <a:spAutoFit/>
          </a:bodyPr>
          <a:lstStyle/>
          <a:p>
            <a:pPr>
              <a:defRPr/>
            </a:pPr>
            <a:r>
              <a:rPr lang="en-US" altLang="en-US" sz="2200" u="sng" dirty="0">
                <a:latin typeface="+mn-ea"/>
                <a:ea typeface="+mn-ea"/>
                <a:sym typeface="Wingdings"/>
              </a:rPr>
              <a:t></a:t>
            </a:r>
            <a:r>
              <a:rPr lang="zh-CN" altLang="en-US" sz="2200" u="sng" dirty="0">
                <a:latin typeface="+mn-ea"/>
                <a:ea typeface="+mn-ea"/>
              </a:rPr>
              <a:t>提示：心电图机（</a:t>
            </a:r>
            <a:r>
              <a:rPr lang="en-US" altLang="en-US" sz="2200" u="sng" dirty="0">
                <a:latin typeface="+mn-ea"/>
                <a:ea typeface="+mn-ea"/>
              </a:rPr>
              <a:t>ECG</a:t>
            </a:r>
            <a:r>
              <a:rPr lang="zh-CN" altLang="en-US" sz="2200" u="sng" dirty="0">
                <a:latin typeface="+mn-ea"/>
                <a:ea typeface="+mn-ea"/>
              </a:rPr>
              <a:t>）使用了带阻滤波电路对</a:t>
            </a:r>
            <a:r>
              <a:rPr lang="en-US" altLang="en-US" sz="2200" u="sng" dirty="0">
                <a:latin typeface="+mn-ea"/>
                <a:ea typeface="+mn-ea"/>
              </a:rPr>
              <a:t>50Hz</a:t>
            </a:r>
            <a:r>
              <a:rPr lang="zh-CN" altLang="en-US" sz="2200" u="sng" dirty="0">
                <a:latin typeface="+mn-ea"/>
                <a:ea typeface="+mn-ea"/>
              </a:rPr>
              <a:t>的工频电网干扰进行高效滤除；此外，在无线通信系统中，带阻滤波电路也被广泛用于抑制高功率发射机的杂散输出及非线性功放、带通滤波电路生成的寄生通带。</a:t>
            </a:r>
          </a:p>
        </p:txBody>
      </p:sp>
    </p:spTree>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9875"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79876"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79877"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79878"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9879" name="Rectangle 2"/>
          <p:cNvSpPr>
            <a:spLocks noChangeArrowheads="1"/>
          </p:cNvSpPr>
          <p:nvPr/>
        </p:nvSpPr>
        <p:spPr bwMode="auto">
          <a:xfrm>
            <a:off x="571501" y="375048"/>
            <a:ext cx="7286625" cy="523220"/>
          </a:xfrm>
          <a:prstGeom prst="rect">
            <a:avLst/>
          </a:prstGeom>
          <a:noFill/>
          <a:ln w="12700" cap="sq">
            <a:noFill/>
            <a:miter lim="800000"/>
            <a:headEnd type="none" w="sm" len="sm"/>
            <a:tailEnd type="none" w="sm" len="sm"/>
          </a:ln>
        </p:spPr>
        <p:txBody>
          <a:bodyPr>
            <a:spAutoFit/>
          </a:bodyPr>
          <a:lstStyle/>
          <a:p>
            <a:r>
              <a:rPr lang="en-US" altLang="zh-CN" sz="2800"/>
              <a:t>3.7  </a:t>
            </a:r>
            <a:r>
              <a:rPr lang="zh-CN" altLang="en-US" sz="2800"/>
              <a:t>波形发生器电路设计</a:t>
            </a:r>
          </a:p>
        </p:txBody>
      </p:sp>
      <p:sp>
        <p:nvSpPr>
          <p:cNvPr id="79880"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9881"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9882"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9883"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9884"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9885"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9886"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9887"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9888"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79889"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79890"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9891"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9892"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9893"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9894"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9895"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9896"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9897"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9898"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9899"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79900" name="Rectangle 3">
            <a:hlinkClick r:id="rId2" action="ppaction://hlinksldjump"/>
          </p:cNvPr>
          <p:cNvSpPr>
            <a:spLocks noChangeArrowheads="1"/>
          </p:cNvSpPr>
          <p:nvPr/>
        </p:nvSpPr>
        <p:spPr bwMode="auto">
          <a:xfrm>
            <a:off x="500063" y="779873"/>
            <a:ext cx="4953000" cy="523862"/>
          </a:xfrm>
          <a:prstGeom prst="rect">
            <a:avLst/>
          </a:prstGeom>
          <a:noFill/>
          <a:ln w="9525">
            <a:noFill/>
            <a:miter lim="800000"/>
            <a:headEnd/>
            <a:tailEnd/>
          </a:ln>
        </p:spPr>
        <p:txBody>
          <a:bodyPr lIns="92075" tIns="46038" rIns="92075" bIns="46038" anchor="b">
            <a:spAutoFit/>
          </a:bodyPr>
          <a:lstStyle/>
          <a:p>
            <a:r>
              <a:rPr lang="en-US" altLang="zh-CN" sz="2800"/>
              <a:t>3.7.1  </a:t>
            </a:r>
            <a:r>
              <a:rPr lang="zh-CN" altLang="en-US" sz="2800"/>
              <a:t>正弦波振荡电路</a:t>
            </a:r>
          </a:p>
        </p:txBody>
      </p:sp>
      <p:sp>
        <p:nvSpPr>
          <p:cNvPr id="31" name="Rectangle 25"/>
          <p:cNvSpPr>
            <a:spLocks noChangeArrowheads="1"/>
          </p:cNvSpPr>
          <p:nvPr/>
        </p:nvSpPr>
        <p:spPr bwMode="auto">
          <a:xfrm>
            <a:off x="357188" y="1500187"/>
            <a:ext cx="8355012" cy="1200329"/>
          </a:xfrm>
          <a:prstGeom prst="rect">
            <a:avLst/>
          </a:prstGeom>
          <a:noFill/>
          <a:ln w="9525">
            <a:noFill/>
            <a:miter lim="800000"/>
            <a:headEnd/>
            <a:tailEnd/>
          </a:ln>
        </p:spPr>
        <p:txBody>
          <a:bodyPr>
            <a:spAutoFit/>
          </a:bodyPr>
          <a:lstStyle/>
          <a:p>
            <a:r>
              <a:rPr lang="zh-CN" altLang="en-US" sz="2400"/>
              <a:t>正弦波振荡电路没有外接输入信号，利用带选频网络的正反馈放大单元对系统内部的微小电压扰动进行放大、起振后，维持振荡过程以形成持续的波形输出。</a:t>
            </a:r>
          </a:p>
        </p:txBody>
      </p:sp>
      <p:sp>
        <p:nvSpPr>
          <p:cNvPr id="66590" name="Rectangle 5">
            <a:hlinkClick r:id="rId2" action="ppaction://hlinksldjump"/>
          </p:cNvPr>
          <p:cNvSpPr>
            <a:spLocks noChangeArrowheads="1"/>
          </p:cNvSpPr>
          <p:nvPr/>
        </p:nvSpPr>
        <p:spPr bwMode="auto">
          <a:xfrm>
            <a:off x="357188" y="2178976"/>
            <a:ext cx="8286750" cy="1570303"/>
          </a:xfrm>
          <a:prstGeom prst="rect">
            <a:avLst/>
          </a:prstGeom>
          <a:noFill/>
          <a:ln w="9525">
            <a:noFill/>
            <a:miter lim="800000"/>
            <a:headEnd/>
            <a:tailEnd/>
          </a:ln>
        </p:spPr>
        <p:txBody>
          <a:bodyPr lIns="92075" tIns="46038" rIns="92075" bIns="46038" anchor="b">
            <a:spAutoFit/>
          </a:bodyPr>
          <a:lstStyle/>
          <a:p>
            <a:pPr>
              <a:defRPr/>
            </a:pPr>
            <a:r>
              <a:rPr lang="en-US" sz="2400" u="sng" dirty="0">
                <a:latin typeface="+mn-ea"/>
                <a:ea typeface="+mn-ea"/>
                <a:sym typeface="Wingdings"/>
              </a:rPr>
              <a:t></a:t>
            </a:r>
            <a:r>
              <a:rPr lang="zh-CN" altLang="en-US" sz="2400" u="sng" dirty="0">
                <a:latin typeface="+mn-ea"/>
                <a:ea typeface="+mn-ea"/>
              </a:rPr>
              <a:t>提示</a:t>
            </a:r>
            <a:r>
              <a:rPr lang="en-US" sz="2400" u="sng" dirty="0">
                <a:latin typeface="+mn-ea"/>
                <a:ea typeface="+mn-ea"/>
              </a:rPr>
              <a:t> </a:t>
            </a:r>
            <a:r>
              <a:rPr lang="zh-CN" altLang="en-US" sz="2400" u="sng" dirty="0">
                <a:latin typeface="+mn-ea"/>
                <a:ea typeface="+mn-ea"/>
              </a:rPr>
              <a:t>：用于产生</a:t>
            </a:r>
            <a:r>
              <a:rPr lang="en-US" sz="2400" u="sng" dirty="0">
                <a:latin typeface="+mn-ea"/>
                <a:ea typeface="+mn-ea"/>
              </a:rPr>
              <a:t>0.1Hz</a:t>
            </a:r>
            <a:r>
              <a:rPr lang="zh-CN" altLang="en-US" sz="2400" u="sng" dirty="0">
                <a:latin typeface="+mn-ea"/>
                <a:ea typeface="+mn-ea"/>
              </a:rPr>
              <a:t>～</a:t>
            </a:r>
            <a:r>
              <a:rPr lang="en-US" sz="2400" u="sng" dirty="0">
                <a:latin typeface="+mn-ea"/>
                <a:ea typeface="+mn-ea"/>
              </a:rPr>
              <a:t>1MHz</a:t>
            </a:r>
            <a:r>
              <a:rPr lang="zh-CN" altLang="en-US" sz="2400" u="sng" dirty="0">
                <a:latin typeface="+mn-ea"/>
                <a:ea typeface="+mn-ea"/>
              </a:rPr>
              <a:t>频率范围正弦低频信号的振荡电路多采用电阻、电容元件构成选频网络，也称为“</a:t>
            </a:r>
            <a:r>
              <a:rPr lang="en-US" sz="2400" u="sng" dirty="0">
                <a:latin typeface="+mn-ea"/>
                <a:ea typeface="+mn-ea"/>
              </a:rPr>
              <a:t>RC</a:t>
            </a:r>
            <a:r>
              <a:rPr lang="zh-CN" altLang="en-US" sz="2400" u="sng" dirty="0">
                <a:latin typeface="+mn-ea"/>
                <a:ea typeface="+mn-ea"/>
              </a:rPr>
              <a:t>正弦波振荡电路”。常见的</a:t>
            </a:r>
            <a:r>
              <a:rPr lang="en-US" sz="2400" u="sng" dirty="0">
                <a:latin typeface="+mn-ea"/>
                <a:ea typeface="+mn-ea"/>
              </a:rPr>
              <a:t>RC</a:t>
            </a:r>
            <a:r>
              <a:rPr lang="zh-CN" altLang="en-US" sz="2400" u="sng" dirty="0">
                <a:latin typeface="+mn-ea"/>
                <a:ea typeface="+mn-ea"/>
              </a:rPr>
              <a:t>正弦波振荡电路包括文氏桥电路、</a:t>
            </a:r>
            <a:r>
              <a:rPr lang="en-US" sz="2400" u="sng" dirty="0">
                <a:latin typeface="+mn-ea"/>
                <a:ea typeface="+mn-ea"/>
              </a:rPr>
              <a:t>RC</a:t>
            </a:r>
            <a:r>
              <a:rPr lang="zh-CN" altLang="en-US" sz="2400" u="sng" dirty="0">
                <a:latin typeface="+mn-ea"/>
                <a:ea typeface="+mn-ea"/>
              </a:rPr>
              <a:t>移相电路、双</a:t>
            </a:r>
            <a:r>
              <a:rPr lang="en-US" sz="2400" u="sng" dirty="0">
                <a:latin typeface="+mn-ea"/>
                <a:ea typeface="+mn-ea"/>
              </a:rPr>
              <a:t>T</a:t>
            </a:r>
            <a:r>
              <a:rPr lang="zh-CN" altLang="en-US" sz="2400" u="sng" dirty="0">
                <a:latin typeface="+mn-ea"/>
                <a:ea typeface="+mn-ea"/>
              </a:rPr>
              <a:t>选频网络电路等结构形式。</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6"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3557"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23558"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23559"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23560"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3561" name="Rectangle 2"/>
          <p:cNvSpPr>
            <a:spLocks noChangeArrowheads="1"/>
          </p:cNvSpPr>
          <p:nvPr/>
        </p:nvSpPr>
        <p:spPr bwMode="auto">
          <a:xfrm>
            <a:off x="571501" y="375048"/>
            <a:ext cx="7286625" cy="523220"/>
          </a:xfrm>
          <a:prstGeom prst="rect">
            <a:avLst/>
          </a:prstGeom>
          <a:noFill/>
          <a:ln w="12700" cap="sq">
            <a:noFill/>
            <a:miter lim="800000"/>
            <a:headEnd type="none" w="sm" len="sm"/>
            <a:tailEnd type="none" w="sm" len="sm"/>
          </a:ln>
        </p:spPr>
        <p:txBody>
          <a:bodyPr>
            <a:spAutoFit/>
          </a:bodyPr>
          <a:lstStyle/>
          <a:p>
            <a:r>
              <a:rPr lang="en-US" altLang="zh-CN" sz="2800"/>
              <a:t>3.7.1  </a:t>
            </a:r>
            <a:r>
              <a:rPr lang="zh-CN" altLang="en-US" sz="2800"/>
              <a:t>正弦波振荡电路</a:t>
            </a:r>
          </a:p>
        </p:txBody>
      </p:sp>
      <p:sp>
        <p:nvSpPr>
          <p:cNvPr id="23562"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3563"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3564"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3565"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3566"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3567"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3568"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3569"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3570"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23571"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23572"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3573"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3574"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3575"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3576"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3577"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3578"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3579"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3580"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3581"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3582" name="Rectangle 3">
            <a:hlinkClick r:id="rId3" action="ppaction://hlinksldjump"/>
          </p:cNvPr>
          <p:cNvSpPr>
            <a:spLocks noChangeArrowheads="1"/>
          </p:cNvSpPr>
          <p:nvPr/>
        </p:nvSpPr>
        <p:spPr bwMode="auto">
          <a:xfrm>
            <a:off x="500063" y="794993"/>
            <a:ext cx="4953000" cy="462307"/>
          </a:xfrm>
          <a:prstGeom prst="rect">
            <a:avLst/>
          </a:prstGeom>
          <a:noFill/>
          <a:ln w="9525">
            <a:noFill/>
            <a:miter lim="800000"/>
            <a:headEnd/>
            <a:tailEnd/>
          </a:ln>
        </p:spPr>
        <p:txBody>
          <a:bodyPr lIns="92075" tIns="46038" rIns="92075" bIns="46038" anchor="b">
            <a:spAutoFit/>
          </a:bodyPr>
          <a:lstStyle/>
          <a:p>
            <a:r>
              <a:rPr lang="en-US" altLang="zh-CN" sz="2400"/>
              <a:t>1</a:t>
            </a:r>
            <a:r>
              <a:rPr lang="zh-CN" altLang="en-US" sz="2400"/>
              <a:t>．文氏桥正弦波振荡电路</a:t>
            </a:r>
          </a:p>
        </p:txBody>
      </p:sp>
      <p:sp>
        <p:nvSpPr>
          <p:cNvPr id="23583" name="Rectangle 5">
            <a:hlinkClick r:id="rId3" action="ppaction://hlinksldjump"/>
          </p:cNvPr>
          <p:cNvSpPr>
            <a:spLocks noChangeArrowheads="1"/>
          </p:cNvSpPr>
          <p:nvPr/>
        </p:nvSpPr>
        <p:spPr bwMode="auto">
          <a:xfrm>
            <a:off x="428626" y="3045275"/>
            <a:ext cx="3571875" cy="462307"/>
          </a:xfrm>
          <a:prstGeom prst="rect">
            <a:avLst/>
          </a:prstGeom>
          <a:noFill/>
          <a:ln w="9525">
            <a:noFill/>
            <a:miter lim="800000"/>
            <a:headEnd/>
            <a:tailEnd/>
          </a:ln>
        </p:spPr>
        <p:txBody>
          <a:bodyPr lIns="92075" tIns="46038" rIns="92075" bIns="46038" anchor="b">
            <a:spAutoFit/>
          </a:bodyPr>
          <a:lstStyle/>
          <a:p>
            <a:r>
              <a:rPr lang="zh-CN" altLang="en-US" sz="2400">
                <a:solidFill>
                  <a:srgbClr val="800000"/>
                </a:solidFill>
                <a:latin typeface="Times New Roman" pitchFamily="18" charset="0"/>
                <a:ea typeface="楷体_GB2312" pitchFamily="49" charset="-122"/>
              </a:rPr>
              <a:t>（</a:t>
            </a:r>
            <a:r>
              <a:rPr lang="en-US" altLang="zh-CN" sz="2400">
                <a:solidFill>
                  <a:srgbClr val="800000"/>
                </a:solidFill>
                <a:latin typeface="Times New Roman" pitchFamily="18" charset="0"/>
                <a:ea typeface="楷体_GB2312" pitchFamily="49" charset="-122"/>
              </a:rPr>
              <a:t>2</a:t>
            </a:r>
            <a:r>
              <a:rPr lang="zh-CN" altLang="en-US" sz="2400">
                <a:solidFill>
                  <a:srgbClr val="800000"/>
                </a:solidFill>
                <a:latin typeface="Times New Roman" pitchFamily="18" charset="0"/>
                <a:ea typeface="楷体_GB2312" pitchFamily="49" charset="-122"/>
              </a:rPr>
              <a:t>）仿真波形</a:t>
            </a:r>
          </a:p>
        </p:txBody>
      </p:sp>
      <p:sp>
        <p:nvSpPr>
          <p:cNvPr id="23584" name="Rectangle 3">
            <a:hlinkClick r:id="rId3" action="ppaction://hlinksldjump"/>
          </p:cNvPr>
          <p:cNvSpPr>
            <a:spLocks noChangeArrowheads="1"/>
          </p:cNvSpPr>
          <p:nvPr/>
        </p:nvSpPr>
        <p:spPr bwMode="auto">
          <a:xfrm>
            <a:off x="357188" y="1170041"/>
            <a:ext cx="4953000" cy="462307"/>
          </a:xfrm>
          <a:prstGeom prst="rect">
            <a:avLst/>
          </a:prstGeom>
          <a:noFill/>
          <a:ln w="9525">
            <a:noFill/>
            <a:miter lim="800000"/>
            <a:headEnd/>
            <a:tailEnd/>
          </a:ln>
        </p:spPr>
        <p:txBody>
          <a:bodyPr lIns="92075" tIns="46038" rIns="92075" bIns="46038" anchor="b">
            <a:spAutoFit/>
          </a:bodyPr>
          <a:lstStyle/>
          <a:p>
            <a:r>
              <a:rPr lang="zh-CN" altLang="en-US" sz="2400"/>
              <a:t>（</a:t>
            </a:r>
            <a:r>
              <a:rPr lang="en-US" altLang="zh-CN" sz="2400"/>
              <a:t>1</a:t>
            </a:r>
            <a:r>
              <a:rPr lang="zh-CN" altLang="en-US" sz="2400"/>
              <a:t>）电路结构</a:t>
            </a:r>
          </a:p>
        </p:txBody>
      </p:sp>
      <p:grpSp>
        <p:nvGrpSpPr>
          <p:cNvPr id="23585" name="组合 39"/>
          <p:cNvGrpSpPr>
            <a:grpSpLocks/>
          </p:cNvGrpSpPr>
          <p:nvPr/>
        </p:nvGrpSpPr>
        <p:grpSpPr bwMode="auto">
          <a:xfrm>
            <a:off x="5072063" y="482204"/>
            <a:ext cx="2857500" cy="2196703"/>
            <a:chOff x="5000628" y="642918"/>
            <a:chExt cx="2857520" cy="2928958"/>
          </a:xfrm>
        </p:grpSpPr>
        <p:sp>
          <p:nvSpPr>
            <p:cNvPr id="23594" name="矩形 36"/>
            <p:cNvSpPr>
              <a:spLocks noChangeArrowheads="1"/>
            </p:cNvSpPr>
            <p:nvPr/>
          </p:nvSpPr>
          <p:spPr bwMode="auto">
            <a:xfrm>
              <a:off x="5000628" y="642918"/>
              <a:ext cx="2857520" cy="2928958"/>
            </a:xfrm>
            <a:prstGeom prst="rect">
              <a:avLst/>
            </a:prstGeom>
            <a:solidFill>
              <a:schemeClr val="accent1"/>
            </a:solidFill>
            <a:ln w="9525" algn="ctr">
              <a:solidFill>
                <a:schemeClr val="tx1"/>
              </a:solidFill>
              <a:round/>
              <a:headEnd/>
              <a:tailEnd/>
            </a:ln>
          </p:spPr>
          <p:txBody>
            <a:bodyPr wrap="none"/>
            <a:lstStyle/>
            <a:p>
              <a:pPr algn="ctr"/>
              <a:endParaRPr lang="zh-CN" altLang="en-US"/>
            </a:p>
          </p:txBody>
        </p:sp>
        <p:pic>
          <p:nvPicPr>
            <p:cNvPr id="23595" name="Picture 2"/>
            <p:cNvPicPr>
              <a:picLocks noChangeAspect="1" noChangeArrowheads="1"/>
            </p:cNvPicPr>
            <p:nvPr/>
          </p:nvPicPr>
          <p:blipFill>
            <a:blip r:embed="rId4" cstate="print"/>
            <a:srcRect/>
            <a:stretch>
              <a:fillRect/>
            </a:stretch>
          </p:blipFill>
          <p:spPr bwMode="auto">
            <a:xfrm>
              <a:off x="5072066" y="714356"/>
              <a:ext cx="2705100" cy="2800350"/>
            </a:xfrm>
            <a:prstGeom prst="rect">
              <a:avLst/>
            </a:prstGeom>
            <a:noFill/>
            <a:ln w="9525">
              <a:noFill/>
              <a:miter lim="800000"/>
              <a:headEnd/>
              <a:tailEnd/>
            </a:ln>
          </p:spPr>
        </p:pic>
      </p:grpSp>
      <p:grpSp>
        <p:nvGrpSpPr>
          <p:cNvPr id="23586" name="组合 38"/>
          <p:cNvGrpSpPr>
            <a:grpSpLocks/>
          </p:cNvGrpSpPr>
          <p:nvPr/>
        </p:nvGrpSpPr>
        <p:grpSpPr bwMode="auto">
          <a:xfrm>
            <a:off x="5072063" y="2732485"/>
            <a:ext cx="3071812" cy="2089547"/>
            <a:chOff x="5143504" y="3500438"/>
            <a:chExt cx="3214710" cy="2928958"/>
          </a:xfrm>
        </p:grpSpPr>
        <p:sp>
          <p:nvSpPr>
            <p:cNvPr id="23592" name="矩形 37"/>
            <p:cNvSpPr>
              <a:spLocks noChangeArrowheads="1"/>
            </p:cNvSpPr>
            <p:nvPr/>
          </p:nvSpPr>
          <p:spPr bwMode="auto">
            <a:xfrm>
              <a:off x="5143504" y="3500438"/>
              <a:ext cx="3214710" cy="2928958"/>
            </a:xfrm>
            <a:prstGeom prst="rect">
              <a:avLst/>
            </a:prstGeom>
            <a:solidFill>
              <a:schemeClr val="accent1"/>
            </a:solidFill>
            <a:ln w="9525" algn="ctr">
              <a:solidFill>
                <a:schemeClr val="tx1"/>
              </a:solidFill>
              <a:round/>
              <a:headEnd/>
              <a:tailEnd/>
            </a:ln>
          </p:spPr>
          <p:txBody>
            <a:bodyPr wrap="none"/>
            <a:lstStyle/>
            <a:p>
              <a:pPr algn="ctr"/>
              <a:endParaRPr lang="zh-CN" altLang="en-US"/>
            </a:p>
          </p:txBody>
        </p:sp>
        <p:pic>
          <p:nvPicPr>
            <p:cNvPr id="23593" name="Picture 3"/>
            <p:cNvPicPr>
              <a:picLocks noChangeAspect="1" noChangeArrowheads="1"/>
            </p:cNvPicPr>
            <p:nvPr/>
          </p:nvPicPr>
          <p:blipFill>
            <a:blip r:embed="rId5" cstate="print"/>
            <a:srcRect/>
            <a:stretch>
              <a:fillRect/>
            </a:stretch>
          </p:blipFill>
          <p:spPr bwMode="auto">
            <a:xfrm>
              <a:off x="5214942" y="3571876"/>
              <a:ext cx="3086100" cy="2733675"/>
            </a:xfrm>
            <a:prstGeom prst="rect">
              <a:avLst/>
            </a:prstGeom>
            <a:noFill/>
            <a:ln w="9525">
              <a:noFill/>
              <a:miter lim="800000"/>
              <a:headEnd/>
              <a:tailEnd/>
            </a:ln>
          </p:spPr>
        </p:pic>
      </p:grpSp>
      <p:sp>
        <p:nvSpPr>
          <p:cNvPr id="41" name="Rectangle 3"/>
          <p:cNvSpPr>
            <a:spLocks noChangeArrowheads="1"/>
          </p:cNvSpPr>
          <p:nvPr/>
        </p:nvSpPr>
        <p:spPr bwMode="auto">
          <a:xfrm>
            <a:off x="571501" y="1660923"/>
            <a:ext cx="3857625" cy="498598"/>
          </a:xfrm>
          <a:prstGeom prst="rect">
            <a:avLst/>
          </a:prstGeom>
          <a:noFill/>
          <a:ln>
            <a:noFill/>
          </a:ln>
          <a:effectLst/>
          <a:extLst>
            <a:ext uri="{909E8E84-426E-40DD-AFC4-6F175D3DCCD1}"/>
            <a:ext uri="{91240B29-F687-4F45-9708-019B960494DF}"/>
            <a:ext uri="{AF507438-7753-43E0-B8FC-AC1667EBCBE1}"/>
          </a:extLst>
        </p:spPr>
        <p:txBody>
          <a:bodyPr>
            <a:spAutoFit/>
          </a:bodyPr>
          <a:lstStyle>
            <a:lvl1pPr algn="l">
              <a:spcBef>
                <a:spcPct val="20000"/>
              </a:spcBef>
              <a:buClr>
                <a:schemeClr val="accent2"/>
              </a:buClr>
              <a:buFont typeface="Wingdings" pitchFamily="2" charset="2"/>
              <a:buChar char="o"/>
              <a:defRPr sz="3000" b="1">
                <a:solidFill>
                  <a:schemeClr val="tx1"/>
                </a:solidFill>
                <a:latin typeface="Arial Narrow" pitchFamily="34" charset="0"/>
                <a:ea typeface="楷体_GB2312" pitchFamily="49" charset="-122"/>
              </a:defRPr>
            </a:lvl1pPr>
            <a:lvl2pPr marL="762000" indent="-285750" algn="l">
              <a:spcBef>
                <a:spcPct val="20000"/>
              </a:spcBef>
              <a:buClr>
                <a:schemeClr val="accent2"/>
              </a:buClr>
              <a:buFont typeface="Wingdings" pitchFamily="2" charset="2"/>
              <a:buChar char="n"/>
              <a:defRPr sz="3000" b="1">
                <a:solidFill>
                  <a:schemeClr val="tx1"/>
                </a:solidFill>
                <a:latin typeface="Arial Narrow" pitchFamily="34" charset="0"/>
                <a:ea typeface="楷体_GB2312" pitchFamily="49" charset="-122"/>
              </a:defRPr>
            </a:lvl2pPr>
            <a:lvl3pPr marL="1181100" indent="-228600" algn="l">
              <a:spcBef>
                <a:spcPct val="20000"/>
              </a:spcBef>
              <a:buClr>
                <a:schemeClr val="accent2"/>
              </a:buClr>
              <a:buFont typeface="Wingdings" pitchFamily="2" charset="2"/>
              <a:buChar char="o"/>
              <a:defRPr sz="2800" b="1">
                <a:solidFill>
                  <a:schemeClr val="tx1"/>
                </a:solidFill>
                <a:latin typeface="Arial Narrow" pitchFamily="34" charset="0"/>
                <a:ea typeface="楷体_GB2312" pitchFamily="49" charset="-122"/>
              </a:defRPr>
            </a:lvl3pPr>
            <a:lvl4pPr marL="1600200" indent="-228600" algn="l">
              <a:spcBef>
                <a:spcPct val="20000"/>
              </a:spcBef>
              <a:buClr>
                <a:schemeClr val="accent2"/>
              </a:buClr>
              <a:buFont typeface="Wingdings" pitchFamily="2" charset="2"/>
              <a:buChar char="n"/>
              <a:defRPr sz="2400" b="1">
                <a:solidFill>
                  <a:schemeClr val="tx1"/>
                </a:solidFill>
                <a:latin typeface="Arial Narrow" pitchFamily="34" charset="0"/>
                <a:ea typeface="楷体_GB2312" pitchFamily="49" charset="-122"/>
              </a:defRPr>
            </a:lvl4pPr>
            <a:lvl5pPr marL="2057400" indent="-228600" algn="l">
              <a:spcBef>
                <a:spcPct val="25000"/>
              </a:spcBef>
              <a:buClr>
                <a:schemeClr val="accent2"/>
              </a:buClr>
              <a:buFont typeface="Wingdings" pitchFamily="2" charset="2"/>
              <a:buChar char="§"/>
              <a:defRPr sz="2400" b="1">
                <a:solidFill>
                  <a:schemeClr val="tx1"/>
                </a:solidFill>
                <a:latin typeface="Arial Narrow" pitchFamily="34" charset="0"/>
                <a:ea typeface="楷体_GB2312" pitchFamily="49" charset="-122"/>
              </a:defRPr>
            </a:lvl5pPr>
            <a:lvl6pPr marL="25146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6pPr>
            <a:lvl7pPr marL="29718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7pPr>
            <a:lvl8pPr marL="34290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8pPr>
            <a:lvl9pPr marL="38862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9pPr>
          </a:lstStyle>
          <a:p>
            <a:pPr algn="just">
              <a:lnSpc>
                <a:spcPct val="110000"/>
              </a:lnSpc>
              <a:buClr>
                <a:srgbClr val="CC0000"/>
              </a:buClr>
              <a:buFont typeface="Wingdings" pitchFamily="2" charset="2"/>
              <a:buNone/>
              <a:defRPr/>
            </a:pPr>
            <a:r>
              <a:rPr lang="en-US" altLang="zh-CN" sz="2400" kern="0" dirty="0" smtClean="0">
                <a:solidFill>
                  <a:srgbClr val="000000"/>
                </a:solidFill>
              </a:rPr>
              <a:t>RC</a:t>
            </a:r>
            <a:r>
              <a:rPr lang="zh-CN" altLang="en-US" sz="2400" kern="0" dirty="0" smtClean="0">
                <a:solidFill>
                  <a:srgbClr val="000000"/>
                </a:solidFill>
              </a:rPr>
              <a:t>反馈网络兼做选频网络</a:t>
            </a:r>
          </a:p>
        </p:txBody>
      </p:sp>
      <p:sp>
        <p:nvSpPr>
          <p:cNvPr id="42" name="Rectangle 3"/>
          <p:cNvSpPr>
            <a:spLocks noChangeArrowheads="1"/>
          </p:cNvSpPr>
          <p:nvPr/>
        </p:nvSpPr>
        <p:spPr bwMode="auto">
          <a:xfrm>
            <a:off x="571501" y="2089548"/>
            <a:ext cx="4214813" cy="498598"/>
          </a:xfrm>
          <a:prstGeom prst="rect">
            <a:avLst/>
          </a:prstGeom>
          <a:noFill/>
          <a:ln>
            <a:noFill/>
          </a:ln>
          <a:effectLst/>
          <a:extLst>
            <a:ext uri="{909E8E84-426E-40DD-AFC4-6F175D3DCCD1}"/>
            <a:ext uri="{91240B29-F687-4F45-9708-019B960494DF}"/>
            <a:ext uri="{AF507438-7753-43E0-B8FC-AC1667EBCBE1}"/>
          </a:extLst>
        </p:spPr>
        <p:txBody>
          <a:bodyPr>
            <a:spAutoFit/>
          </a:bodyPr>
          <a:lstStyle>
            <a:lvl1pPr algn="l">
              <a:spcBef>
                <a:spcPct val="20000"/>
              </a:spcBef>
              <a:buClr>
                <a:schemeClr val="accent2"/>
              </a:buClr>
              <a:buFont typeface="Wingdings" pitchFamily="2" charset="2"/>
              <a:buChar char="o"/>
              <a:defRPr sz="3000" b="1">
                <a:solidFill>
                  <a:schemeClr val="tx1"/>
                </a:solidFill>
                <a:latin typeface="Arial Narrow" pitchFamily="34" charset="0"/>
                <a:ea typeface="楷体_GB2312" pitchFamily="49" charset="-122"/>
              </a:defRPr>
            </a:lvl1pPr>
            <a:lvl2pPr marL="762000" indent="-285750" algn="l">
              <a:spcBef>
                <a:spcPct val="20000"/>
              </a:spcBef>
              <a:buClr>
                <a:schemeClr val="accent2"/>
              </a:buClr>
              <a:buFont typeface="Wingdings" pitchFamily="2" charset="2"/>
              <a:buChar char="n"/>
              <a:defRPr sz="3000" b="1">
                <a:solidFill>
                  <a:schemeClr val="tx1"/>
                </a:solidFill>
                <a:latin typeface="Arial Narrow" pitchFamily="34" charset="0"/>
                <a:ea typeface="楷体_GB2312" pitchFamily="49" charset="-122"/>
              </a:defRPr>
            </a:lvl2pPr>
            <a:lvl3pPr marL="1181100" indent="-228600" algn="l">
              <a:spcBef>
                <a:spcPct val="20000"/>
              </a:spcBef>
              <a:buClr>
                <a:schemeClr val="accent2"/>
              </a:buClr>
              <a:buFont typeface="Wingdings" pitchFamily="2" charset="2"/>
              <a:buChar char="o"/>
              <a:defRPr sz="2800" b="1">
                <a:solidFill>
                  <a:schemeClr val="tx1"/>
                </a:solidFill>
                <a:latin typeface="Arial Narrow" pitchFamily="34" charset="0"/>
                <a:ea typeface="楷体_GB2312" pitchFamily="49" charset="-122"/>
              </a:defRPr>
            </a:lvl3pPr>
            <a:lvl4pPr marL="1600200" indent="-228600" algn="l">
              <a:spcBef>
                <a:spcPct val="20000"/>
              </a:spcBef>
              <a:buClr>
                <a:schemeClr val="accent2"/>
              </a:buClr>
              <a:buFont typeface="Wingdings" pitchFamily="2" charset="2"/>
              <a:buChar char="n"/>
              <a:defRPr sz="2400" b="1">
                <a:solidFill>
                  <a:schemeClr val="tx1"/>
                </a:solidFill>
                <a:latin typeface="Arial Narrow" pitchFamily="34" charset="0"/>
                <a:ea typeface="楷体_GB2312" pitchFamily="49" charset="-122"/>
              </a:defRPr>
            </a:lvl4pPr>
            <a:lvl5pPr marL="2057400" indent="-228600" algn="l">
              <a:spcBef>
                <a:spcPct val="25000"/>
              </a:spcBef>
              <a:buClr>
                <a:schemeClr val="accent2"/>
              </a:buClr>
              <a:buFont typeface="Wingdings" pitchFamily="2" charset="2"/>
              <a:buChar char="§"/>
              <a:defRPr sz="2400" b="1">
                <a:solidFill>
                  <a:schemeClr val="tx1"/>
                </a:solidFill>
                <a:latin typeface="Arial Narrow" pitchFamily="34" charset="0"/>
                <a:ea typeface="楷体_GB2312" pitchFamily="49" charset="-122"/>
              </a:defRPr>
            </a:lvl5pPr>
            <a:lvl6pPr marL="25146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6pPr>
            <a:lvl7pPr marL="29718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7pPr>
            <a:lvl8pPr marL="34290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8pPr>
            <a:lvl9pPr marL="38862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9pPr>
          </a:lstStyle>
          <a:p>
            <a:pPr algn="just">
              <a:lnSpc>
                <a:spcPct val="110000"/>
              </a:lnSpc>
              <a:buClr>
                <a:srgbClr val="CC0000"/>
              </a:buClr>
              <a:buFont typeface="Wingdings" pitchFamily="2" charset="2"/>
              <a:buNone/>
              <a:defRPr/>
            </a:pPr>
            <a:r>
              <a:rPr lang="zh-CN" altLang="en-US" sz="2400" kern="0" dirty="0" smtClean="0">
                <a:solidFill>
                  <a:srgbClr val="000000"/>
                </a:solidFill>
              </a:rPr>
              <a:t>运算放大器构成同相比例放大</a:t>
            </a:r>
          </a:p>
        </p:txBody>
      </p:sp>
      <p:sp>
        <p:nvSpPr>
          <p:cNvPr id="43" name="Rectangle 3"/>
          <p:cNvSpPr>
            <a:spLocks noChangeArrowheads="1"/>
          </p:cNvSpPr>
          <p:nvPr/>
        </p:nvSpPr>
        <p:spPr bwMode="auto">
          <a:xfrm>
            <a:off x="571501" y="2518172"/>
            <a:ext cx="4214813" cy="904863"/>
          </a:xfrm>
          <a:prstGeom prst="rect">
            <a:avLst/>
          </a:prstGeom>
          <a:noFill/>
          <a:ln>
            <a:noFill/>
          </a:ln>
          <a:effectLst/>
          <a:extLst>
            <a:ext uri="{909E8E84-426E-40DD-AFC4-6F175D3DCCD1}"/>
            <a:ext uri="{91240B29-F687-4F45-9708-019B960494DF}"/>
            <a:ext uri="{AF507438-7753-43E0-B8FC-AC1667EBCBE1}"/>
          </a:extLst>
        </p:spPr>
        <p:txBody>
          <a:bodyPr>
            <a:spAutoFit/>
          </a:bodyPr>
          <a:lstStyle>
            <a:lvl1pPr algn="l">
              <a:spcBef>
                <a:spcPct val="20000"/>
              </a:spcBef>
              <a:buClr>
                <a:schemeClr val="accent2"/>
              </a:buClr>
              <a:buFont typeface="Wingdings" pitchFamily="2" charset="2"/>
              <a:buChar char="o"/>
              <a:defRPr sz="3000" b="1">
                <a:solidFill>
                  <a:schemeClr val="tx1"/>
                </a:solidFill>
                <a:latin typeface="Arial Narrow" pitchFamily="34" charset="0"/>
                <a:ea typeface="楷体_GB2312" pitchFamily="49" charset="-122"/>
              </a:defRPr>
            </a:lvl1pPr>
            <a:lvl2pPr marL="762000" indent="-285750" algn="l">
              <a:spcBef>
                <a:spcPct val="20000"/>
              </a:spcBef>
              <a:buClr>
                <a:schemeClr val="accent2"/>
              </a:buClr>
              <a:buFont typeface="Wingdings" pitchFamily="2" charset="2"/>
              <a:buChar char="n"/>
              <a:defRPr sz="3000" b="1">
                <a:solidFill>
                  <a:schemeClr val="tx1"/>
                </a:solidFill>
                <a:latin typeface="Arial Narrow" pitchFamily="34" charset="0"/>
                <a:ea typeface="楷体_GB2312" pitchFamily="49" charset="-122"/>
              </a:defRPr>
            </a:lvl2pPr>
            <a:lvl3pPr marL="1181100" indent="-228600" algn="l">
              <a:spcBef>
                <a:spcPct val="20000"/>
              </a:spcBef>
              <a:buClr>
                <a:schemeClr val="accent2"/>
              </a:buClr>
              <a:buFont typeface="Wingdings" pitchFamily="2" charset="2"/>
              <a:buChar char="o"/>
              <a:defRPr sz="2800" b="1">
                <a:solidFill>
                  <a:schemeClr val="tx1"/>
                </a:solidFill>
                <a:latin typeface="Arial Narrow" pitchFamily="34" charset="0"/>
                <a:ea typeface="楷体_GB2312" pitchFamily="49" charset="-122"/>
              </a:defRPr>
            </a:lvl3pPr>
            <a:lvl4pPr marL="1600200" indent="-228600" algn="l">
              <a:spcBef>
                <a:spcPct val="20000"/>
              </a:spcBef>
              <a:buClr>
                <a:schemeClr val="accent2"/>
              </a:buClr>
              <a:buFont typeface="Wingdings" pitchFamily="2" charset="2"/>
              <a:buChar char="n"/>
              <a:defRPr sz="2400" b="1">
                <a:solidFill>
                  <a:schemeClr val="tx1"/>
                </a:solidFill>
                <a:latin typeface="Arial Narrow" pitchFamily="34" charset="0"/>
                <a:ea typeface="楷体_GB2312" pitchFamily="49" charset="-122"/>
              </a:defRPr>
            </a:lvl4pPr>
            <a:lvl5pPr marL="2057400" indent="-228600" algn="l">
              <a:spcBef>
                <a:spcPct val="25000"/>
              </a:spcBef>
              <a:buClr>
                <a:schemeClr val="accent2"/>
              </a:buClr>
              <a:buFont typeface="Wingdings" pitchFamily="2" charset="2"/>
              <a:buChar char="§"/>
              <a:defRPr sz="2400" b="1">
                <a:solidFill>
                  <a:schemeClr val="tx1"/>
                </a:solidFill>
                <a:latin typeface="Arial Narrow" pitchFamily="34" charset="0"/>
                <a:ea typeface="楷体_GB2312" pitchFamily="49" charset="-122"/>
              </a:defRPr>
            </a:lvl5pPr>
            <a:lvl6pPr marL="25146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6pPr>
            <a:lvl7pPr marL="29718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7pPr>
            <a:lvl8pPr marL="34290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8pPr>
            <a:lvl9pPr marL="38862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9pPr>
          </a:lstStyle>
          <a:p>
            <a:pPr algn="just">
              <a:lnSpc>
                <a:spcPct val="110000"/>
              </a:lnSpc>
              <a:buClr>
                <a:srgbClr val="CC0000"/>
              </a:buClr>
              <a:buFont typeface="Wingdings" pitchFamily="2" charset="2"/>
              <a:buNone/>
              <a:defRPr/>
            </a:pPr>
            <a:r>
              <a:rPr lang="zh-CN" altLang="en-US" sz="2400" dirty="0" smtClean="0"/>
              <a:t>利用二极管</a:t>
            </a:r>
            <a:r>
              <a:rPr lang="en-US" sz="2400" dirty="0" smtClean="0"/>
              <a:t> D1</a:t>
            </a:r>
            <a:r>
              <a:rPr lang="zh-CN" altLang="en-US" sz="2400" dirty="0" smtClean="0"/>
              <a:t>、</a:t>
            </a:r>
            <a:r>
              <a:rPr lang="en-US" altLang="zh-CN" sz="2400" dirty="0" smtClean="0"/>
              <a:t>D2</a:t>
            </a:r>
            <a:r>
              <a:rPr lang="en-US" sz="2400" dirty="0" smtClean="0"/>
              <a:t> </a:t>
            </a:r>
            <a:r>
              <a:rPr lang="zh-CN" altLang="en-US" sz="2400" dirty="0" smtClean="0"/>
              <a:t>的非线性对电路进行稳幅。</a:t>
            </a:r>
            <a:endParaRPr lang="zh-CN" altLang="en-US" sz="2400" kern="0" dirty="0" smtClean="0">
              <a:solidFill>
                <a:srgbClr val="000000"/>
              </a:solidFill>
            </a:endParaRPr>
          </a:p>
        </p:txBody>
      </p:sp>
      <p:sp>
        <p:nvSpPr>
          <p:cNvPr id="23590"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aphicFrame>
        <p:nvGraphicFramePr>
          <p:cNvPr id="23554" name="Object 4"/>
          <p:cNvGraphicFramePr>
            <a:graphicFrameLocks noChangeAspect="1"/>
          </p:cNvGraphicFramePr>
          <p:nvPr/>
        </p:nvGraphicFramePr>
        <p:xfrm>
          <a:off x="1500188" y="3881438"/>
          <a:ext cx="1643062" cy="684610"/>
        </p:xfrm>
        <a:graphic>
          <a:graphicData uri="http://schemas.openxmlformats.org/presentationml/2006/ole">
            <p:oleObj spid="_x0000_s23554" r:id="rId6" imgW="685800" imgH="381000" progId="Equation.DSMT4">
              <p:embed/>
            </p:oleObj>
          </a:graphicData>
        </a:graphic>
      </p:graphicFrame>
      <p:sp>
        <p:nvSpPr>
          <p:cNvPr id="46" name="Rectangle 3"/>
          <p:cNvSpPr>
            <a:spLocks noChangeArrowheads="1"/>
          </p:cNvSpPr>
          <p:nvPr/>
        </p:nvSpPr>
        <p:spPr bwMode="auto">
          <a:xfrm>
            <a:off x="500063" y="3589734"/>
            <a:ext cx="4214812" cy="498598"/>
          </a:xfrm>
          <a:prstGeom prst="rect">
            <a:avLst/>
          </a:prstGeom>
          <a:noFill/>
          <a:ln>
            <a:noFill/>
          </a:ln>
          <a:effectLst/>
          <a:extLst>
            <a:ext uri="{909E8E84-426E-40DD-AFC4-6F175D3DCCD1}"/>
            <a:ext uri="{91240B29-F687-4F45-9708-019B960494DF}"/>
            <a:ext uri="{AF507438-7753-43E0-B8FC-AC1667EBCBE1}"/>
          </a:extLst>
        </p:spPr>
        <p:txBody>
          <a:bodyPr>
            <a:spAutoFit/>
          </a:bodyPr>
          <a:lstStyle>
            <a:lvl1pPr algn="l">
              <a:spcBef>
                <a:spcPct val="20000"/>
              </a:spcBef>
              <a:buClr>
                <a:schemeClr val="accent2"/>
              </a:buClr>
              <a:buFont typeface="Wingdings" pitchFamily="2" charset="2"/>
              <a:buChar char="o"/>
              <a:defRPr sz="3000" b="1">
                <a:solidFill>
                  <a:schemeClr val="tx1"/>
                </a:solidFill>
                <a:latin typeface="Arial Narrow" pitchFamily="34" charset="0"/>
                <a:ea typeface="楷体_GB2312" pitchFamily="49" charset="-122"/>
              </a:defRPr>
            </a:lvl1pPr>
            <a:lvl2pPr marL="762000" indent="-285750" algn="l">
              <a:spcBef>
                <a:spcPct val="20000"/>
              </a:spcBef>
              <a:buClr>
                <a:schemeClr val="accent2"/>
              </a:buClr>
              <a:buFont typeface="Wingdings" pitchFamily="2" charset="2"/>
              <a:buChar char="n"/>
              <a:defRPr sz="3000" b="1">
                <a:solidFill>
                  <a:schemeClr val="tx1"/>
                </a:solidFill>
                <a:latin typeface="Arial Narrow" pitchFamily="34" charset="0"/>
                <a:ea typeface="楷体_GB2312" pitchFamily="49" charset="-122"/>
              </a:defRPr>
            </a:lvl2pPr>
            <a:lvl3pPr marL="1181100" indent="-228600" algn="l">
              <a:spcBef>
                <a:spcPct val="20000"/>
              </a:spcBef>
              <a:buClr>
                <a:schemeClr val="accent2"/>
              </a:buClr>
              <a:buFont typeface="Wingdings" pitchFamily="2" charset="2"/>
              <a:buChar char="o"/>
              <a:defRPr sz="2800" b="1">
                <a:solidFill>
                  <a:schemeClr val="tx1"/>
                </a:solidFill>
                <a:latin typeface="Arial Narrow" pitchFamily="34" charset="0"/>
                <a:ea typeface="楷体_GB2312" pitchFamily="49" charset="-122"/>
              </a:defRPr>
            </a:lvl3pPr>
            <a:lvl4pPr marL="1600200" indent="-228600" algn="l">
              <a:spcBef>
                <a:spcPct val="20000"/>
              </a:spcBef>
              <a:buClr>
                <a:schemeClr val="accent2"/>
              </a:buClr>
              <a:buFont typeface="Wingdings" pitchFamily="2" charset="2"/>
              <a:buChar char="n"/>
              <a:defRPr sz="2400" b="1">
                <a:solidFill>
                  <a:schemeClr val="tx1"/>
                </a:solidFill>
                <a:latin typeface="Arial Narrow" pitchFamily="34" charset="0"/>
                <a:ea typeface="楷体_GB2312" pitchFamily="49" charset="-122"/>
              </a:defRPr>
            </a:lvl4pPr>
            <a:lvl5pPr marL="2057400" indent="-228600" algn="l">
              <a:spcBef>
                <a:spcPct val="25000"/>
              </a:spcBef>
              <a:buClr>
                <a:schemeClr val="accent2"/>
              </a:buClr>
              <a:buFont typeface="Wingdings" pitchFamily="2" charset="2"/>
              <a:buChar char="§"/>
              <a:defRPr sz="2400" b="1">
                <a:solidFill>
                  <a:schemeClr val="tx1"/>
                </a:solidFill>
                <a:latin typeface="Arial Narrow" pitchFamily="34" charset="0"/>
                <a:ea typeface="楷体_GB2312" pitchFamily="49" charset="-122"/>
              </a:defRPr>
            </a:lvl5pPr>
            <a:lvl6pPr marL="25146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6pPr>
            <a:lvl7pPr marL="29718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7pPr>
            <a:lvl8pPr marL="34290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8pPr>
            <a:lvl9pPr marL="38862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9pPr>
          </a:lstStyle>
          <a:p>
            <a:pPr algn="just">
              <a:lnSpc>
                <a:spcPct val="110000"/>
              </a:lnSpc>
              <a:buClr>
                <a:srgbClr val="CC0000"/>
              </a:buClr>
              <a:buFont typeface="Wingdings" pitchFamily="2" charset="2"/>
              <a:buNone/>
              <a:defRPr/>
            </a:pPr>
            <a:r>
              <a:rPr lang="zh-CN" altLang="en-US" sz="2400" kern="0" dirty="0" smtClean="0">
                <a:solidFill>
                  <a:srgbClr val="000000"/>
                </a:solidFill>
              </a:rPr>
              <a:t>输出频率为：</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utoUpdateAnimBg="0"/>
      <p:bldP spid="42" grpId="0" autoUpdateAnimBg="0"/>
      <p:bldP spid="43" grpId="0" autoUpdateAnimBg="0"/>
      <p:bldP spid="46"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4580"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24581"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24582"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24583"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4584" name="Rectangle 2"/>
          <p:cNvSpPr>
            <a:spLocks noChangeArrowheads="1"/>
          </p:cNvSpPr>
          <p:nvPr/>
        </p:nvSpPr>
        <p:spPr bwMode="auto">
          <a:xfrm>
            <a:off x="571501" y="375048"/>
            <a:ext cx="7286625" cy="523220"/>
          </a:xfrm>
          <a:prstGeom prst="rect">
            <a:avLst/>
          </a:prstGeom>
          <a:noFill/>
          <a:ln w="12700" cap="sq">
            <a:noFill/>
            <a:miter lim="800000"/>
            <a:headEnd type="none" w="sm" len="sm"/>
            <a:tailEnd type="none" w="sm" len="sm"/>
          </a:ln>
        </p:spPr>
        <p:txBody>
          <a:bodyPr>
            <a:spAutoFit/>
          </a:bodyPr>
          <a:lstStyle/>
          <a:p>
            <a:r>
              <a:rPr lang="en-US" altLang="zh-CN" sz="2800"/>
              <a:t>3.7.1  </a:t>
            </a:r>
            <a:r>
              <a:rPr lang="zh-CN" altLang="en-US" sz="2800"/>
              <a:t>正弦波振荡电路</a:t>
            </a:r>
          </a:p>
        </p:txBody>
      </p:sp>
      <p:sp>
        <p:nvSpPr>
          <p:cNvPr id="24585"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4586"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4587"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4588"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4589"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4590"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4591"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4592"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4593"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24594"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24595"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4596"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4597"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4598"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4599"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4600"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4601"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4602"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4603"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4604"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4605" name="Rectangle 3">
            <a:hlinkClick r:id="rId3" action="ppaction://hlinksldjump"/>
          </p:cNvPr>
          <p:cNvSpPr>
            <a:spLocks noChangeArrowheads="1"/>
          </p:cNvSpPr>
          <p:nvPr/>
        </p:nvSpPr>
        <p:spPr bwMode="auto">
          <a:xfrm>
            <a:off x="500063" y="741416"/>
            <a:ext cx="4953000" cy="462307"/>
          </a:xfrm>
          <a:prstGeom prst="rect">
            <a:avLst/>
          </a:prstGeom>
          <a:noFill/>
          <a:ln w="9525">
            <a:noFill/>
            <a:miter lim="800000"/>
            <a:headEnd/>
            <a:tailEnd/>
          </a:ln>
        </p:spPr>
        <p:txBody>
          <a:bodyPr lIns="92075" tIns="46038" rIns="92075" bIns="46038" anchor="b">
            <a:spAutoFit/>
          </a:bodyPr>
          <a:lstStyle/>
          <a:p>
            <a:r>
              <a:rPr lang="en-US" altLang="zh-CN" sz="2400"/>
              <a:t>2</a:t>
            </a:r>
            <a:r>
              <a:rPr lang="zh-CN" altLang="en-US" sz="2400"/>
              <a:t>．</a:t>
            </a:r>
            <a:r>
              <a:rPr lang="en-US" altLang="zh-CN" sz="2400"/>
              <a:t>RC</a:t>
            </a:r>
            <a:r>
              <a:rPr lang="zh-CN" altLang="en-US" sz="2400"/>
              <a:t>移相振荡电路</a:t>
            </a:r>
          </a:p>
        </p:txBody>
      </p:sp>
      <p:sp>
        <p:nvSpPr>
          <p:cNvPr id="34" name="Rectangle 3">
            <a:hlinkClick r:id="rId3" action="ppaction://hlinksldjump"/>
          </p:cNvPr>
          <p:cNvSpPr>
            <a:spLocks noChangeArrowheads="1"/>
          </p:cNvSpPr>
          <p:nvPr/>
        </p:nvSpPr>
        <p:spPr bwMode="auto">
          <a:xfrm>
            <a:off x="119063" y="1062884"/>
            <a:ext cx="4953000" cy="462307"/>
          </a:xfrm>
          <a:prstGeom prst="rect">
            <a:avLst/>
          </a:prstGeom>
          <a:noFill/>
          <a:ln w="9525">
            <a:noFill/>
            <a:miter lim="800000"/>
            <a:headEnd/>
            <a:tailEnd/>
          </a:ln>
        </p:spPr>
        <p:txBody>
          <a:bodyPr lIns="92075" tIns="46038" rIns="92075" bIns="46038" anchor="b">
            <a:spAutoFit/>
          </a:bodyPr>
          <a:lstStyle/>
          <a:p>
            <a:pPr>
              <a:defRPr/>
            </a:pPr>
            <a:r>
              <a:rPr lang="zh-CN" altLang="en-US" sz="2400" kern="0" dirty="0">
                <a:solidFill>
                  <a:srgbClr val="FF0000"/>
                </a:solidFill>
                <a:ea typeface="楷体_GB2312" pitchFamily="49" charset="-122"/>
              </a:rPr>
              <a:t>（</a:t>
            </a:r>
            <a:r>
              <a:rPr lang="en-US" altLang="zh-CN" sz="2400" kern="0" dirty="0">
                <a:solidFill>
                  <a:srgbClr val="FF0000"/>
                </a:solidFill>
                <a:ea typeface="楷体_GB2312" pitchFamily="49" charset="-122"/>
              </a:rPr>
              <a:t>1</a:t>
            </a:r>
            <a:r>
              <a:rPr lang="zh-CN" altLang="en-US" sz="2400" kern="0" dirty="0">
                <a:solidFill>
                  <a:srgbClr val="FF0000"/>
                </a:solidFill>
                <a:ea typeface="楷体_GB2312" pitchFamily="49" charset="-122"/>
              </a:rPr>
              <a:t>）电路结构</a:t>
            </a:r>
          </a:p>
        </p:txBody>
      </p:sp>
      <p:sp>
        <p:nvSpPr>
          <p:cNvPr id="41" name="Rectangle 3"/>
          <p:cNvSpPr>
            <a:spLocks noChangeArrowheads="1"/>
          </p:cNvSpPr>
          <p:nvPr/>
        </p:nvSpPr>
        <p:spPr bwMode="auto">
          <a:xfrm>
            <a:off x="5000626" y="1125141"/>
            <a:ext cx="3857625" cy="498598"/>
          </a:xfrm>
          <a:prstGeom prst="rect">
            <a:avLst/>
          </a:prstGeom>
          <a:noFill/>
          <a:ln>
            <a:noFill/>
          </a:ln>
          <a:effectLst/>
          <a:extLst>
            <a:ext uri="{909E8E84-426E-40DD-AFC4-6F175D3DCCD1}"/>
            <a:ext uri="{91240B29-F687-4F45-9708-019B960494DF}"/>
            <a:ext uri="{AF507438-7753-43E0-B8FC-AC1667EBCBE1}"/>
          </a:extLst>
        </p:spPr>
        <p:txBody>
          <a:bodyPr>
            <a:spAutoFit/>
          </a:bodyPr>
          <a:lstStyle>
            <a:lvl1pPr algn="l">
              <a:spcBef>
                <a:spcPct val="20000"/>
              </a:spcBef>
              <a:buClr>
                <a:schemeClr val="accent2"/>
              </a:buClr>
              <a:buFont typeface="Wingdings" pitchFamily="2" charset="2"/>
              <a:buChar char="o"/>
              <a:defRPr sz="3000" b="1">
                <a:solidFill>
                  <a:schemeClr val="tx1"/>
                </a:solidFill>
                <a:latin typeface="Arial Narrow" pitchFamily="34" charset="0"/>
                <a:ea typeface="楷体_GB2312" pitchFamily="49" charset="-122"/>
              </a:defRPr>
            </a:lvl1pPr>
            <a:lvl2pPr marL="762000" indent="-285750" algn="l">
              <a:spcBef>
                <a:spcPct val="20000"/>
              </a:spcBef>
              <a:buClr>
                <a:schemeClr val="accent2"/>
              </a:buClr>
              <a:buFont typeface="Wingdings" pitchFamily="2" charset="2"/>
              <a:buChar char="n"/>
              <a:defRPr sz="3000" b="1">
                <a:solidFill>
                  <a:schemeClr val="tx1"/>
                </a:solidFill>
                <a:latin typeface="Arial Narrow" pitchFamily="34" charset="0"/>
                <a:ea typeface="楷体_GB2312" pitchFamily="49" charset="-122"/>
              </a:defRPr>
            </a:lvl2pPr>
            <a:lvl3pPr marL="1181100" indent="-228600" algn="l">
              <a:spcBef>
                <a:spcPct val="20000"/>
              </a:spcBef>
              <a:buClr>
                <a:schemeClr val="accent2"/>
              </a:buClr>
              <a:buFont typeface="Wingdings" pitchFamily="2" charset="2"/>
              <a:buChar char="o"/>
              <a:defRPr sz="2800" b="1">
                <a:solidFill>
                  <a:schemeClr val="tx1"/>
                </a:solidFill>
                <a:latin typeface="Arial Narrow" pitchFamily="34" charset="0"/>
                <a:ea typeface="楷体_GB2312" pitchFamily="49" charset="-122"/>
              </a:defRPr>
            </a:lvl3pPr>
            <a:lvl4pPr marL="1600200" indent="-228600" algn="l">
              <a:spcBef>
                <a:spcPct val="20000"/>
              </a:spcBef>
              <a:buClr>
                <a:schemeClr val="accent2"/>
              </a:buClr>
              <a:buFont typeface="Wingdings" pitchFamily="2" charset="2"/>
              <a:buChar char="n"/>
              <a:defRPr sz="2400" b="1">
                <a:solidFill>
                  <a:schemeClr val="tx1"/>
                </a:solidFill>
                <a:latin typeface="Arial Narrow" pitchFamily="34" charset="0"/>
                <a:ea typeface="楷体_GB2312" pitchFamily="49" charset="-122"/>
              </a:defRPr>
            </a:lvl4pPr>
            <a:lvl5pPr marL="2057400" indent="-228600" algn="l">
              <a:spcBef>
                <a:spcPct val="25000"/>
              </a:spcBef>
              <a:buClr>
                <a:schemeClr val="accent2"/>
              </a:buClr>
              <a:buFont typeface="Wingdings" pitchFamily="2" charset="2"/>
              <a:buChar char="§"/>
              <a:defRPr sz="2400" b="1">
                <a:solidFill>
                  <a:schemeClr val="tx1"/>
                </a:solidFill>
                <a:latin typeface="Arial Narrow" pitchFamily="34" charset="0"/>
                <a:ea typeface="楷体_GB2312" pitchFamily="49" charset="-122"/>
              </a:defRPr>
            </a:lvl5pPr>
            <a:lvl6pPr marL="25146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6pPr>
            <a:lvl7pPr marL="29718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7pPr>
            <a:lvl8pPr marL="34290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8pPr>
            <a:lvl9pPr marL="38862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9pPr>
          </a:lstStyle>
          <a:p>
            <a:pPr algn="just">
              <a:lnSpc>
                <a:spcPct val="110000"/>
              </a:lnSpc>
              <a:buClr>
                <a:srgbClr val="CC0000"/>
              </a:buClr>
              <a:buFont typeface="Wingdings" pitchFamily="2" charset="2"/>
              <a:buNone/>
              <a:defRPr/>
            </a:pPr>
            <a:r>
              <a:rPr lang="zh-CN" altLang="en-US" sz="2400" dirty="0" smtClean="0"/>
              <a:t>采用三极管作为放大单元</a:t>
            </a:r>
            <a:endParaRPr lang="zh-CN" altLang="en-US" sz="2400" kern="0" dirty="0" smtClean="0">
              <a:solidFill>
                <a:srgbClr val="000000"/>
              </a:solidFill>
            </a:endParaRPr>
          </a:p>
        </p:txBody>
      </p:sp>
      <p:sp>
        <p:nvSpPr>
          <p:cNvPr id="42" name="Rectangle 3"/>
          <p:cNvSpPr>
            <a:spLocks noChangeArrowheads="1"/>
          </p:cNvSpPr>
          <p:nvPr/>
        </p:nvSpPr>
        <p:spPr bwMode="auto">
          <a:xfrm>
            <a:off x="5000626" y="2839641"/>
            <a:ext cx="4214813" cy="904863"/>
          </a:xfrm>
          <a:prstGeom prst="rect">
            <a:avLst/>
          </a:prstGeom>
          <a:noFill/>
          <a:ln>
            <a:noFill/>
          </a:ln>
          <a:effectLst/>
          <a:extLst>
            <a:ext uri="{909E8E84-426E-40DD-AFC4-6F175D3DCCD1}"/>
            <a:ext uri="{91240B29-F687-4F45-9708-019B960494DF}"/>
            <a:ext uri="{AF507438-7753-43E0-B8FC-AC1667EBCBE1}"/>
          </a:extLst>
        </p:spPr>
        <p:txBody>
          <a:bodyPr>
            <a:spAutoFit/>
          </a:bodyPr>
          <a:lstStyle>
            <a:lvl1pPr algn="l">
              <a:spcBef>
                <a:spcPct val="20000"/>
              </a:spcBef>
              <a:buClr>
                <a:schemeClr val="accent2"/>
              </a:buClr>
              <a:buFont typeface="Wingdings" pitchFamily="2" charset="2"/>
              <a:buChar char="o"/>
              <a:defRPr sz="3000" b="1">
                <a:solidFill>
                  <a:schemeClr val="tx1"/>
                </a:solidFill>
                <a:latin typeface="Arial Narrow" pitchFamily="34" charset="0"/>
                <a:ea typeface="楷体_GB2312" pitchFamily="49" charset="-122"/>
              </a:defRPr>
            </a:lvl1pPr>
            <a:lvl2pPr marL="762000" indent="-285750" algn="l">
              <a:spcBef>
                <a:spcPct val="20000"/>
              </a:spcBef>
              <a:buClr>
                <a:schemeClr val="accent2"/>
              </a:buClr>
              <a:buFont typeface="Wingdings" pitchFamily="2" charset="2"/>
              <a:buChar char="n"/>
              <a:defRPr sz="3000" b="1">
                <a:solidFill>
                  <a:schemeClr val="tx1"/>
                </a:solidFill>
                <a:latin typeface="Arial Narrow" pitchFamily="34" charset="0"/>
                <a:ea typeface="楷体_GB2312" pitchFamily="49" charset="-122"/>
              </a:defRPr>
            </a:lvl2pPr>
            <a:lvl3pPr marL="1181100" indent="-228600" algn="l">
              <a:spcBef>
                <a:spcPct val="20000"/>
              </a:spcBef>
              <a:buClr>
                <a:schemeClr val="accent2"/>
              </a:buClr>
              <a:buFont typeface="Wingdings" pitchFamily="2" charset="2"/>
              <a:buChar char="o"/>
              <a:defRPr sz="2800" b="1">
                <a:solidFill>
                  <a:schemeClr val="tx1"/>
                </a:solidFill>
                <a:latin typeface="Arial Narrow" pitchFamily="34" charset="0"/>
                <a:ea typeface="楷体_GB2312" pitchFamily="49" charset="-122"/>
              </a:defRPr>
            </a:lvl3pPr>
            <a:lvl4pPr marL="1600200" indent="-228600" algn="l">
              <a:spcBef>
                <a:spcPct val="20000"/>
              </a:spcBef>
              <a:buClr>
                <a:schemeClr val="accent2"/>
              </a:buClr>
              <a:buFont typeface="Wingdings" pitchFamily="2" charset="2"/>
              <a:buChar char="n"/>
              <a:defRPr sz="2400" b="1">
                <a:solidFill>
                  <a:schemeClr val="tx1"/>
                </a:solidFill>
                <a:latin typeface="Arial Narrow" pitchFamily="34" charset="0"/>
                <a:ea typeface="楷体_GB2312" pitchFamily="49" charset="-122"/>
              </a:defRPr>
            </a:lvl4pPr>
            <a:lvl5pPr marL="2057400" indent="-228600" algn="l">
              <a:spcBef>
                <a:spcPct val="25000"/>
              </a:spcBef>
              <a:buClr>
                <a:schemeClr val="accent2"/>
              </a:buClr>
              <a:buFont typeface="Wingdings" pitchFamily="2" charset="2"/>
              <a:buChar char="§"/>
              <a:defRPr sz="2400" b="1">
                <a:solidFill>
                  <a:schemeClr val="tx1"/>
                </a:solidFill>
                <a:latin typeface="Arial Narrow" pitchFamily="34" charset="0"/>
                <a:ea typeface="楷体_GB2312" pitchFamily="49" charset="-122"/>
              </a:defRPr>
            </a:lvl5pPr>
            <a:lvl6pPr marL="25146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6pPr>
            <a:lvl7pPr marL="29718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7pPr>
            <a:lvl8pPr marL="34290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8pPr>
            <a:lvl9pPr marL="38862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9pPr>
          </a:lstStyle>
          <a:p>
            <a:pPr algn="just">
              <a:lnSpc>
                <a:spcPct val="110000"/>
              </a:lnSpc>
              <a:buClr>
                <a:srgbClr val="CC0000"/>
              </a:buClr>
              <a:buFont typeface="Wingdings" pitchFamily="2" charset="2"/>
              <a:buNone/>
              <a:defRPr/>
            </a:pPr>
            <a:r>
              <a:rPr lang="en-US" sz="2400" dirty="0" smtClean="0"/>
              <a:t>Q</a:t>
            </a:r>
            <a:r>
              <a:rPr lang="en-US" sz="2400" baseline="-25000" dirty="0" smtClean="0"/>
              <a:t>1</a:t>
            </a:r>
            <a:r>
              <a:rPr lang="zh-CN" altLang="en-US" sz="2400" dirty="0" smtClean="0"/>
              <a:t>构成的共射放大</a:t>
            </a:r>
            <a:r>
              <a:rPr lang="zh-CN" altLang="en-US" sz="2400" u="sng" dirty="0" smtClean="0"/>
              <a:t>器具有</a:t>
            </a:r>
            <a:r>
              <a:rPr lang="en-US" sz="2400" u="sng" dirty="0" smtClean="0"/>
              <a:t>180</a:t>
            </a:r>
            <a:r>
              <a:rPr lang="en-US" altLang="zh-CN" sz="2400" u="sng" dirty="0" smtClean="0"/>
              <a:t>°</a:t>
            </a:r>
            <a:r>
              <a:rPr lang="zh-CN" altLang="en-US" sz="2400" u="sng" dirty="0" smtClean="0"/>
              <a:t>的相移量。</a:t>
            </a:r>
            <a:endParaRPr lang="zh-CN" altLang="en-US" sz="2400" u="sng" kern="0" dirty="0" smtClean="0">
              <a:solidFill>
                <a:srgbClr val="000000"/>
              </a:solidFill>
            </a:endParaRPr>
          </a:p>
        </p:txBody>
      </p:sp>
      <p:sp>
        <p:nvSpPr>
          <p:cNvPr id="43" name="Rectangle 3"/>
          <p:cNvSpPr>
            <a:spLocks noChangeArrowheads="1"/>
          </p:cNvSpPr>
          <p:nvPr/>
        </p:nvSpPr>
        <p:spPr bwMode="auto">
          <a:xfrm>
            <a:off x="5000625" y="1553767"/>
            <a:ext cx="4000500" cy="1717393"/>
          </a:xfrm>
          <a:prstGeom prst="rect">
            <a:avLst/>
          </a:prstGeom>
          <a:noFill/>
          <a:ln>
            <a:noFill/>
          </a:ln>
          <a:effectLst/>
          <a:extLst>
            <a:ext uri="{909E8E84-426E-40DD-AFC4-6F175D3DCCD1}"/>
            <a:ext uri="{91240B29-F687-4F45-9708-019B960494DF}"/>
            <a:ext uri="{AF507438-7753-43E0-B8FC-AC1667EBCBE1}"/>
          </a:extLst>
        </p:spPr>
        <p:txBody>
          <a:bodyPr>
            <a:spAutoFit/>
          </a:bodyPr>
          <a:lstStyle>
            <a:lvl1pPr algn="l">
              <a:spcBef>
                <a:spcPct val="20000"/>
              </a:spcBef>
              <a:buClr>
                <a:schemeClr val="accent2"/>
              </a:buClr>
              <a:buFont typeface="Wingdings" pitchFamily="2" charset="2"/>
              <a:buChar char="o"/>
              <a:defRPr sz="3000" b="1">
                <a:solidFill>
                  <a:schemeClr val="tx1"/>
                </a:solidFill>
                <a:latin typeface="Arial Narrow" pitchFamily="34" charset="0"/>
                <a:ea typeface="楷体_GB2312" pitchFamily="49" charset="-122"/>
              </a:defRPr>
            </a:lvl1pPr>
            <a:lvl2pPr marL="762000" indent="-285750" algn="l">
              <a:spcBef>
                <a:spcPct val="20000"/>
              </a:spcBef>
              <a:buClr>
                <a:schemeClr val="accent2"/>
              </a:buClr>
              <a:buFont typeface="Wingdings" pitchFamily="2" charset="2"/>
              <a:buChar char="n"/>
              <a:defRPr sz="3000" b="1">
                <a:solidFill>
                  <a:schemeClr val="tx1"/>
                </a:solidFill>
                <a:latin typeface="Arial Narrow" pitchFamily="34" charset="0"/>
                <a:ea typeface="楷体_GB2312" pitchFamily="49" charset="-122"/>
              </a:defRPr>
            </a:lvl2pPr>
            <a:lvl3pPr marL="1181100" indent="-228600" algn="l">
              <a:spcBef>
                <a:spcPct val="20000"/>
              </a:spcBef>
              <a:buClr>
                <a:schemeClr val="accent2"/>
              </a:buClr>
              <a:buFont typeface="Wingdings" pitchFamily="2" charset="2"/>
              <a:buChar char="o"/>
              <a:defRPr sz="2800" b="1">
                <a:solidFill>
                  <a:schemeClr val="tx1"/>
                </a:solidFill>
                <a:latin typeface="Arial Narrow" pitchFamily="34" charset="0"/>
                <a:ea typeface="楷体_GB2312" pitchFamily="49" charset="-122"/>
              </a:defRPr>
            </a:lvl3pPr>
            <a:lvl4pPr marL="1600200" indent="-228600" algn="l">
              <a:spcBef>
                <a:spcPct val="20000"/>
              </a:spcBef>
              <a:buClr>
                <a:schemeClr val="accent2"/>
              </a:buClr>
              <a:buFont typeface="Wingdings" pitchFamily="2" charset="2"/>
              <a:buChar char="n"/>
              <a:defRPr sz="2400" b="1">
                <a:solidFill>
                  <a:schemeClr val="tx1"/>
                </a:solidFill>
                <a:latin typeface="Arial Narrow" pitchFamily="34" charset="0"/>
                <a:ea typeface="楷体_GB2312" pitchFamily="49" charset="-122"/>
              </a:defRPr>
            </a:lvl4pPr>
            <a:lvl5pPr marL="2057400" indent="-228600" algn="l">
              <a:spcBef>
                <a:spcPct val="25000"/>
              </a:spcBef>
              <a:buClr>
                <a:schemeClr val="accent2"/>
              </a:buClr>
              <a:buFont typeface="Wingdings" pitchFamily="2" charset="2"/>
              <a:buChar char="§"/>
              <a:defRPr sz="2400" b="1">
                <a:solidFill>
                  <a:schemeClr val="tx1"/>
                </a:solidFill>
                <a:latin typeface="Arial Narrow" pitchFamily="34" charset="0"/>
                <a:ea typeface="楷体_GB2312" pitchFamily="49" charset="-122"/>
              </a:defRPr>
            </a:lvl5pPr>
            <a:lvl6pPr marL="25146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6pPr>
            <a:lvl7pPr marL="29718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7pPr>
            <a:lvl8pPr marL="34290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8pPr>
            <a:lvl9pPr marL="38862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9pPr>
          </a:lstStyle>
          <a:p>
            <a:pPr algn="just">
              <a:lnSpc>
                <a:spcPct val="110000"/>
              </a:lnSpc>
              <a:buClr>
                <a:srgbClr val="CC0000"/>
              </a:buClr>
              <a:buFont typeface="Wingdings" pitchFamily="2" charset="2"/>
              <a:buNone/>
              <a:defRPr/>
            </a:pPr>
            <a:r>
              <a:rPr lang="en-US" sz="2400" dirty="0" smtClean="0"/>
              <a:t>R1-C1 </a:t>
            </a:r>
            <a:r>
              <a:rPr lang="zh-CN" altLang="en-US" sz="2400" dirty="0" smtClean="0"/>
              <a:t>、</a:t>
            </a:r>
            <a:r>
              <a:rPr lang="en-US" altLang="zh-CN" sz="2400" dirty="0" smtClean="0"/>
              <a:t>R2</a:t>
            </a:r>
            <a:r>
              <a:rPr lang="en-US" sz="2400" dirty="0" smtClean="0"/>
              <a:t> - C2</a:t>
            </a:r>
            <a:r>
              <a:rPr lang="zh-CN" altLang="en-US" sz="2400" dirty="0" smtClean="0"/>
              <a:t>、</a:t>
            </a:r>
            <a:r>
              <a:rPr lang="en-US" altLang="zh-CN" sz="2400" dirty="0" smtClean="0"/>
              <a:t>R3</a:t>
            </a:r>
            <a:r>
              <a:rPr lang="en-US" sz="2400" dirty="0" smtClean="0"/>
              <a:t> - C3</a:t>
            </a:r>
            <a:r>
              <a:rPr lang="zh-CN" altLang="en-US" sz="2400" dirty="0" smtClean="0"/>
              <a:t>各构成一级移相网络，由于每级的相位超前量小于</a:t>
            </a:r>
            <a:r>
              <a:rPr lang="en-US" sz="2400" dirty="0" smtClean="0"/>
              <a:t>90</a:t>
            </a:r>
            <a:r>
              <a:rPr lang="en-US" altLang="zh-CN" sz="2400" dirty="0" smtClean="0"/>
              <a:t>°</a:t>
            </a:r>
            <a:r>
              <a:rPr lang="zh-CN" altLang="en-US" sz="2400" dirty="0" smtClean="0"/>
              <a:t>，因而</a:t>
            </a:r>
            <a:r>
              <a:rPr lang="zh-CN" altLang="en-US" sz="2400" u="sng" dirty="0" smtClean="0"/>
              <a:t>三级总相移小于</a:t>
            </a:r>
            <a:r>
              <a:rPr lang="en-US" sz="2400" u="sng" dirty="0" smtClean="0"/>
              <a:t>270</a:t>
            </a:r>
            <a:r>
              <a:rPr lang="en-US" altLang="zh-CN" sz="2400" u="sng" dirty="0" smtClean="0"/>
              <a:t>°</a:t>
            </a:r>
            <a:r>
              <a:rPr lang="zh-CN" altLang="en-US" sz="2400" dirty="0" smtClean="0"/>
              <a:t>。</a:t>
            </a:r>
            <a:endParaRPr lang="zh-CN" altLang="en-US" sz="2400" kern="0" dirty="0" smtClean="0">
              <a:solidFill>
                <a:srgbClr val="000000"/>
              </a:solidFill>
            </a:endParaRPr>
          </a:p>
        </p:txBody>
      </p:sp>
      <p:sp>
        <p:nvSpPr>
          <p:cNvPr id="24610"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46" name="Rectangle 3"/>
          <p:cNvSpPr>
            <a:spLocks noChangeArrowheads="1"/>
          </p:cNvSpPr>
          <p:nvPr/>
        </p:nvSpPr>
        <p:spPr bwMode="auto">
          <a:xfrm>
            <a:off x="285751" y="3403997"/>
            <a:ext cx="4214813" cy="498598"/>
          </a:xfrm>
          <a:prstGeom prst="rect">
            <a:avLst/>
          </a:prstGeom>
          <a:noFill/>
          <a:ln>
            <a:noFill/>
          </a:ln>
          <a:effectLst/>
          <a:extLst>
            <a:ext uri="{909E8E84-426E-40DD-AFC4-6F175D3DCCD1}"/>
            <a:ext uri="{91240B29-F687-4F45-9708-019B960494DF}"/>
            <a:ext uri="{AF507438-7753-43E0-B8FC-AC1667EBCBE1}"/>
          </a:extLst>
        </p:spPr>
        <p:txBody>
          <a:bodyPr>
            <a:spAutoFit/>
          </a:bodyPr>
          <a:lstStyle>
            <a:lvl1pPr algn="l">
              <a:spcBef>
                <a:spcPct val="20000"/>
              </a:spcBef>
              <a:buClr>
                <a:schemeClr val="accent2"/>
              </a:buClr>
              <a:buFont typeface="Wingdings" pitchFamily="2" charset="2"/>
              <a:buChar char="o"/>
              <a:defRPr sz="3000" b="1">
                <a:solidFill>
                  <a:schemeClr val="tx1"/>
                </a:solidFill>
                <a:latin typeface="Arial Narrow" pitchFamily="34" charset="0"/>
                <a:ea typeface="楷体_GB2312" pitchFamily="49" charset="-122"/>
              </a:defRPr>
            </a:lvl1pPr>
            <a:lvl2pPr marL="762000" indent="-285750" algn="l">
              <a:spcBef>
                <a:spcPct val="20000"/>
              </a:spcBef>
              <a:buClr>
                <a:schemeClr val="accent2"/>
              </a:buClr>
              <a:buFont typeface="Wingdings" pitchFamily="2" charset="2"/>
              <a:buChar char="n"/>
              <a:defRPr sz="3000" b="1">
                <a:solidFill>
                  <a:schemeClr val="tx1"/>
                </a:solidFill>
                <a:latin typeface="Arial Narrow" pitchFamily="34" charset="0"/>
                <a:ea typeface="楷体_GB2312" pitchFamily="49" charset="-122"/>
              </a:defRPr>
            </a:lvl2pPr>
            <a:lvl3pPr marL="1181100" indent="-228600" algn="l">
              <a:spcBef>
                <a:spcPct val="20000"/>
              </a:spcBef>
              <a:buClr>
                <a:schemeClr val="accent2"/>
              </a:buClr>
              <a:buFont typeface="Wingdings" pitchFamily="2" charset="2"/>
              <a:buChar char="o"/>
              <a:defRPr sz="2800" b="1">
                <a:solidFill>
                  <a:schemeClr val="tx1"/>
                </a:solidFill>
                <a:latin typeface="Arial Narrow" pitchFamily="34" charset="0"/>
                <a:ea typeface="楷体_GB2312" pitchFamily="49" charset="-122"/>
              </a:defRPr>
            </a:lvl3pPr>
            <a:lvl4pPr marL="1600200" indent="-228600" algn="l">
              <a:spcBef>
                <a:spcPct val="20000"/>
              </a:spcBef>
              <a:buClr>
                <a:schemeClr val="accent2"/>
              </a:buClr>
              <a:buFont typeface="Wingdings" pitchFamily="2" charset="2"/>
              <a:buChar char="n"/>
              <a:defRPr sz="2400" b="1">
                <a:solidFill>
                  <a:schemeClr val="tx1"/>
                </a:solidFill>
                <a:latin typeface="Arial Narrow" pitchFamily="34" charset="0"/>
                <a:ea typeface="楷体_GB2312" pitchFamily="49" charset="-122"/>
              </a:defRPr>
            </a:lvl4pPr>
            <a:lvl5pPr marL="2057400" indent="-228600" algn="l">
              <a:spcBef>
                <a:spcPct val="25000"/>
              </a:spcBef>
              <a:buClr>
                <a:schemeClr val="accent2"/>
              </a:buClr>
              <a:buFont typeface="Wingdings" pitchFamily="2" charset="2"/>
              <a:buChar char="§"/>
              <a:defRPr sz="2400" b="1">
                <a:solidFill>
                  <a:schemeClr val="tx1"/>
                </a:solidFill>
                <a:latin typeface="Arial Narrow" pitchFamily="34" charset="0"/>
                <a:ea typeface="楷体_GB2312" pitchFamily="49" charset="-122"/>
              </a:defRPr>
            </a:lvl5pPr>
            <a:lvl6pPr marL="25146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6pPr>
            <a:lvl7pPr marL="29718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7pPr>
            <a:lvl8pPr marL="34290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8pPr>
            <a:lvl9pPr marL="38862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9pPr>
          </a:lstStyle>
          <a:p>
            <a:pPr algn="just">
              <a:lnSpc>
                <a:spcPct val="110000"/>
              </a:lnSpc>
              <a:buClr>
                <a:srgbClr val="CC0000"/>
              </a:buClr>
              <a:buFont typeface="Wingdings" pitchFamily="2" charset="2"/>
              <a:buNone/>
              <a:defRPr/>
            </a:pPr>
            <a:r>
              <a:rPr lang="zh-CN" altLang="en-US" sz="2400" kern="0" dirty="0" smtClean="0">
                <a:solidFill>
                  <a:srgbClr val="FF0000"/>
                </a:solidFill>
              </a:rPr>
              <a:t>（</a:t>
            </a:r>
            <a:r>
              <a:rPr lang="en-US" altLang="zh-CN" sz="2400" kern="0" dirty="0" smtClean="0">
                <a:solidFill>
                  <a:srgbClr val="FF0000"/>
                </a:solidFill>
              </a:rPr>
              <a:t>2</a:t>
            </a:r>
            <a:r>
              <a:rPr lang="zh-CN" altLang="en-US" sz="2400" kern="0" dirty="0" smtClean="0">
                <a:solidFill>
                  <a:srgbClr val="FF0000"/>
                </a:solidFill>
              </a:rPr>
              <a:t>）输出频率：</a:t>
            </a:r>
          </a:p>
        </p:txBody>
      </p:sp>
      <p:pic>
        <p:nvPicPr>
          <p:cNvPr id="24612" name="Picture 3"/>
          <p:cNvPicPr>
            <a:picLocks noChangeAspect="1" noChangeArrowheads="1"/>
          </p:cNvPicPr>
          <p:nvPr/>
        </p:nvPicPr>
        <p:blipFill>
          <a:blip r:embed="rId4" cstate="print"/>
          <a:srcRect/>
          <a:stretch>
            <a:fillRect/>
          </a:stretch>
        </p:blipFill>
        <p:spPr bwMode="auto">
          <a:xfrm>
            <a:off x="357189" y="1553766"/>
            <a:ext cx="4600575" cy="1660922"/>
          </a:xfrm>
          <a:prstGeom prst="rect">
            <a:avLst/>
          </a:prstGeom>
          <a:noFill/>
          <a:ln w="9525">
            <a:noFill/>
            <a:miter lim="800000"/>
            <a:headEnd/>
            <a:tailEnd/>
          </a:ln>
        </p:spPr>
      </p:pic>
      <p:sp>
        <p:nvSpPr>
          <p:cNvPr id="24613"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aphicFrame>
        <p:nvGraphicFramePr>
          <p:cNvPr id="24578" name="Object 6"/>
          <p:cNvGraphicFramePr>
            <a:graphicFrameLocks noChangeAspect="1"/>
          </p:cNvGraphicFramePr>
          <p:nvPr/>
        </p:nvGraphicFramePr>
        <p:xfrm>
          <a:off x="2786064" y="3268266"/>
          <a:ext cx="1785937" cy="603647"/>
        </p:xfrm>
        <a:graphic>
          <a:graphicData uri="http://schemas.openxmlformats.org/presentationml/2006/ole">
            <p:oleObj spid="_x0000_s24578" r:id="rId5" imgW="863225" imgH="393529" progId="Equation.DSMT4">
              <p:embed/>
            </p:oleObj>
          </a:graphicData>
        </a:graphic>
      </p:graphicFrame>
      <p:sp>
        <p:nvSpPr>
          <p:cNvPr id="48" name="Rectangle 3"/>
          <p:cNvSpPr>
            <a:spLocks noChangeArrowheads="1"/>
          </p:cNvSpPr>
          <p:nvPr/>
        </p:nvSpPr>
        <p:spPr bwMode="auto">
          <a:xfrm>
            <a:off x="214314" y="3911204"/>
            <a:ext cx="8643937" cy="1107996"/>
          </a:xfrm>
          <a:prstGeom prst="rect">
            <a:avLst/>
          </a:prstGeom>
          <a:noFill/>
          <a:ln w="9525">
            <a:noFill/>
            <a:miter lim="800000"/>
            <a:headEnd/>
            <a:tailEnd/>
          </a:ln>
        </p:spPr>
        <p:txBody>
          <a:bodyPr>
            <a:spAutoFit/>
          </a:bodyPr>
          <a:lstStyle/>
          <a:p>
            <a:pPr>
              <a:spcBef>
                <a:spcPct val="20000"/>
              </a:spcBef>
              <a:buClr>
                <a:schemeClr val="accent2"/>
              </a:buClr>
              <a:buFont typeface="Wingdings" pitchFamily="2" charset="2"/>
              <a:buChar char="o"/>
            </a:pPr>
            <a:r>
              <a:rPr lang="en-US" altLang="zh-CN" sz="2200" u="sng">
                <a:ea typeface="楷体_GB2312" pitchFamily="49" charset="-122"/>
                <a:sym typeface="Wingdings" pitchFamily="2" charset="2"/>
              </a:rPr>
              <a:t></a:t>
            </a:r>
            <a:r>
              <a:rPr lang="zh-CN" altLang="en-US" sz="2200" u="sng">
                <a:ea typeface="楷体_GB2312" pitchFamily="49" charset="-122"/>
              </a:rPr>
              <a:t>提示：</a:t>
            </a:r>
            <a:r>
              <a:rPr lang="en-US" sz="2200" u="sng">
                <a:ea typeface="楷体_GB2312" pitchFamily="49" charset="-122"/>
              </a:rPr>
              <a:t> </a:t>
            </a:r>
            <a:r>
              <a:rPr lang="en-US" altLang="zh-CN" sz="2200" u="sng">
                <a:ea typeface="楷体_GB2312" pitchFamily="49" charset="-122"/>
              </a:rPr>
              <a:t>RC</a:t>
            </a:r>
            <a:r>
              <a:rPr lang="zh-CN" altLang="en-US" sz="2200" u="sng">
                <a:ea typeface="楷体_GB2312" pitchFamily="49" charset="-122"/>
              </a:rPr>
              <a:t>移相振荡电路结构简单，但频率调节比较麻烦（需要同时改变三个元件的参数）、选频特性较差，输出波形存在明显的失真，幅度稳定性也不太好。</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left)">
                                      <p:cBhvr>
                                        <p:cTn id="2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utoUpdateAnimBg="0"/>
      <p:bldP spid="42" grpId="0" autoUpdateAnimBg="0"/>
      <p:bldP spid="43" grpId="0" autoUpdateAnimBg="0"/>
      <p:bldP spid="46" grpId="0" autoUpdateAnimBg="0"/>
      <p:bldP spid="48"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0899"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80900"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80901"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80902"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0903" name="Rectangle 2"/>
          <p:cNvSpPr>
            <a:spLocks noChangeArrowheads="1"/>
          </p:cNvSpPr>
          <p:nvPr/>
        </p:nvSpPr>
        <p:spPr bwMode="auto">
          <a:xfrm>
            <a:off x="571501" y="375048"/>
            <a:ext cx="7286625" cy="523220"/>
          </a:xfrm>
          <a:prstGeom prst="rect">
            <a:avLst/>
          </a:prstGeom>
          <a:noFill/>
          <a:ln w="12700" cap="sq">
            <a:noFill/>
            <a:miter lim="800000"/>
            <a:headEnd type="none" w="sm" len="sm"/>
            <a:tailEnd type="none" w="sm" len="sm"/>
          </a:ln>
        </p:spPr>
        <p:txBody>
          <a:bodyPr>
            <a:spAutoFit/>
          </a:bodyPr>
          <a:lstStyle/>
          <a:p>
            <a:r>
              <a:rPr lang="en-US" altLang="zh-CN" sz="2800"/>
              <a:t>3.7.1  </a:t>
            </a:r>
            <a:r>
              <a:rPr lang="zh-CN" altLang="en-US" sz="2800"/>
              <a:t>正弦波振荡电路</a:t>
            </a:r>
          </a:p>
        </p:txBody>
      </p:sp>
      <p:sp>
        <p:nvSpPr>
          <p:cNvPr id="80904"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0905"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0906"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0907"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0908"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0909"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0910"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0911"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0912"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80913"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80914"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0915"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0916"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0917"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0918"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0919"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0920"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0921"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0922"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0923"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0924" name="Rectangle 3">
            <a:hlinkClick r:id="rId2" action="ppaction://hlinksldjump"/>
          </p:cNvPr>
          <p:cNvSpPr>
            <a:spLocks noChangeArrowheads="1"/>
          </p:cNvSpPr>
          <p:nvPr/>
        </p:nvSpPr>
        <p:spPr bwMode="auto">
          <a:xfrm>
            <a:off x="285751" y="549487"/>
            <a:ext cx="8215313" cy="1447192"/>
          </a:xfrm>
          <a:prstGeom prst="rect">
            <a:avLst/>
          </a:prstGeom>
          <a:noFill/>
          <a:ln w="9525">
            <a:noFill/>
            <a:miter lim="800000"/>
            <a:headEnd/>
            <a:tailEnd/>
          </a:ln>
        </p:spPr>
        <p:txBody>
          <a:bodyPr lIns="92075" tIns="46038" rIns="92075" bIns="46038" anchor="b">
            <a:spAutoFit/>
          </a:bodyPr>
          <a:lstStyle/>
          <a:p>
            <a:r>
              <a:rPr lang="en-US" altLang="zh-CN" sz="2200">
                <a:ea typeface="楷体_GB2312" pitchFamily="49" charset="-122"/>
              </a:rPr>
              <a:t>【</a:t>
            </a:r>
            <a:r>
              <a:rPr lang="zh-CN" altLang="en-US" sz="2200">
                <a:ea typeface="楷体_GB2312" pitchFamily="49" charset="-122"/>
              </a:rPr>
              <a:t>例</a:t>
            </a:r>
            <a:r>
              <a:rPr lang="en-US" altLang="en-US" sz="2200">
                <a:ea typeface="楷体_GB2312" pitchFamily="49" charset="-122"/>
              </a:rPr>
              <a:t>3-7-1</a:t>
            </a:r>
            <a:r>
              <a:rPr lang="en-US" altLang="zh-CN" sz="2200">
                <a:ea typeface="楷体_GB2312" pitchFamily="49" charset="-122"/>
              </a:rPr>
              <a:t>】 </a:t>
            </a:r>
            <a:r>
              <a:rPr lang="en-US" altLang="en-US" sz="2200">
                <a:ea typeface="楷体_GB2312" pitchFamily="49" charset="-122"/>
              </a:rPr>
              <a:t>RC</a:t>
            </a:r>
            <a:r>
              <a:rPr lang="zh-CN" altLang="en-US" sz="2200">
                <a:ea typeface="楷体_GB2312" pitchFamily="49" charset="-122"/>
              </a:rPr>
              <a:t>移相振荡电路的输出信号频率范围为</a:t>
            </a:r>
            <a:r>
              <a:rPr lang="en-US" altLang="en-US" sz="2200">
                <a:ea typeface="楷体_GB2312" pitchFamily="49" charset="-122"/>
              </a:rPr>
              <a:t>10Hz</a:t>
            </a:r>
            <a:r>
              <a:rPr lang="zh-CN" altLang="en-US" sz="2200">
                <a:ea typeface="楷体_GB2312" pitchFamily="49" charset="-122"/>
              </a:rPr>
              <a:t>～</a:t>
            </a:r>
            <a:r>
              <a:rPr lang="en-US" altLang="en-US" sz="2200">
                <a:ea typeface="楷体_GB2312" pitchFamily="49" charset="-122"/>
              </a:rPr>
              <a:t>100kHz</a:t>
            </a:r>
            <a:r>
              <a:rPr lang="zh-CN" altLang="en-US" sz="2200">
                <a:ea typeface="楷体_GB2312" pitchFamily="49" charset="-122"/>
              </a:rPr>
              <a:t>，也可用运算放大器构建放大单元，还可以直接使用集成功率放大芯片与移相网络构成“振荡”</a:t>
            </a:r>
            <a:r>
              <a:rPr lang="en-US" altLang="en-US" sz="2200">
                <a:ea typeface="楷体_GB2312" pitchFamily="49" charset="-122"/>
              </a:rPr>
              <a:t>+</a:t>
            </a:r>
            <a:r>
              <a:rPr lang="zh-CN" altLang="en-US" sz="2200">
                <a:ea typeface="楷体_GB2312" pitchFamily="49" charset="-122"/>
              </a:rPr>
              <a:t>“功放”电路，直接驱动扬声器发声。</a:t>
            </a:r>
          </a:p>
        </p:txBody>
      </p:sp>
      <p:sp>
        <p:nvSpPr>
          <p:cNvPr id="80925"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0926"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48" name="Rectangle 3"/>
          <p:cNvSpPr>
            <a:spLocks noChangeArrowheads="1"/>
          </p:cNvSpPr>
          <p:nvPr/>
        </p:nvSpPr>
        <p:spPr bwMode="auto">
          <a:xfrm>
            <a:off x="500063" y="2732485"/>
            <a:ext cx="4000500" cy="1107996"/>
          </a:xfrm>
          <a:prstGeom prst="rect">
            <a:avLst/>
          </a:prstGeom>
          <a:noFill/>
          <a:ln w="9525">
            <a:noFill/>
            <a:miter lim="800000"/>
            <a:headEnd/>
            <a:tailEnd/>
          </a:ln>
        </p:spPr>
        <p:txBody>
          <a:bodyPr>
            <a:spAutoFit/>
          </a:bodyPr>
          <a:lstStyle/>
          <a:p>
            <a:pPr>
              <a:spcBef>
                <a:spcPct val="20000"/>
              </a:spcBef>
              <a:buClr>
                <a:schemeClr val="accent2"/>
              </a:buClr>
              <a:buFont typeface="Wingdings" pitchFamily="2" charset="2"/>
              <a:buChar char="o"/>
            </a:pPr>
            <a:r>
              <a:rPr lang="en-US" altLang="zh-CN" sz="2200">
                <a:ea typeface="楷体_GB2312" pitchFamily="49" charset="-122"/>
              </a:rPr>
              <a:t>LM380</a:t>
            </a:r>
            <a:r>
              <a:rPr lang="zh-CN" altLang="en-US" sz="2200">
                <a:ea typeface="楷体_GB2312" pitchFamily="49" charset="-122"/>
              </a:rPr>
              <a:t>同时完成自激振荡与功放，电路简洁、性价比高，被广泛用于各种警笛电路。</a:t>
            </a:r>
          </a:p>
        </p:txBody>
      </p:sp>
      <p:grpSp>
        <p:nvGrpSpPr>
          <p:cNvPr id="80928" name="组合 43"/>
          <p:cNvGrpSpPr>
            <a:grpSpLocks/>
          </p:cNvGrpSpPr>
          <p:nvPr/>
        </p:nvGrpSpPr>
        <p:grpSpPr bwMode="auto">
          <a:xfrm>
            <a:off x="4714876" y="1768079"/>
            <a:ext cx="4214813" cy="3000375"/>
            <a:chOff x="4929190" y="2357430"/>
            <a:chExt cx="4214810" cy="4000528"/>
          </a:xfrm>
        </p:grpSpPr>
        <p:sp>
          <p:nvSpPr>
            <p:cNvPr id="80929" name="矩形 39"/>
            <p:cNvSpPr>
              <a:spLocks noChangeArrowheads="1"/>
            </p:cNvSpPr>
            <p:nvPr/>
          </p:nvSpPr>
          <p:spPr bwMode="auto">
            <a:xfrm>
              <a:off x="4929190" y="2357430"/>
              <a:ext cx="4214810" cy="4000528"/>
            </a:xfrm>
            <a:prstGeom prst="rect">
              <a:avLst/>
            </a:prstGeom>
            <a:solidFill>
              <a:srgbClr val="92D050"/>
            </a:solidFill>
            <a:ln w="9525" algn="ctr">
              <a:solidFill>
                <a:schemeClr val="tx1"/>
              </a:solidFill>
              <a:round/>
              <a:headEnd/>
              <a:tailEnd/>
            </a:ln>
          </p:spPr>
          <p:txBody>
            <a:bodyPr wrap="none"/>
            <a:lstStyle/>
            <a:p>
              <a:pPr algn="ctr"/>
              <a:endParaRPr lang="zh-CN" altLang="en-US"/>
            </a:p>
          </p:txBody>
        </p:sp>
        <p:pic>
          <p:nvPicPr>
            <p:cNvPr id="80930" name="Picture 3"/>
            <p:cNvPicPr>
              <a:picLocks noChangeAspect="1" noChangeArrowheads="1"/>
            </p:cNvPicPr>
            <p:nvPr/>
          </p:nvPicPr>
          <p:blipFill>
            <a:blip r:embed="rId3" cstate="print"/>
            <a:srcRect/>
            <a:stretch>
              <a:fillRect/>
            </a:stretch>
          </p:blipFill>
          <p:spPr bwMode="auto">
            <a:xfrm>
              <a:off x="5000628" y="2500306"/>
              <a:ext cx="4060337" cy="3714776"/>
            </a:xfrm>
            <a:prstGeom prst="rect">
              <a:avLst/>
            </a:prstGeom>
            <a:noFill/>
            <a:ln w="9525">
              <a:noFill/>
              <a:miter lim="800000"/>
              <a:headEnd/>
              <a:tailEnd/>
            </a:ln>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5605"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25606"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25607"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25608"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5609" name="Rectangle 2"/>
          <p:cNvSpPr>
            <a:spLocks noChangeArrowheads="1"/>
          </p:cNvSpPr>
          <p:nvPr/>
        </p:nvSpPr>
        <p:spPr bwMode="auto">
          <a:xfrm>
            <a:off x="571501" y="375048"/>
            <a:ext cx="7286625" cy="523220"/>
          </a:xfrm>
          <a:prstGeom prst="rect">
            <a:avLst/>
          </a:prstGeom>
          <a:noFill/>
          <a:ln w="12700" cap="sq">
            <a:noFill/>
            <a:miter lim="800000"/>
            <a:headEnd type="none" w="sm" len="sm"/>
            <a:tailEnd type="none" w="sm" len="sm"/>
          </a:ln>
        </p:spPr>
        <p:txBody>
          <a:bodyPr>
            <a:spAutoFit/>
          </a:bodyPr>
          <a:lstStyle/>
          <a:p>
            <a:r>
              <a:rPr lang="en-US" altLang="zh-CN" sz="2800"/>
              <a:t>3.7.2  </a:t>
            </a:r>
            <a:r>
              <a:rPr lang="zh-CN" altLang="en-US" sz="2800"/>
              <a:t>矩形波振荡电路</a:t>
            </a:r>
          </a:p>
        </p:txBody>
      </p:sp>
      <p:sp>
        <p:nvSpPr>
          <p:cNvPr id="25610"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5611"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5612"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5613"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5614"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5615"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5616"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5617"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5618"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25619"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25620"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5621"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5622"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5623"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5624"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5625"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5626"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5627"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5628"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5629"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5630" name="Rectangle 3">
            <a:hlinkClick r:id="rId3" action="ppaction://hlinksldjump"/>
          </p:cNvPr>
          <p:cNvSpPr>
            <a:spLocks noChangeArrowheads="1"/>
          </p:cNvSpPr>
          <p:nvPr/>
        </p:nvSpPr>
        <p:spPr bwMode="auto">
          <a:xfrm>
            <a:off x="500064" y="1437931"/>
            <a:ext cx="5786437" cy="462307"/>
          </a:xfrm>
          <a:prstGeom prst="rect">
            <a:avLst/>
          </a:prstGeom>
          <a:noFill/>
          <a:ln w="9525">
            <a:noFill/>
            <a:miter lim="800000"/>
            <a:headEnd/>
            <a:tailEnd/>
          </a:ln>
        </p:spPr>
        <p:txBody>
          <a:bodyPr lIns="92075" tIns="46038" rIns="92075" bIns="46038" anchor="b">
            <a:spAutoFit/>
          </a:bodyPr>
          <a:lstStyle/>
          <a:p>
            <a:r>
              <a:rPr lang="en-US" altLang="zh-CN" sz="2400"/>
              <a:t>1</a:t>
            </a:r>
            <a:r>
              <a:rPr lang="zh-CN" altLang="en-US" sz="2400"/>
              <a:t>．利用集成运放构成矩形波振荡电路</a:t>
            </a:r>
          </a:p>
        </p:txBody>
      </p:sp>
      <p:sp>
        <p:nvSpPr>
          <p:cNvPr id="25631"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aphicFrame>
        <p:nvGraphicFramePr>
          <p:cNvPr id="25602" name="Object 2"/>
          <p:cNvGraphicFramePr>
            <a:graphicFrameLocks noChangeAspect="1"/>
          </p:cNvGraphicFramePr>
          <p:nvPr/>
        </p:nvGraphicFramePr>
        <p:xfrm>
          <a:off x="1500188" y="5167313"/>
          <a:ext cx="1643062" cy="684610"/>
        </p:xfrm>
        <a:graphic>
          <a:graphicData uri="http://schemas.openxmlformats.org/presentationml/2006/ole">
            <p:oleObj spid="_x0000_s25602" r:id="rId4" imgW="685800" imgH="381000" progId="Equation.DSMT4">
              <p:embed/>
            </p:oleObj>
          </a:graphicData>
        </a:graphic>
      </p:graphicFrame>
      <p:sp>
        <p:nvSpPr>
          <p:cNvPr id="46" name="Rectangle 3"/>
          <p:cNvSpPr>
            <a:spLocks noChangeArrowheads="1"/>
          </p:cNvSpPr>
          <p:nvPr/>
        </p:nvSpPr>
        <p:spPr bwMode="auto">
          <a:xfrm>
            <a:off x="714376" y="4261247"/>
            <a:ext cx="4214813" cy="498598"/>
          </a:xfrm>
          <a:prstGeom prst="rect">
            <a:avLst/>
          </a:prstGeom>
          <a:noFill/>
          <a:ln>
            <a:noFill/>
          </a:ln>
          <a:effectLst/>
          <a:extLst>
            <a:ext uri="{909E8E84-426E-40DD-AFC4-6F175D3DCCD1}"/>
            <a:ext uri="{91240B29-F687-4F45-9708-019B960494DF}"/>
            <a:ext uri="{AF507438-7753-43E0-B8FC-AC1667EBCBE1}"/>
          </a:extLst>
        </p:spPr>
        <p:txBody>
          <a:bodyPr>
            <a:spAutoFit/>
          </a:bodyPr>
          <a:lstStyle>
            <a:lvl1pPr algn="l">
              <a:spcBef>
                <a:spcPct val="20000"/>
              </a:spcBef>
              <a:buClr>
                <a:schemeClr val="accent2"/>
              </a:buClr>
              <a:buFont typeface="Wingdings" pitchFamily="2" charset="2"/>
              <a:buChar char="o"/>
              <a:defRPr sz="3000" b="1">
                <a:solidFill>
                  <a:schemeClr val="tx1"/>
                </a:solidFill>
                <a:latin typeface="Arial Narrow" pitchFamily="34" charset="0"/>
                <a:ea typeface="楷体_GB2312" pitchFamily="49" charset="-122"/>
              </a:defRPr>
            </a:lvl1pPr>
            <a:lvl2pPr marL="762000" indent="-285750" algn="l">
              <a:spcBef>
                <a:spcPct val="20000"/>
              </a:spcBef>
              <a:buClr>
                <a:schemeClr val="accent2"/>
              </a:buClr>
              <a:buFont typeface="Wingdings" pitchFamily="2" charset="2"/>
              <a:buChar char="n"/>
              <a:defRPr sz="3000" b="1">
                <a:solidFill>
                  <a:schemeClr val="tx1"/>
                </a:solidFill>
                <a:latin typeface="Arial Narrow" pitchFamily="34" charset="0"/>
                <a:ea typeface="楷体_GB2312" pitchFamily="49" charset="-122"/>
              </a:defRPr>
            </a:lvl2pPr>
            <a:lvl3pPr marL="1181100" indent="-228600" algn="l">
              <a:spcBef>
                <a:spcPct val="20000"/>
              </a:spcBef>
              <a:buClr>
                <a:schemeClr val="accent2"/>
              </a:buClr>
              <a:buFont typeface="Wingdings" pitchFamily="2" charset="2"/>
              <a:buChar char="o"/>
              <a:defRPr sz="2800" b="1">
                <a:solidFill>
                  <a:schemeClr val="tx1"/>
                </a:solidFill>
                <a:latin typeface="Arial Narrow" pitchFamily="34" charset="0"/>
                <a:ea typeface="楷体_GB2312" pitchFamily="49" charset="-122"/>
              </a:defRPr>
            </a:lvl3pPr>
            <a:lvl4pPr marL="1600200" indent="-228600" algn="l">
              <a:spcBef>
                <a:spcPct val="20000"/>
              </a:spcBef>
              <a:buClr>
                <a:schemeClr val="accent2"/>
              </a:buClr>
              <a:buFont typeface="Wingdings" pitchFamily="2" charset="2"/>
              <a:buChar char="n"/>
              <a:defRPr sz="2400" b="1">
                <a:solidFill>
                  <a:schemeClr val="tx1"/>
                </a:solidFill>
                <a:latin typeface="Arial Narrow" pitchFamily="34" charset="0"/>
                <a:ea typeface="楷体_GB2312" pitchFamily="49" charset="-122"/>
              </a:defRPr>
            </a:lvl4pPr>
            <a:lvl5pPr marL="2057400" indent="-228600" algn="l">
              <a:spcBef>
                <a:spcPct val="25000"/>
              </a:spcBef>
              <a:buClr>
                <a:schemeClr val="accent2"/>
              </a:buClr>
              <a:buFont typeface="Wingdings" pitchFamily="2" charset="2"/>
              <a:buChar char="§"/>
              <a:defRPr sz="2400" b="1">
                <a:solidFill>
                  <a:schemeClr val="tx1"/>
                </a:solidFill>
                <a:latin typeface="Arial Narrow" pitchFamily="34" charset="0"/>
                <a:ea typeface="楷体_GB2312" pitchFamily="49" charset="-122"/>
              </a:defRPr>
            </a:lvl5pPr>
            <a:lvl6pPr marL="25146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6pPr>
            <a:lvl7pPr marL="29718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7pPr>
            <a:lvl8pPr marL="34290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8pPr>
            <a:lvl9pPr marL="38862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9pPr>
          </a:lstStyle>
          <a:p>
            <a:pPr algn="just">
              <a:lnSpc>
                <a:spcPct val="110000"/>
              </a:lnSpc>
              <a:buClr>
                <a:srgbClr val="CC0000"/>
              </a:buClr>
              <a:buFont typeface="Wingdings" pitchFamily="2" charset="2"/>
              <a:buNone/>
              <a:defRPr/>
            </a:pPr>
            <a:r>
              <a:rPr lang="zh-CN" altLang="en-US" sz="2400" kern="0" dirty="0" smtClean="0">
                <a:solidFill>
                  <a:srgbClr val="000000"/>
                </a:solidFill>
              </a:rPr>
              <a:t>输出频率为：</a:t>
            </a:r>
          </a:p>
        </p:txBody>
      </p:sp>
      <p:sp>
        <p:nvSpPr>
          <p:cNvPr id="25633" name="Rectangle 3">
            <a:hlinkClick r:id="rId3" action="ppaction://hlinksldjump"/>
          </p:cNvPr>
          <p:cNvSpPr>
            <a:spLocks noChangeArrowheads="1"/>
          </p:cNvSpPr>
          <p:nvPr/>
        </p:nvSpPr>
        <p:spPr bwMode="auto">
          <a:xfrm>
            <a:off x="428626" y="703077"/>
            <a:ext cx="8501063" cy="831639"/>
          </a:xfrm>
          <a:prstGeom prst="rect">
            <a:avLst/>
          </a:prstGeom>
          <a:noFill/>
          <a:ln w="9525">
            <a:noFill/>
            <a:miter lim="800000"/>
            <a:headEnd/>
            <a:tailEnd/>
          </a:ln>
        </p:spPr>
        <p:txBody>
          <a:bodyPr lIns="92075" tIns="46038" rIns="92075" bIns="46038" anchor="b">
            <a:spAutoFit/>
          </a:bodyPr>
          <a:lstStyle/>
          <a:p>
            <a:r>
              <a:rPr lang="zh-CN" altLang="en-US" sz="2400">
                <a:solidFill>
                  <a:srgbClr val="0000CC"/>
                </a:solidFill>
              </a:rPr>
              <a:t>矩形波与数字电路中的方波不同，方波输出高电平与零电平，而矩形波则具有正、负两种极性的电平输出。</a:t>
            </a:r>
          </a:p>
        </p:txBody>
      </p:sp>
      <p:pic>
        <p:nvPicPr>
          <p:cNvPr id="25634" name="Picture 3"/>
          <p:cNvPicPr>
            <a:picLocks noChangeAspect="1" noChangeArrowheads="1"/>
          </p:cNvPicPr>
          <p:nvPr/>
        </p:nvPicPr>
        <p:blipFill>
          <a:blip r:embed="rId5" cstate="print"/>
          <a:srcRect/>
          <a:stretch>
            <a:fillRect/>
          </a:stretch>
        </p:blipFill>
        <p:spPr bwMode="auto">
          <a:xfrm>
            <a:off x="1143001" y="1982392"/>
            <a:ext cx="6697663" cy="2135981"/>
          </a:xfrm>
          <a:prstGeom prst="rect">
            <a:avLst/>
          </a:prstGeom>
          <a:noFill/>
          <a:ln w="9525">
            <a:noFill/>
            <a:miter lim="800000"/>
            <a:headEnd/>
            <a:tailEnd/>
          </a:ln>
        </p:spPr>
      </p:pic>
      <p:sp>
        <p:nvSpPr>
          <p:cNvPr id="25635"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aphicFrame>
        <p:nvGraphicFramePr>
          <p:cNvPr id="25603" name="Object 4"/>
          <p:cNvGraphicFramePr>
            <a:graphicFrameLocks noChangeAspect="1"/>
          </p:cNvGraphicFramePr>
          <p:nvPr/>
        </p:nvGraphicFramePr>
        <p:xfrm>
          <a:off x="2786063" y="4125517"/>
          <a:ext cx="2857500" cy="610790"/>
        </p:xfrm>
        <a:graphic>
          <a:graphicData uri="http://schemas.openxmlformats.org/presentationml/2006/ole">
            <p:oleObj spid="_x0000_s25603" r:id="rId6" imgW="1371600" imgH="393700" progId="Equation.DSMT4">
              <p:embed/>
            </p:oleObj>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1923"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81924"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81925"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81926"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1927" name="Rectangle 2"/>
          <p:cNvSpPr>
            <a:spLocks noChangeArrowheads="1"/>
          </p:cNvSpPr>
          <p:nvPr/>
        </p:nvSpPr>
        <p:spPr bwMode="auto">
          <a:xfrm>
            <a:off x="571501" y="375048"/>
            <a:ext cx="7286625" cy="523220"/>
          </a:xfrm>
          <a:prstGeom prst="rect">
            <a:avLst/>
          </a:prstGeom>
          <a:noFill/>
          <a:ln w="12700" cap="sq">
            <a:noFill/>
            <a:miter lim="800000"/>
            <a:headEnd type="none" w="sm" len="sm"/>
            <a:tailEnd type="none" w="sm" len="sm"/>
          </a:ln>
        </p:spPr>
        <p:txBody>
          <a:bodyPr>
            <a:spAutoFit/>
          </a:bodyPr>
          <a:lstStyle/>
          <a:p>
            <a:r>
              <a:rPr lang="en-US" altLang="zh-CN" sz="2800"/>
              <a:t>3.7.2  </a:t>
            </a:r>
            <a:r>
              <a:rPr lang="zh-CN" altLang="en-US" sz="2800"/>
              <a:t>矩形波振荡电路</a:t>
            </a:r>
          </a:p>
        </p:txBody>
      </p:sp>
      <p:sp>
        <p:nvSpPr>
          <p:cNvPr id="81928"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1929"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1930"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1931"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1932"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1933"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1934"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1935"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1936"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81937"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81938"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1939"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1940"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1941"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1942"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1943"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1944"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1945"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1946"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1947"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81948" name="Rectangle 3">
            <a:hlinkClick r:id="rId2" action="ppaction://hlinksldjump"/>
          </p:cNvPr>
          <p:cNvSpPr>
            <a:spLocks noChangeArrowheads="1"/>
          </p:cNvSpPr>
          <p:nvPr/>
        </p:nvSpPr>
        <p:spPr bwMode="auto">
          <a:xfrm>
            <a:off x="500063" y="741416"/>
            <a:ext cx="6572250" cy="462307"/>
          </a:xfrm>
          <a:prstGeom prst="rect">
            <a:avLst/>
          </a:prstGeom>
          <a:noFill/>
          <a:ln w="9525">
            <a:noFill/>
            <a:miter lim="800000"/>
            <a:headEnd/>
            <a:tailEnd/>
          </a:ln>
        </p:spPr>
        <p:txBody>
          <a:bodyPr lIns="92075" tIns="46038" rIns="92075" bIns="46038" anchor="b">
            <a:spAutoFit/>
          </a:bodyPr>
          <a:lstStyle/>
          <a:p>
            <a:r>
              <a:rPr lang="en-US" altLang="zh-CN" sz="2400"/>
              <a:t>2</a:t>
            </a:r>
            <a:r>
              <a:rPr lang="zh-CN" altLang="en-US" sz="2400"/>
              <a:t>．利用集成电压比较器构成矩形波振荡电路</a:t>
            </a:r>
          </a:p>
        </p:txBody>
      </p:sp>
      <p:sp>
        <p:nvSpPr>
          <p:cNvPr id="81949"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46" name="Rectangle 3"/>
          <p:cNvSpPr>
            <a:spLocks noChangeArrowheads="1"/>
          </p:cNvSpPr>
          <p:nvPr/>
        </p:nvSpPr>
        <p:spPr bwMode="auto">
          <a:xfrm>
            <a:off x="214313" y="3911204"/>
            <a:ext cx="8501062" cy="1209562"/>
          </a:xfrm>
          <a:prstGeom prst="rect">
            <a:avLst/>
          </a:prstGeom>
          <a:noFill/>
          <a:ln>
            <a:noFill/>
          </a:ln>
          <a:effectLst/>
          <a:extLst>
            <a:ext uri="{909E8E84-426E-40DD-AFC4-6F175D3DCCD1}"/>
            <a:ext uri="{91240B29-F687-4F45-9708-019B960494DF}"/>
            <a:ext uri="{AF507438-7753-43E0-B8FC-AC1667EBCBE1}"/>
          </a:extLst>
        </p:spPr>
        <p:txBody>
          <a:bodyPr>
            <a:spAutoFit/>
          </a:bodyPr>
          <a:lstStyle>
            <a:lvl1pPr algn="l">
              <a:spcBef>
                <a:spcPct val="20000"/>
              </a:spcBef>
              <a:buClr>
                <a:schemeClr val="accent2"/>
              </a:buClr>
              <a:buFont typeface="Wingdings" pitchFamily="2" charset="2"/>
              <a:buChar char="o"/>
              <a:defRPr sz="3000" b="1">
                <a:solidFill>
                  <a:schemeClr val="tx1"/>
                </a:solidFill>
                <a:latin typeface="Arial Narrow" pitchFamily="34" charset="0"/>
                <a:ea typeface="楷体_GB2312" pitchFamily="49" charset="-122"/>
              </a:defRPr>
            </a:lvl1pPr>
            <a:lvl2pPr marL="762000" indent="-285750" algn="l">
              <a:spcBef>
                <a:spcPct val="20000"/>
              </a:spcBef>
              <a:buClr>
                <a:schemeClr val="accent2"/>
              </a:buClr>
              <a:buFont typeface="Wingdings" pitchFamily="2" charset="2"/>
              <a:buChar char="n"/>
              <a:defRPr sz="3000" b="1">
                <a:solidFill>
                  <a:schemeClr val="tx1"/>
                </a:solidFill>
                <a:latin typeface="Arial Narrow" pitchFamily="34" charset="0"/>
                <a:ea typeface="楷体_GB2312" pitchFamily="49" charset="-122"/>
              </a:defRPr>
            </a:lvl2pPr>
            <a:lvl3pPr marL="1181100" indent="-228600" algn="l">
              <a:spcBef>
                <a:spcPct val="20000"/>
              </a:spcBef>
              <a:buClr>
                <a:schemeClr val="accent2"/>
              </a:buClr>
              <a:buFont typeface="Wingdings" pitchFamily="2" charset="2"/>
              <a:buChar char="o"/>
              <a:defRPr sz="2800" b="1">
                <a:solidFill>
                  <a:schemeClr val="tx1"/>
                </a:solidFill>
                <a:latin typeface="Arial Narrow" pitchFamily="34" charset="0"/>
                <a:ea typeface="楷体_GB2312" pitchFamily="49" charset="-122"/>
              </a:defRPr>
            </a:lvl3pPr>
            <a:lvl4pPr marL="1600200" indent="-228600" algn="l">
              <a:spcBef>
                <a:spcPct val="20000"/>
              </a:spcBef>
              <a:buClr>
                <a:schemeClr val="accent2"/>
              </a:buClr>
              <a:buFont typeface="Wingdings" pitchFamily="2" charset="2"/>
              <a:buChar char="n"/>
              <a:defRPr sz="2400" b="1">
                <a:solidFill>
                  <a:schemeClr val="tx1"/>
                </a:solidFill>
                <a:latin typeface="Arial Narrow" pitchFamily="34" charset="0"/>
                <a:ea typeface="楷体_GB2312" pitchFamily="49" charset="-122"/>
              </a:defRPr>
            </a:lvl4pPr>
            <a:lvl5pPr marL="2057400" indent="-228600" algn="l">
              <a:spcBef>
                <a:spcPct val="25000"/>
              </a:spcBef>
              <a:buClr>
                <a:schemeClr val="accent2"/>
              </a:buClr>
              <a:buFont typeface="Wingdings" pitchFamily="2" charset="2"/>
              <a:buChar char="§"/>
              <a:defRPr sz="2400" b="1">
                <a:solidFill>
                  <a:schemeClr val="tx1"/>
                </a:solidFill>
                <a:latin typeface="Arial Narrow" pitchFamily="34" charset="0"/>
                <a:ea typeface="楷体_GB2312" pitchFamily="49" charset="-122"/>
              </a:defRPr>
            </a:lvl5pPr>
            <a:lvl6pPr marL="25146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6pPr>
            <a:lvl7pPr marL="29718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7pPr>
            <a:lvl8pPr marL="34290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8pPr>
            <a:lvl9pPr marL="38862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9pPr>
          </a:lstStyle>
          <a:p>
            <a:pPr algn="just">
              <a:lnSpc>
                <a:spcPct val="110000"/>
              </a:lnSpc>
              <a:buClr>
                <a:srgbClr val="CC0000"/>
              </a:buClr>
              <a:buFont typeface="Wingdings" pitchFamily="2" charset="2"/>
              <a:buNone/>
              <a:defRPr/>
            </a:pPr>
            <a:r>
              <a:rPr lang="en-US" sz="2200" u="sng" dirty="0" smtClean="0">
                <a:sym typeface="Wingdings"/>
              </a:rPr>
              <a:t></a:t>
            </a:r>
            <a:r>
              <a:rPr lang="zh-CN" altLang="en-US" sz="2200" u="sng" dirty="0" smtClean="0"/>
              <a:t>提示：集成运放构成的矩形波振荡电路输出频率除了与</a:t>
            </a:r>
            <a:r>
              <a:rPr lang="en-US" sz="2200" i="1" u="sng" dirty="0" smtClean="0"/>
              <a:t>R</a:t>
            </a:r>
            <a:r>
              <a:rPr lang="zh-CN" altLang="en-US" sz="2200" u="sng" dirty="0" smtClean="0"/>
              <a:t>、</a:t>
            </a:r>
            <a:r>
              <a:rPr lang="en-US" sz="2200" i="1" u="sng" dirty="0" smtClean="0"/>
              <a:t>C</a:t>
            </a:r>
            <a:r>
              <a:rPr lang="zh-CN" altLang="en-US" sz="2200" u="sng" dirty="0" smtClean="0"/>
              <a:t>元件参数密切相关外，同时还受运放的带宽限制。集成电压比较器矩形波振荡电路的输出频率明显高于集成运放。</a:t>
            </a:r>
            <a:endParaRPr lang="zh-CN" altLang="en-US" sz="2200" u="sng" kern="0" dirty="0" smtClean="0">
              <a:solidFill>
                <a:srgbClr val="000000"/>
              </a:solidFill>
            </a:endParaRPr>
          </a:p>
        </p:txBody>
      </p:sp>
      <p:sp>
        <p:nvSpPr>
          <p:cNvPr id="81951"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pic>
        <p:nvPicPr>
          <p:cNvPr id="81952" name="Picture 4"/>
          <p:cNvPicPr>
            <a:picLocks noChangeAspect="1" noChangeArrowheads="1"/>
          </p:cNvPicPr>
          <p:nvPr/>
        </p:nvPicPr>
        <p:blipFill>
          <a:blip r:embed="rId3" cstate="print"/>
          <a:srcRect/>
          <a:stretch>
            <a:fillRect/>
          </a:stretch>
        </p:blipFill>
        <p:spPr bwMode="auto">
          <a:xfrm>
            <a:off x="357189" y="1232297"/>
            <a:ext cx="8588375" cy="2671763"/>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6629"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26630"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26631"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26632"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6633" name="Rectangle 2"/>
          <p:cNvSpPr>
            <a:spLocks noChangeArrowheads="1"/>
          </p:cNvSpPr>
          <p:nvPr/>
        </p:nvSpPr>
        <p:spPr bwMode="auto">
          <a:xfrm>
            <a:off x="571501" y="375048"/>
            <a:ext cx="7286625" cy="523220"/>
          </a:xfrm>
          <a:prstGeom prst="rect">
            <a:avLst/>
          </a:prstGeom>
          <a:noFill/>
          <a:ln w="12700" cap="sq">
            <a:noFill/>
            <a:miter lim="800000"/>
            <a:headEnd type="none" w="sm" len="sm"/>
            <a:tailEnd type="none" w="sm" len="sm"/>
          </a:ln>
        </p:spPr>
        <p:txBody>
          <a:bodyPr>
            <a:spAutoFit/>
          </a:bodyPr>
          <a:lstStyle/>
          <a:p>
            <a:r>
              <a:rPr lang="en-US" altLang="zh-CN" sz="2800"/>
              <a:t>3.7.3  </a:t>
            </a:r>
            <a:r>
              <a:rPr lang="zh-CN" altLang="en-US" sz="2800"/>
              <a:t>三角波发生电路</a:t>
            </a:r>
          </a:p>
        </p:txBody>
      </p:sp>
      <p:sp>
        <p:nvSpPr>
          <p:cNvPr id="26634"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6635"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6636"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6637"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6638"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6639"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6640"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6641"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6642"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26643"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26644"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6645"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6646"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6647"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6648"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6649"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6650"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6651"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6652"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6653"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6654"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aphicFrame>
        <p:nvGraphicFramePr>
          <p:cNvPr id="26626" name="Object 2"/>
          <p:cNvGraphicFramePr>
            <a:graphicFrameLocks noChangeAspect="1"/>
          </p:cNvGraphicFramePr>
          <p:nvPr/>
        </p:nvGraphicFramePr>
        <p:xfrm>
          <a:off x="1500188" y="5167313"/>
          <a:ext cx="1643062" cy="684610"/>
        </p:xfrm>
        <a:graphic>
          <a:graphicData uri="http://schemas.openxmlformats.org/presentationml/2006/ole">
            <p:oleObj spid="_x0000_s26626" r:id="rId3" imgW="685800" imgH="381000" progId="Equation.DSMT4">
              <p:embed/>
            </p:oleObj>
          </a:graphicData>
        </a:graphic>
      </p:graphicFrame>
      <p:sp>
        <p:nvSpPr>
          <p:cNvPr id="46" name="Rectangle 3"/>
          <p:cNvSpPr>
            <a:spLocks noChangeArrowheads="1"/>
          </p:cNvSpPr>
          <p:nvPr/>
        </p:nvSpPr>
        <p:spPr bwMode="auto">
          <a:xfrm>
            <a:off x="714376" y="4261247"/>
            <a:ext cx="4214813" cy="498598"/>
          </a:xfrm>
          <a:prstGeom prst="rect">
            <a:avLst/>
          </a:prstGeom>
          <a:noFill/>
          <a:ln>
            <a:noFill/>
          </a:ln>
          <a:effectLst/>
          <a:extLst>
            <a:ext uri="{909E8E84-426E-40DD-AFC4-6F175D3DCCD1}"/>
            <a:ext uri="{91240B29-F687-4F45-9708-019B960494DF}"/>
            <a:ext uri="{AF507438-7753-43E0-B8FC-AC1667EBCBE1}"/>
          </a:extLst>
        </p:spPr>
        <p:txBody>
          <a:bodyPr>
            <a:spAutoFit/>
          </a:bodyPr>
          <a:lstStyle>
            <a:lvl1pPr algn="l">
              <a:spcBef>
                <a:spcPct val="20000"/>
              </a:spcBef>
              <a:buClr>
                <a:schemeClr val="accent2"/>
              </a:buClr>
              <a:buFont typeface="Wingdings" pitchFamily="2" charset="2"/>
              <a:buChar char="o"/>
              <a:defRPr sz="3000" b="1">
                <a:solidFill>
                  <a:schemeClr val="tx1"/>
                </a:solidFill>
                <a:latin typeface="Arial Narrow" pitchFamily="34" charset="0"/>
                <a:ea typeface="楷体_GB2312" pitchFamily="49" charset="-122"/>
              </a:defRPr>
            </a:lvl1pPr>
            <a:lvl2pPr marL="762000" indent="-285750" algn="l">
              <a:spcBef>
                <a:spcPct val="20000"/>
              </a:spcBef>
              <a:buClr>
                <a:schemeClr val="accent2"/>
              </a:buClr>
              <a:buFont typeface="Wingdings" pitchFamily="2" charset="2"/>
              <a:buChar char="n"/>
              <a:defRPr sz="3000" b="1">
                <a:solidFill>
                  <a:schemeClr val="tx1"/>
                </a:solidFill>
                <a:latin typeface="Arial Narrow" pitchFamily="34" charset="0"/>
                <a:ea typeface="楷体_GB2312" pitchFamily="49" charset="-122"/>
              </a:defRPr>
            </a:lvl2pPr>
            <a:lvl3pPr marL="1181100" indent="-228600" algn="l">
              <a:spcBef>
                <a:spcPct val="20000"/>
              </a:spcBef>
              <a:buClr>
                <a:schemeClr val="accent2"/>
              </a:buClr>
              <a:buFont typeface="Wingdings" pitchFamily="2" charset="2"/>
              <a:buChar char="o"/>
              <a:defRPr sz="2800" b="1">
                <a:solidFill>
                  <a:schemeClr val="tx1"/>
                </a:solidFill>
                <a:latin typeface="Arial Narrow" pitchFamily="34" charset="0"/>
                <a:ea typeface="楷体_GB2312" pitchFamily="49" charset="-122"/>
              </a:defRPr>
            </a:lvl3pPr>
            <a:lvl4pPr marL="1600200" indent="-228600" algn="l">
              <a:spcBef>
                <a:spcPct val="20000"/>
              </a:spcBef>
              <a:buClr>
                <a:schemeClr val="accent2"/>
              </a:buClr>
              <a:buFont typeface="Wingdings" pitchFamily="2" charset="2"/>
              <a:buChar char="n"/>
              <a:defRPr sz="2400" b="1">
                <a:solidFill>
                  <a:schemeClr val="tx1"/>
                </a:solidFill>
                <a:latin typeface="Arial Narrow" pitchFamily="34" charset="0"/>
                <a:ea typeface="楷体_GB2312" pitchFamily="49" charset="-122"/>
              </a:defRPr>
            </a:lvl4pPr>
            <a:lvl5pPr marL="2057400" indent="-228600" algn="l">
              <a:spcBef>
                <a:spcPct val="25000"/>
              </a:spcBef>
              <a:buClr>
                <a:schemeClr val="accent2"/>
              </a:buClr>
              <a:buFont typeface="Wingdings" pitchFamily="2" charset="2"/>
              <a:buChar char="§"/>
              <a:defRPr sz="2400" b="1">
                <a:solidFill>
                  <a:schemeClr val="tx1"/>
                </a:solidFill>
                <a:latin typeface="Arial Narrow" pitchFamily="34" charset="0"/>
                <a:ea typeface="楷体_GB2312" pitchFamily="49" charset="-122"/>
              </a:defRPr>
            </a:lvl5pPr>
            <a:lvl6pPr marL="25146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6pPr>
            <a:lvl7pPr marL="29718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7pPr>
            <a:lvl8pPr marL="34290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8pPr>
            <a:lvl9pPr marL="3886200" indent="-228600" fontAlgn="base">
              <a:spcBef>
                <a:spcPct val="25000"/>
              </a:spcBef>
              <a:spcAft>
                <a:spcPct val="0"/>
              </a:spcAft>
              <a:buClr>
                <a:schemeClr val="accent2"/>
              </a:buClr>
              <a:buFont typeface="Wingdings" pitchFamily="2" charset="2"/>
              <a:buChar char="§"/>
              <a:defRPr sz="2400" b="1">
                <a:solidFill>
                  <a:schemeClr val="tx1"/>
                </a:solidFill>
                <a:latin typeface="Arial Narrow" pitchFamily="34" charset="0"/>
                <a:ea typeface="楷体_GB2312" pitchFamily="49" charset="-122"/>
              </a:defRPr>
            </a:lvl9pPr>
          </a:lstStyle>
          <a:p>
            <a:pPr algn="just">
              <a:lnSpc>
                <a:spcPct val="110000"/>
              </a:lnSpc>
              <a:buClr>
                <a:srgbClr val="CC0000"/>
              </a:buClr>
              <a:buFont typeface="Wingdings" pitchFamily="2" charset="2"/>
              <a:buNone/>
              <a:defRPr/>
            </a:pPr>
            <a:r>
              <a:rPr lang="zh-CN" altLang="en-US" sz="2400" kern="0" dirty="0" smtClean="0">
                <a:solidFill>
                  <a:srgbClr val="000000"/>
                </a:solidFill>
              </a:rPr>
              <a:t>输出频率为：</a:t>
            </a:r>
          </a:p>
        </p:txBody>
      </p:sp>
      <p:sp>
        <p:nvSpPr>
          <p:cNvPr id="26656" name="Rectangle 3">
            <a:hlinkClick r:id="rId4" action="ppaction://hlinksldjump"/>
          </p:cNvPr>
          <p:cNvSpPr>
            <a:spLocks noChangeArrowheads="1"/>
          </p:cNvSpPr>
          <p:nvPr/>
        </p:nvSpPr>
        <p:spPr bwMode="auto">
          <a:xfrm>
            <a:off x="428626" y="703077"/>
            <a:ext cx="8501063" cy="831639"/>
          </a:xfrm>
          <a:prstGeom prst="rect">
            <a:avLst/>
          </a:prstGeom>
          <a:noFill/>
          <a:ln w="9525">
            <a:noFill/>
            <a:miter lim="800000"/>
            <a:headEnd/>
            <a:tailEnd/>
          </a:ln>
        </p:spPr>
        <p:txBody>
          <a:bodyPr lIns="92075" tIns="46038" rIns="92075" bIns="46038" anchor="b">
            <a:spAutoFit/>
          </a:bodyPr>
          <a:lstStyle/>
          <a:p>
            <a:r>
              <a:rPr lang="zh-CN" altLang="en-US" sz="2400">
                <a:solidFill>
                  <a:srgbClr val="0000CC"/>
                </a:solidFill>
              </a:rPr>
              <a:t>常用的三角波发生电路一般由迟滞比较电路和</a:t>
            </a:r>
            <a:r>
              <a:rPr lang="en-US" altLang="en-US" sz="2400">
                <a:solidFill>
                  <a:srgbClr val="0000CC"/>
                </a:solidFill>
              </a:rPr>
              <a:t>RC</a:t>
            </a:r>
            <a:r>
              <a:rPr lang="zh-CN" altLang="en-US" sz="2400">
                <a:solidFill>
                  <a:srgbClr val="0000CC"/>
                </a:solidFill>
              </a:rPr>
              <a:t>有源积分电路首尾相连而成。</a:t>
            </a:r>
          </a:p>
        </p:txBody>
      </p:sp>
      <p:sp>
        <p:nvSpPr>
          <p:cNvPr id="26657"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pic>
        <p:nvPicPr>
          <p:cNvPr id="26658" name="Picture 4"/>
          <p:cNvPicPr>
            <a:picLocks noChangeAspect="1" noChangeArrowheads="1"/>
          </p:cNvPicPr>
          <p:nvPr/>
        </p:nvPicPr>
        <p:blipFill>
          <a:blip r:embed="rId5" cstate="print"/>
          <a:srcRect/>
          <a:stretch>
            <a:fillRect/>
          </a:stretch>
        </p:blipFill>
        <p:spPr bwMode="auto">
          <a:xfrm>
            <a:off x="428625" y="1607344"/>
            <a:ext cx="8293100" cy="2518172"/>
          </a:xfrm>
          <a:prstGeom prst="rect">
            <a:avLst/>
          </a:prstGeom>
          <a:noFill/>
          <a:ln w="9525">
            <a:noFill/>
            <a:miter lim="800000"/>
            <a:headEnd/>
            <a:tailEnd/>
          </a:ln>
        </p:spPr>
      </p:pic>
      <p:sp>
        <p:nvSpPr>
          <p:cNvPr id="26659"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aphicFrame>
        <p:nvGraphicFramePr>
          <p:cNvPr id="26627" name="Object 5"/>
          <p:cNvGraphicFramePr>
            <a:graphicFrameLocks noChangeAspect="1"/>
          </p:cNvGraphicFramePr>
          <p:nvPr/>
        </p:nvGraphicFramePr>
        <p:xfrm>
          <a:off x="2928939" y="4071938"/>
          <a:ext cx="1881187" cy="696516"/>
        </p:xfrm>
        <a:graphic>
          <a:graphicData uri="http://schemas.openxmlformats.org/presentationml/2006/ole">
            <p:oleObj spid="_x0000_s26627" r:id="rId6" imgW="774364" imgH="380835" progId="Equation.DSMT4">
              <p:embed/>
            </p:oleObj>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7652"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27653"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27654"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27655"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7656" name="Rectangle 2"/>
          <p:cNvSpPr>
            <a:spLocks noChangeArrowheads="1"/>
          </p:cNvSpPr>
          <p:nvPr/>
        </p:nvSpPr>
        <p:spPr bwMode="auto">
          <a:xfrm>
            <a:off x="571501" y="375048"/>
            <a:ext cx="7286625" cy="523220"/>
          </a:xfrm>
          <a:prstGeom prst="rect">
            <a:avLst/>
          </a:prstGeom>
          <a:noFill/>
          <a:ln w="12700" cap="sq">
            <a:noFill/>
            <a:miter lim="800000"/>
            <a:headEnd type="none" w="sm" len="sm"/>
            <a:tailEnd type="none" w="sm" len="sm"/>
          </a:ln>
        </p:spPr>
        <p:txBody>
          <a:bodyPr>
            <a:spAutoFit/>
          </a:bodyPr>
          <a:lstStyle/>
          <a:p>
            <a:r>
              <a:rPr lang="en-US" altLang="zh-CN" sz="2800"/>
              <a:t>3.8  </a:t>
            </a:r>
            <a:r>
              <a:rPr lang="zh-CN" altLang="en-US" sz="2800"/>
              <a:t>晶体管驱动电路设计</a:t>
            </a:r>
          </a:p>
        </p:txBody>
      </p:sp>
      <p:sp>
        <p:nvSpPr>
          <p:cNvPr id="27657"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7658"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7659"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7660"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7661"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7662"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7663"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7664"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7665"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27666"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27667"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7668"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7669"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7670"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7671"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7672"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7673"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7674"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7675"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7676"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7677"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aphicFrame>
        <p:nvGraphicFramePr>
          <p:cNvPr id="27650" name="Object 2"/>
          <p:cNvGraphicFramePr>
            <a:graphicFrameLocks noChangeAspect="1"/>
          </p:cNvGraphicFramePr>
          <p:nvPr/>
        </p:nvGraphicFramePr>
        <p:xfrm>
          <a:off x="1500188" y="5167313"/>
          <a:ext cx="1643062" cy="684610"/>
        </p:xfrm>
        <a:graphic>
          <a:graphicData uri="http://schemas.openxmlformats.org/presentationml/2006/ole">
            <p:oleObj spid="_x0000_s27650" r:id="rId3" imgW="685800" imgH="381000" progId="Equation.DSMT4">
              <p:embed/>
            </p:oleObj>
          </a:graphicData>
        </a:graphic>
      </p:graphicFrame>
      <p:sp>
        <p:nvSpPr>
          <p:cNvPr id="46" name="Rectangle 3"/>
          <p:cNvSpPr>
            <a:spLocks noChangeArrowheads="1"/>
          </p:cNvSpPr>
          <p:nvPr/>
        </p:nvSpPr>
        <p:spPr bwMode="auto">
          <a:xfrm>
            <a:off x="428626" y="1875235"/>
            <a:ext cx="4214813" cy="461665"/>
          </a:xfrm>
          <a:prstGeom prst="rect">
            <a:avLst/>
          </a:prstGeom>
          <a:noFill/>
          <a:ln w="9525">
            <a:noFill/>
            <a:miter lim="800000"/>
            <a:headEnd/>
            <a:tailEnd/>
          </a:ln>
        </p:spPr>
        <p:txBody>
          <a:bodyPr>
            <a:spAutoFit/>
          </a:bodyPr>
          <a:lstStyle/>
          <a:p>
            <a:pPr>
              <a:spcBef>
                <a:spcPct val="20000"/>
              </a:spcBef>
              <a:buClr>
                <a:schemeClr val="accent2"/>
              </a:buClr>
              <a:buFont typeface="Wingdings" pitchFamily="2" charset="2"/>
              <a:buChar char="o"/>
            </a:pPr>
            <a:r>
              <a:rPr lang="en-US" altLang="zh-CN" sz="2400">
                <a:ea typeface="楷体_GB2312" pitchFamily="49" charset="-122"/>
              </a:rPr>
              <a:t>3.8.1  </a:t>
            </a:r>
            <a:r>
              <a:rPr lang="zh-CN" altLang="en-US" sz="2400">
                <a:ea typeface="楷体_GB2312" pitchFamily="49" charset="-122"/>
              </a:rPr>
              <a:t>晶体管反相驱动电路</a:t>
            </a:r>
          </a:p>
        </p:txBody>
      </p:sp>
      <p:sp>
        <p:nvSpPr>
          <p:cNvPr id="27679" name="Rectangle 3">
            <a:hlinkClick r:id="rId4" action="ppaction://hlinksldjump"/>
          </p:cNvPr>
          <p:cNvSpPr>
            <a:spLocks noChangeArrowheads="1"/>
          </p:cNvSpPr>
          <p:nvPr/>
        </p:nvSpPr>
        <p:spPr bwMode="auto">
          <a:xfrm>
            <a:off x="428626" y="611161"/>
            <a:ext cx="8501063" cy="1200971"/>
          </a:xfrm>
          <a:prstGeom prst="rect">
            <a:avLst/>
          </a:prstGeom>
          <a:noFill/>
          <a:ln w="9525">
            <a:noFill/>
            <a:miter lim="800000"/>
            <a:headEnd/>
            <a:tailEnd/>
          </a:ln>
        </p:spPr>
        <p:txBody>
          <a:bodyPr lIns="92075" tIns="46038" rIns="92075" bIns="46038" anchor="b">
            <a:spAutoFit/>
          </a:bodyPr>
          <a:lstStyle/>
          <a:p>
            <a:r>
              <a:rPr lang="zh-CN" altLang="en-US" sz="2400"/>
              <a:t>普通运放、电压比较器等集成芯片难以直接驱动继电器、蜂鸣器、直流电机等工作电流较大的负载，往往需要在集成芯片的输出端与负载之间添加一级由晶体管构成的驱动电路。</a:t>
            </a:r>
            <a:endParaRPr lang="zh-CN" altLang="en-US" sz="2400">
              <a:solidFill>
                <a:srgbClr val="0000CC"/>
              </a:solidFill>
            </a:endParaRPr>
          </a:p>
        </p:txBody>
      </p:sp>
      <p:sp>
        <p:nvSpPr>
          <p:cNvPr id="27680"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7681"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pic>
        <p:nvPicPr>
          <p:cNvPr id="27682" name="Picture 4"/>
          <p:cNvPicPr>
            <a:picLocks noChangeAspect="1" noChangeArrowheads="1"/>
          </p:cNvPicPr>
          <p:nvPr/>
        </p:nvPicPr>
        <p:blipFill>
          <a:blip r:embed="rId5" cstate="print"/>
          <a:srcRect/>
          <a:stretch>
            <a:fillRect/>
          </a:stretch>
        </p:blipFill>
        <p:spPr bwMode="auto">
          <a:xfrm>
            <a:off x="1357314" y="2303860"/>
            <a:ext cx="6173787" cy="2407444"/>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8676"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28677"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28678"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28679"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8680" name="Rectangle 2"/>
          <p:cNvSpPr>
            <a:spLocks noChangeArrowheads="1"/>
          </p:cNvSpPr>
          <p:nvPr/>
        </p:nvSpPr>
        <p:spPr bwMode="auto">
          <a:xfrm>
            <a:off x="571501" y="375048"/>
            <a:ext cx="7286625" cy="523220"/>
          </a:xfrm>
          <a:prstGeom prst="rect">
            <a:avLst/>
          </a:prstGeom>
          <a:noFill/>
          <a:ln w="12700" cap="sq">
            <a:noFill/>
            <a:miter lim="800000"/>
            <a:headEnd type="none" w="sm" len="sm"/>
            <a:tailEnd type="none" w="sm" len="sm"/>
          </a:ln>
        </p:spPr>
        <p:txBody>
          <a:bodyPr>
            <a:spAutoFit/>
          </a:bodyPr>
          <a:lstStyle/>
          <a:p>
            <a:r>
              <a:rPr lang="en-US" altLang="zh-CN" sz="2800"/>
              <a:t>3.8.1  </a:t>
            </a:r>
            <a:r>
              <a:rPr lang="zh-CN" altLang="en-US" sz="2800"/>
              <a:t>晶体管反相驱动电路</a:t>
            </a:r>
          </a:p>
        </p:txBody>
      </p:sp>
      <p:sp>
        <p:nvSpPr>
          <p:cNvPr id="28681"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8682"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8683"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8684"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8685"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8686"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8687"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8688"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8689"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28690"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28691"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8692"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8693"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8694"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8695"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8696"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8697"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8698"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8699"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8700"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8701"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aphicFrame>
        <p:nvGraphicFramePr>
          <p:cNvPr id="28674" name="Object 2"/>
          <p:cNvGraphicFramePr>
            <a:graphicFrameLocks noChangeAspect="1"/>
          </p:cNvGraphicFramePr>
          <p:nvPr/>
        </p:nvGraphicFramePr>
        <p:xfrm>
          <a:off x="1500188" y="5167313"/>
          <a:ext cx="1643062" cy="684610"/>
        </p:xfrm>
        <a:graphic>
          <a:graphicData uri="http://schemas.openxmlformats.org/presentationml/2006/ole">
            <p:oleObj spid="_x0000_s28674" r:id="rId3" imgW="685800" imgH="381000" progId="Equation.DSMT4">
              <p:embed/>
            </p:oleObj>
          </a:graphicData>
        </a:graphic>
      </p:graphicFrame>
      <p:sp>
        <p:nvSpPr>
          <p:cNvPr id="28702"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8703"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pic>
        <p:nvPicPr>
          <p:cNvPr id="28704" name="Picture 3"/>
          <p:cNvPicPr>
            <a:picLocks noChangeAspect="1" noChangeArrowheads="1"/>
          </p:cNvPicPr>
          <p:nvPr/>
        </p:nvPicPr>
        <p:blipFill>
          <a:blip r:embed="rId4" cstate="print"/>
          <a:srcRect/>
          <a:stretch>
            <a:fillRect/>
          </a:stretch>
        </p:blipFill>
        <p:spPr bwMode="auto">
          <a:xfrm>
            <a:off x="1000125" y="1071563"/>
            <a:ext cx="7392988" cy="208954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2"/>
          <p:cNvSpPr>
            <a:spLocks noChangeArrowheads="1"/>
          </p:cNvSpPr>
          <p:nvPr/>
        </p:nvSpPr>
        <p:spPr bwMode="auto">
          <a:xfrm>
            <a:off x="642938" y="321469"/>
            <a:ext cx="4248279" cy="523220"/>
          </a:xfrm>
          <a:prstGeom prst="rect">
            <a:avLst/>
          </a:prstGeom>
          <a:noFill/>
          <a:ln w="9525">
            <a:noFill/>
            <a:miter lim="800000"/>
            <a:headEnd/>
            <a:tailEnd/>
          </a:ln>
        </p:spPr>
        <p:txBody>
          <a:bodyPr wrap="none">
            <a:spAutoFit/>
          </a:bodyPr>
          <a:lstStyle/>
          <a:p>
            <a:r>
              <a:rPr lang="en-US" altLang="zh-CN" sz="2800"/>
              <a:t>3.1.2  </a:t>
            </a:r>
            <a:r>
              <a:rPr lang="zh-CN" altLang="en-US" sz="2800"/>
              <a:t>模拟电路的发展趋势</a:t>
            </a:r>
          </a:p>
        </p:txBody>
      </p:sp>
      <p:sp>
        <p:nvSpPr>
          <p:cNvPr id="39939" name="矩形 5"/>
          <p:cNvSpPr>
            <a:spLocks noChangeArrowheads="1"/>
          </p:cNvSpPr>
          <p:nvPr/>
        </p:nvSpPr>
        <p:spPr bwMode="auto">
          <a:xfrm>
            <a:off x="500063" y="964407"/>
            <a:ext cx="8001000" cy="461665"/>
          </a:xfrm>
          <a:prstGeom prst="rect">
            <a:avLst/>
          </a:prstGeom>
          <a:noFill/>
          <a:ln w="9525">
            <a:noFill/>
            <a:miter lim="800000"/>
            <a:headEnd/>
            <a:tailEnd/>
          </a:ln>
        </p:spPr>
        <p:txBody>
          <a:bodyPr>
            <a:spAutoFit/>
          </a:bodyPr>
          <a:lstStyle/>
          <a:p>
            <a:r>
              <a:rPr lang="en-US" altLang="zh-CN" sz="2400"/>
              <a:t>2</a:t>
            </a:r>
            <a:r>
              <a:rPr lang="zh-CN" altLang="en-US" sz="2400"/>
              <a:t>．高频化</a:t>
            </a:r>
          </a:p>
        </p:txBody>
      </p:sp>
      <p:sp>
        <p:nvSpPr>
          <p:cNvPr id="39940" name="矩形 5"/>
          <p:cNvSpPr>
            <a:spLocks noChangeArrowheads="1"/>
          </p:cNvSpPr>
          <p:nvPr/>
        </p:nvSpPr>
        <p:spPr bwMode="auto">
          <a:xfrm>
            <a:off x="500063" y="1339453"/>
            <a:ext cx="8215312" cy="830997"/>
          </a:xfrm>
          <a:prstGeom prst="rect">
            <a:avLst/>
          </a:prstGeom>
          <a:noFill/>
          <a:ln w="9525">
            <a:noFill/>
            <a:miter lim="800000"/>
            <a:headEnd/>
            <a:tailEnd/>
          </a:ln>
        </p:spPr>
        <p:txBody>
          <a:bodyPr>
            <a:spAutoFit/>
          </a:bodyPr>
          <a:lstStyle/>
          <a:p>
            <a:pPr>
              <a:defRPr/>
            </a:pPr>
            <a:r>
              <a:rPr lang="zh-CN" altLang="en-US" sz="2400" dirty="0">
                <a:solidFill>
                  <a:srgbClr val="0000CC"/>
                </a:solidFill>
                <a:latin typeface="+mn-ea"/>
                <a:ea typeface="+mn-ea"/>
              </a:rPr>
              <a:t>高频化代表了模拟电路的一种发展趋势，高频化模拟电路的单元体积更小，频率范围更宽，能够处理的信息也更为丰富。</a:t>
            </a:r>
          </a:p>
        </p:txBody>
      </p:sp>
      <p:sp>
        <p:nvSpPr>
          <p:cNvPr id="390145" name="Rectangle 1"/>
          <p:cNvSpPr>
            <a:spLocks noChangeArrowheads="1"/>
          </p:cNvSpPr>
          <p:nvPr/>
        </p:nvSpPr>
        <p:spPr bwMode="auto">
          <a:xfrm>
            <a:off x="428625" y="1832283"/>
            <a:ext cx="8358188" cy="1200329"/>
          </a:xfrm>
          <a:prstGeom prst="rect">
            <a:avLst/>
          </a:prstGeom>
          <a:noFill/>
          <a:ln w="9525">
            <a:noFill/>
            <a:miter lim="800000"/>
            <a:headEnd/>
            <a:tailEnd/>
          </a:ln>
          <a:effectLst/>
        </p:spPr>
        <p:txBody>
          <a:bodyPr anchor="ctr">
            <a:spAutoFit/>
          </a:bodyPr>
          <a:lstStyle/>
          <a:p>
            <a:pPr>
              <a:defRPr/>
            </a:pPr>
            <a:r>
              <a:rPr lang="en-US" altLang="zh-CN" sz="2400" dirty="0">
                <a:solidFill>
                  <a:srgbClr val="C00000"/>
                </a:solidFill>
                <a:latin typeface="+mn-ea"/>
                <a:ea typeface="+mn-ea"/>
              </a:rPr>
              <a:t>【</a:t>
            </a:r>
            <a:r>
              <a:rPr lang="zh-CN" altLang="en-US" sz="2400" dirty="0">
                <a:solidFill>
                  <a:srgbClr val="C00000"/>
                </a:solidFill>
                <a:latin typeface="+mn-ea"/>
                <a:ea typeface="+mn-ea"/>
              </a:rPr>
              <a:t>例</a:t>
            </a:r>
            <a:r>
              <a:rPr lang="en-US" sz="2400" dirty="0">
                <a:solidFill>
                  <a:srgbClr val="C00000"/>
                </a:solidFill>
                <a:latin typeface="+mn-ea"/>
                <a:ea typeface="+mn-ea"/>
              </a:rPr>
              <a:t>3-1-2</a:t>
            </a:r>
            <a:r>
              <a:rPr lang="en-US" altLang="zh-CN" sz="2400" dirty="0">
                <a:solidFill>
                  <a:srgbClr val="C00000"/>
                </a:solidFill>
                <a:latin typeface="+mn-ea"/>
                <a:ea typeface="+mn-ea"/>
              </a:rPr>
              <a:t>】 </a:t>
            </a:r>
            <a:r>
              <a:rPr lang="en-US" sz="2400" dirty="0">
                <a:solidFill>
                  <a:srgbClr val="C00000"/>
                </a:solidFill>
                <a:latin typeface="+mn-ea"/>
                <a:ea typeface="+mn-ea"/>
              </a:rPr>
              <a:t>20</a:t>
            </a:r>
            <a:r>
              <a:rPr lang="zh-CN" altLang="en-US" sz="2400" dirty="0">
                <a:solidFill>
                  <a:srgbClr val="C00000"/>
                </a:solidFill>
                <a:latin typeface="+mn-ea"/>
                <a:ea typeface="+mn-ea"/>
              </a:rPr>
              <a:t>世纪</a:t>
            </a:r>
            <a:r>
              <a:rPr lang="en-US" sz="2400" dirty="0">
                <a:solidFill>
                  <a:srgbClr val="C00000"/>
                </a:solidFill>
                <a:latin typeface="+mn-ea"/>
                <a:ea typeface="+mn-ea"/>
              </a:rPr>
              <a:t>90</a:t>
            </a:r>
            <a:r>
              <a:rPr lang="zh-CN" altLang="en-US" sz="2400" dirty="0">
                <a:solidFill>
                  <a:srgbClr val="C00000"/>
                </a:solidFill>
                <a:latin typeface="+mn-ea"/>
                <a:ea typeface="+mn-ea"/>
              </a:rPr>
              <a:t>年代以前，开关电源电路的频率一般小于</a:t>
            </a:r>
            <a:r>
              <a:rPr lang="en-US" sz="2400" dirty="0">
                <a:solidFill>
                  <a:srgbClr val="C00000"/>
                </a:solidFill>
                <a:latin typeface="+mn-ea"/>
                <a:ea typeface="+mn-ea"/>
              </a:rPr>
              <a:t>100kHz</a:t>
            </a:r>
            <a:r>
              <a:rPr lang="zh-CN" altLang="en-US" sz="2400" dirty="0">
                <a:solidFill>
                  <a:srgbClr val="C00000"/>
                </a:solidFill>
                <a:latin typeface="+mn-ea"/>
                <a:ea typeface="+mn-ea"/>
              </a:rPr>
              <a:t>，而近几年来，一些高频开关电源电路的工作频率已经接近</a:t>
            </a:r>
            <a:r>
              <a:rPr lang="en-US" sz="2400" dirty="0">
                <a:solidFill>
                  <a:srgbClr val="C00000"/>
                </a:solidFill>
                <a:latin typeface="+mn-ea"/>
                <a:ea typeface="+mn-ea"/>
              </a:rPr>
              <a:t>1MHz</a:t>
            </a:r>
            <a:r>
              <a:rPr lang="zh-CN" altLang="en-US" sz="2400" dirty="0">
                <a:solidFill>
                  <a:srgbClr val="C00000"/>
                </a:solidFill>
                <a:latin typeface="+mn-ea"/>
                <a:ea typeface="+mn-ea"/>
              </a:rPr>
              <a:t>或更高。</a:t>
            </a:r>
          </a:p>
        </p:txBody>
      </p:sp>
      <p:sp>
        <p:nvSpPr>
          <p:cNvPr id="39942" name="矩形 5"/>
          <p:cNvSpPr>
            <a:spLocks noChangeArrowheads="1"/>
          </p:cNvSpPr>
          <p:nvPr/>
        </p:nvSpPr>
        <p:spPr bwMode="auto">
          <a:xfrm>
            <a:off x="571500" y="2946797"/>
            <a:ext cx="8001000" cy="461665"/>
          </a:xfrm>
          <a:prstGeom prst="rect">
            <a:avLst/>
          </a:prstGeom>
          <a:noFill/>
          <a:ln w="9525">
            <a:noFill/>
            <a:miter lim="800000"/>
            <a:headEnd/>
            <a:tailEnd/>
          </a:ln>
        </p:spPr>
        <p:txBody>
          <a:bodyPr>
            <a:spAutoFit/>
          </a:bodyPr>
          <a:lstStyle/>
          <a:p>
            <a:r>
              <a:rPr lang="en-US" altLang="zh-CN" sz="2400"/>
              <a:t>3</a:t>
            </a:r>
            <a:r>
              <a:rPr lang="zh-CN" altLang="en-US" sz="2400"/>
              <a:t>．数字化</a:t>
            </a:r>
          </a:p>
        </p:txBody>
      </p:sp>
      <p:sp>
        <p:nvSpPr>
          <p:cNvPr id="39943" name="矩形 5"/>
          <p:cNvSpPr>
            <a:spLocks noChangeArrowheads="1"/>
          </p:cNvSpPr>
          <p:nvPr/>
        </p:nvSpPr>
        <p:spPr bwMode="auto">
          <a:xfrm>
            <a:off x="571501" y="3321844"/>
            <a:ext cx="8215313" cy="461665"/>
          </a:xfrm>
          <a:prstGeom prst="rect">
            <a:avLst/>
          </a:prstGeom>
          <a:noFill/>
          <a:ln w="9525">
            <a:noFill/>
            <a:miter lim="800000"/>
            <a:headEnd/>
            <a:tailEnd/>
          </a:ln>
        </p:spPr>
        <p:txBody>
          <a:bodyPr>
            <a:spAutoFit/>
          </a:bodyPr>
          <a:lstStyle/>
          <a:p>
            <a:pPr>
              <a:defRPr/>
            </a:pPr>
            <a:r>
              <a:rPr lang="zh-CN" altLang="en-US" sz="2400" dirty="0">
                <a:solidFill>
                  <a:srgbClr val="0000CC"/>
                </a:solidFill>
                <a:latin typeface="+mn-ea"/>
                <a:ea typeface="+mn-ea"/>
              </a:rPr>
              <a:t>模拟电路的数字化发展趋势非常明显。</a:t>
            </a:r>
          </a:p>
        </p:txBody>
      </p:sp>
      <p:sp>
        <p:nvSpPr>
          <p:cNvPr id="11" name="Rectangle 1"/>
          <p:cNvSpPr>
            <a:spLocks noChangeArrowheads="1"/>
          </p:cNvSpPr>
          <p:nvPr/>
        </p:nvSpPr>
        <p:spPr bwMode="auto">
          <a:xfrm>
            <a:off x="500064" y="3621912"/>
            <a:ext cx="8358187" cy="830997"/>
          </a:xfrm>
          <a:prstGeom prst="rect">
            <a:avLst/>
          </a:prstGeom>
          <a:noFill/>
          <a:ln w="9525">
            <a:noFill/>
            <a:miter lim="800000"/>
            <a:headEnd/>
            <a:tailEnd/>
          </a:ln>
          <a:effectLst/>
        </p:spPr>
        <p:txBody>
          <a:bodyPr anchor="ctr">
            <a:spAutoFit/>
          </a:bodyPr>
          <a:lstStyle/>
          <a:p>
            <a:pPr>
              <a:defRPr/>
            </a:pPr>
            <a:r>
              <a:rPr lang="zh-CN" altLang="en-US" sz="2400" dirty="0">
                <a:solidFill>
                  <a:srgbClr val="C00000"/>
                </a:solidFill>
                <a:latin typeface="+mn-ea"/>
                <a:ea typeface="+mn-ea"/>
              </a:rPr>
              <a:t>例如：</a:t>
            </a:r>
            <a:r>
              <a:rPr lang="en-US" altLang="en-US" sz="2400" dirty="0">
                <a:solidFill>
                  <a:srgbClr val="C00000"/>
                </a:solidFill>
                <a:latin typeface="+mn-ea"/>
                <a:ea typeface="+mn-ea"/>
              </a:rPr>
              <a:t>MP3</a:t>
            </a:r>
            <a:r>
              <a:rPr lang="zh-CN" altLang="en-US" sz="2400" dirty="0">
                <a:solidFill>
                  <a:srgbClr val="C00000"/>
                </a:solidFill>
                <a:latin typeface="+mn-ea"/>
                <a:ea typeface="+mn-ea"/>
              </a:rPr>
              <a:t>代替了磁带；数字式的</a:t>
            </a:r>
            <a:r>
              <a:rPr lang="en-US" altLang="en-US" sz="2400" dirty="0">
                <a:solidFill>
                  <a:srgbClr val="C00000"/>
                </a:solidFill>
                <a:latin typeface="+mn-ea"/>
                <a:ea typeface="+mn-ea"/>
              </a:rPr>
              <a:t>DDS</a:t>
            </a:r>
            <a:r>
              <a:rPr lang="zh-CN" altLang="en-US" sz="2400" dirty="0">
                <a:solidFill>
                  <a:srgbClr val="C00000"/>
                </a:solidFill>
                <a:latin typeface="+mn-ea"/>
                <a:ea typeface="+mn-ea"/>
              </a:rPr>
              <a:t>信号发生器；数字电源；数码相机等。</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wipe(left)">
                                      <p:cBhvr>
                                        <p:cTn id="7" dur="500"/>
                                        <p:tgtEl>
                                          <p:spTgt spid="399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940"/>
                                        </p:tgtEl>
                                        <p:attrNameLst>
                                          <p:attrName>style.visibility</p:attrName>
                                        </p:attrNameLst>
                                      </p:cBhvr>
                                      <p:to>
                                        <p:strVal val="visible"/>
                                      </p:to>
                                    </p:set>
                                    <p:animEffect transition="in" filter="wipe(left)">
                                      <p:cBhvr>
                                        <p:cTn id="12" dur="500"/>
                                        <p:tgtEl>
                                          <p:spTgt spid="399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0145"/>
                                        </p:tgtEl>
                                        <p:attrNameLst>
                                          <p:attrName>style.visibility</p:attrName>
                                        </p:attrNameLst>
                                      </p:cBhvr>
                                      <p:to>
                                        <p:strVal val="visible"/>
                                      </p:to>
                                    </p:set>
                                    <p:animEffect transition="in" filter="wipe(left)">
                                      <p:cBhvr>
                                        <p:cTn id="17" dur="500"/>
                                        <p:tgtEl>
                                          <p:spTgt spid="3901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9942"/>
                                        </p:tgtEl>
                                        <p:attrNameLst>
                                          <p:attrName>style.visibility</p:attrName>
                                        </p:attrNameLst>
                                      </p:cBhvr>
                                      <p:to>
                                        <p:strVal val="visible"/>
                                      </p:to>
                                    </p:set>
                                    <p:animEffect transition="in" filter="wipe(left)">
                                      <p:cBhvr>
                                        <p:cTn id="22" dur="500"/>
                                        <p:tgtEl>
                                          <p:spTgt spid="399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9943"/>
                                        </p:tgtEl>
                                        <p:attrNameLst>
                                          <p:attrName>style.visibility</p:attrName>
                                        </p:attrNameLst>
                                      </p:cBhvr>
                                      <p:to>
                                        <p:strVal val="visible"/>
                                      </p:to>
                                    </p:set>
                                    <p:animEffect transition="in" filter="wipe(left)">
                                      <p:cBhvr>
                                        <p:cTn id="27" dur="500"/>
                                        <p:tgtEl>
                                          <p:spTgt spid="3994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39940" grpId="0"/>
      <p:bldP spid="390145" grpId="0"/>
      <p:bldP spid="39942" grpId="0"/>
      <p:bldP spid="39943" grpId="0"/>
      <p:bldP spid="1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9700" name="Rectangle 4"/>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29701" name="Rectangle 6"/>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29702" name="Rectangle 7"/>
          <p:cNvSpPr>
            <a:spLocks noChangeArrowheads="1"/>
          </p:cNvSpPr>
          <p:nvPr/>
        </p:nvSpPr>
        <p:spPr bwMode="auto">
          <a:xfrm>
            <a:off x="0" y="458272"/>
            <a:ext cx="184731" cy="369332"/>
          </a:xfrm>
          <a:prstGeom prst="rect">
            <a:avLst/>
          </a:prstGeom>
          <a:noFill/>
          <a:ln w="9525">
            <a:noFill/>
            <a:miter lim="800000"/>
            <a:headEnd/>
            <a:tailEnd/>
          </a:ln>
        </p:spPr>
        <p:txBody>
          <a:bodyPr wrap="none" anchor="ctr">
            <a:spAutoFit/>
          </a:bodyPr>
          <a:lstStyle/>
          <a:p>
            <a:pPr eaLnBrk="0" hangingPunct="0"/>
            <a:endParaRPr lang="zh-CN" altLang="zh-CN"/>
          </a:p>
        </p:txBody>
      </p:sp>
      <p:sp>
        <p:nvSpPr>
          <p:cNvPr id="29703"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9704" name="Rectangle 2"/>
          <p:cNvSpPr>
            <a:spLocks noChangeArrowheads="1"/>
          </p:cNvSpPr>
          <p:nvPr/>
        </p:nvSpPr>
        <p:spPr bwMode="auto">
          <a:xfrm>
            <a:off x="571501" y="375048"/>
            <a:ext cx="7286625" cy="523220"/>
          </a:xfrm>
          <a:prstGeom prst="rect">
            <a:avLst/>
          </a:prstGeom>
          <a:noFill/>
          <a:ln w="12700" cap="sq">
            <a:noFill/>
            <a:miter lim="800000"/>
            <a:headEnd type="none" w="sm" len="sm"/>
            <a:tailEnd type="none" w="sm" len="sm"/>
          </a:ln>
        </p:spPr>
        <p:txBody>
          <a:bodyPr>
            <a:spAutoFit/>
          </a:bodyPr>
          <a:lstStyle/>
          <a:p>
            <a:r>
              <a:rPr lang="en-US" altLang="zh-CN" sz="2800"/>
              <a:t>3.8.2  </a:t>
            </a:r>
            <a:r>
              <a:rPr lang="zh-CN" altLang="en-US" sz="2800"/>
              <a:t>功率负载驱动电路</a:t>
            </a:r>
          </a:p>
        </p:txBody>
      </p:sp>
      <p:sp>
        <p:nvSpPr>
          <p:cNvPr id="29705" name="Rectangle 2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9706" name="Rectangle 2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9707"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9708"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9709"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9710"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9711" name="Rectangle 10"/>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9712"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9713" name="Rectangle 10"/>
          <p:cNvSpPr>
            <a:spLocks noChangeArrowheads="1"/>
          </p:cNvSpPr>
          <p:nvPr/>
        </p:nvSpPr>
        <p:spPr bwMode="auto">
          <a:xfrm>
            <a:off x="0" y="12070"/>
            <a:ext cx="216726" cy="261610"/>
          </a:xfrm>
          <a:prstGeom prst="rect">
            <a:avLst/>
          </a:prstGeom>
          <a:noFill/>
          <a:ln w="9525">
            <a:noFill/>
            <a:miter lim="800000"/>
            <a:headEnd/>
            <a:tailEnd/>
          </a:ln>
        </p:spPr>
        <p:txBody>
          <a:bodyPr wrap="none" anchor="ctr">
            <a:spAutoFit/>
          </a:bodyPr>
          <a:lstStyle/>
          <a:p>
            <a:pPr eaLnBrk="0" hangingPunct="0"/>
            <a:r>
              <a:rPr lang="zh-CN" altLang="zh-CN" sz="1100"/>
              <a:t> </a:t>
            </a:r>
            <a:endParaRPr lang="zh-CN" altLang="zh-CN"/>
          </a:p>
        </p:txBody>
      </p:sp>
      <p:sp>
        <p:nvSpPr>
          <p:cNvPr id="29714" name="Rectangle 12"/>
          <p:cNvSpPr>
            <a:spLocks noChangeArrowheads="1"/>
          </p:cNvSpPr>
          <p:nvPr/>
        </p:nvSpPr>
        <p:spPr bwMode="auto">
          <a:xfrm>
            <a:off x="0" y="-13216"/>
            <a:ext cx="184731" cy="369332"/>
          </a:xfrm>
          <a:prstGeom prst="rect">
            <a:avLst/>
          </a:prstGeom>
          <a:noFill/>
          <a:ln w="9525">
            <a:noFill/>
            <a:miter lim="800000"/>
            <a:headEnd/>
            <a:tailEnd/>
          </a:ln>
        </p:spPr>
        <p:txBody>
          <a:bodyPr wrap="none" anchor="ctr">
            <a:spAutoFit/>
          </a:bodyPr>
          <a:lstStyle/>
          <a:p>
            <a:endParaRPr lang="zh-CN" altLang="en-US"/>
          </a:p>
        </p:txBody>
      </p:sp>
      <p:sp>
        <p:nvSpPr>
          <p:cNvPr id="29715"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9716"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9717"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9718"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9719"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9720" name="Rectangle 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9721"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9722"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9723"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9724"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9725"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aphicFrame>
        <p:nvGraphicFramePr>
          <p:cNvPr id="29698" name="Object 2"/>
          <p:cNvGraphicFramePr>
            <a:graphicFrameLocks noChangeAspect="1"/>
          </p:cNvGraphicFramePr>
          <p:nvPr/>
        </p:nvGraphicFramePr>
        <p:xfrm>
          <a:off x="1500188" y="5167313"/>
          <a:ext cx="1643062" cy="684610"/>
        </p:xfrm>
        <a:graphic>
          <a:graphicData uri="http://schemas.openxmlformats.org/presentationml/2006/ole">
            <p:oleObj spid="_x0000_s29698" r:id="rId3" imgW="685800" imgH="381000" progId="Equation.DSMT4">
              <p:embed/>
            </p:oleObj>
          </a:graphicData>
        </a:graphic>
      </p:graphicFrame>
      <p:sp>
        <p:nvSpPr>
          <p:cNvPr id="29726"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sp>
        <p:nvSpPr>
          <p:cNvPr id="29727"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zh-CN" altLang="en-US"/>
          </a:p>
        </p:txBody>
      </p:sp>
      <p:grpSp>
        <p:nvGrpSpPr>
          <p:cNvPr id="29728" name="组合 36"/>
          <p:cNvGrpSpPr>
            <a:grpSpLocks/>
          </p:cNvGrpSpPr>
          <p:nvPr/>
        </p:nvGrpSpPr>
        <p:grpSpPr bwMode="auto">
          <a:xfrm>
            <a:off x="500064" y="1393031"/>
            <a:ext cx="8143875" cy="2571750"/>
            <a:chOff x="428596" y="1785926"/>
            <a:chExt cx="8143932" cy="3429024"/>
          </a:xfrm>
        </p:grpSpPr>
        <p:sp>
          <p:nvSpPr>
            <p:cNvPr id="29731" name="矩形 35"/>
            <p:cNvSpPr>
              <a:spLocks noChangeArrowheads="1"/>
            </p:cNvSpPr>
            <p:nvPr/>
          </p:nvSpPr>
          <p:spPr bwMode="auto">
            <a:xfrm>
              <a:off x="428596" y="1785926"/>
              <a:ext cx="8143932" cy="3429024"/>
            </a:xfrm>
            <a:prstGeom prst="rect">
              <a:avLst/>
            </a:prstGeom>
            <a:solidFill>
              <a:srgbClr val="FFFF66"/>
            </a:solidFill>
            <a:ln w="9525" algn="ctr">
              <a:solidFill>
                <a:schemeClr val="tx1"/>
              </a:solidFill>
              <a:round/>
              <a:headEnd/>
              <a:tailEnd/>
            </a:ln>
          </p:spPr>
          <p:txBody>
            <a:bodyPr wrap="none"/>
            <a:lstStyle/>
            <a:p>
              <a:pPr algn="ctr"/>
              <a:endParaRPr lang="zh-CN" altLang="en-US"/>
            </a:p>
          </p:txBody>
        </p:sp>
        <p:pic>
          <p:nvPicPr>
            <p:cNvPr id="29732" name="Picture 3"/>
            <p:cNvPicPr>
              <a:picLocks noChangeAspect="1" noChangeArrowheads="1"/>
            </p:cNvPicPr>
            <p:nvPr/>
          </p:nvPicPr>
          <p:blipFill>
            <a:blip r:embed="rId4" cstate="print"/>
            <a:srcRect/>
            <a:stretch>
              <a:fillRect/>
            </a:stretch>
          </p:blipFill>
          <p:spPr bwMode="auto">
            <a:xfrm>
              <a:off x="512407" y="1928802"/>
              <a:ext cx="7988683" cy="3143272"/>
            </a:xfrm>
            <a:prstGeom prst="rect">
              <a:avLst/>
            </a:prstGeom>
            <a:noFill/>
            <a:ln w="9525">
              <a:noFill/>
              <a:miter lim="800000"/>
              <a:headEnd/>
              <a:tailEnd/>
            </a:ln>
          </p:spPr>
        </p:pic>
      </p:grpSp>
      <p:sp>
        <p:nvSpPr>
          <p:cNvPr id="29729" name="Rectangle 2"/>
          <p:cNvSpPr>
            <a:spLocks noChangeArrowheads="1"/>
          </p:cNvSpPr>
          <p:nvPr/>
        </p:nvSpPr>
        <p:spPr bwMode="auto">
          <a:xfrm>
            <a:off x="571501" y="964407"/>
            <a:ext cx="7286625" cy="461665"/>
          </a:xfrm>
          <a:prstGeom prst="rect">
            <a:avLst/>
          </a:prstGeom>
          <a:noFill/>
          <a:ln w="12700" cap="sq">
            <a:noFill/>
            <a:miter lim="800000"/>
            <a:headEnd type="none" w="sm" len="sm"/>
            <a:tailEnd type="none" w="sm" len="sm"/>
          </a:ln>
        </p:spPr>
        <p:txBody>
          <a:bodyPr>
            <a:spAutoFit/>
          </a:bodyPr>
          <a:lstStyle/>
          <a:p>
            <a:r>
              <a:rPr lang="zh-CN" altLang="en-US" sz="2400"/>
              <a:t>采用</a:t>
            </a:r>
            <a:r>
              <a:rPr lang="en-US" altLang="zh-CN" sz="2400"/>
              <a:t>NPN</a:t>
            </a:r>
            <a:r>
              <a:rPr lang="zh-CN" altLang="en-US" sz="2400"/>
              <a:t>型三极管驱动直流继电器、白光</a:t>
            </a:r>
            <a:r>
              <a:rPr lang="en-US" altLang="zh-CN" sz="2400"/>
              <a:t>LED</a:t>
            </a:r>
            <a:r>
              <a:rPr lang="zh-CN" altLang="en-US" sz="2400"/>
              <a:t>的电路。</a:t>
            </a:r>
          </a:p>
        </p:txBody>
      </p:sp>
      <p:sp>
        <p:nvSpPr>
          <p:cNvPr id="35" name="Rectangle 2"/>
          <p:cNvSpPr>
            <a:spLocks noChangeArrowheads="1"/>
          </p:cNvSpPr>
          <p:nvPr/>
        </p:nvSpPr>
        <p:spPr bwMode="auto">
          <a:xfrm>
            <a:off x="500063" y="3985022"/>
            <a:ext cx="8286750" cy="830997"/>
          </a:xfrm>
          <a:prstGeom prst="rect">
            <a:avLst/>
          </a:prstGeom>
          <a:noFill/>
          <a:ln w="12700" cap="sq">
            <a:noFill/>
            <a:miter lim="800000"/>
            <a:headEnd type="none" w="sm" len="sm"/>
            <a:tailEnd type="none" w="sm" len="sm"/>
          </a:ln>
        </p:spPr>
        <p:txBody>
          <a:bodyPr>
            <a:spAutoFit/>
          </a:bodyPr>
          <a:lstStyle/>
          <a:p>
            <a:pPr>
              <a:defRPr/>
            </a:pPr>
            <a:r>
              <a:rPr lang="zh-CN" altLang="en-US" sz="2400" u="sng" dirty="0">
                <a:latin typeface="+mn-ea"/>
                <a:ea typeface="+mn-ea"/>
              </a:rPr>
              <a:t>技巧：在高电压、大电流负载的驱动电路中，常用达林顿管替代普通的功率三极管。</a:t>
            </a: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2"/>
          <p:cNvSpPr>
            <a:spLocks noChangeArrowheads="1"/>
          </p:cNvSpPr>
          <p:nvPr/>
        </p:nvSpPr>
        <p:spPr bwMode="auto">
          <a:xfrm>
            <a:off x="642938" y="321469"/>
            <a:ext cx="4248279" cy="523220"/>
          </a:xfrm>
          <a:prstGeom prst="rect">
            <a:avLst/>
          </a:prstGeom>
          <a:noFill/>
          <a:ln w="9525">
            <a:noFill/>
            <a:miter lim="800000"/>
            <a:headEnd/>
            <a:tailEnd/>
          </a:ln>
        </p:spPr>
        <p:txBody>
          <a:bodyPr wrap="none">
            <a:spAutoFit/>
          </a:bodyPr>
          <a:lstStyle/>
          <a:p>
            <a:r>
              <a:rPr lang="en-US" altLang="zh-CN" sz="2800"/>
              <a:t>3.1.2  </a:t>
            </a:r>
            <a:r>
              <a:rPr lang="zh-CN" altLang="en-US" sz="2800"/>
              <a:t>模拟电路的发展趋势</a:t>
            </a:r>
          </a:p>
        </p:txBody>
      </p:sp>
      <p:sp>
        <p:nvSpPr>
          <p:cNvPr id="40963" name="矩形 5"/>
          <p:cNvSpPr>
            <a:spLocks noChangeArrowheads="1"/>
          </p:cNvSpPr>
          <p:nvPr/>
        </p:nvSpPr>
        <p:spPr bwMode="auto">
          <a:xfrm>
            <a:off x="500063" y="1125141"/>
            <a:ext cx="8001000" cy="461665"/>
          </a:xfrm>
          <a:prstGeom prst="rect">
            <a:avLst/>
          </a:prstGeom>
          <a:noFill/>
          <a:ln w="9525">
            <a:noFill/>
            <a:miter lim="800000"/>
            <a:headEnd/>
            <a:tailEnd/>
          </a:ln>
        </p:spPr>
        <p:txBody>
          <a:bodyPr>
            <a:spAutoFit/>
          </a:bodyPr>
          <a:lstStyle/>
          <a:p>
            <a:r>
              <a:rPr lang="en-US" altLang="zh-CN" sz="2400"/>
              <a:t>4</a:t>
            </a:r>
            <a:r>
              <a:rPr lang="zh-CN" altLang="en-US" sz="2400"/>
              <a:t>．模块化</a:t>
            </a:r>
          </a:p>
        </p:txBody>
      </p:sp>
      <p:sp>
        <p:nvSpPr>
          <p:cNvPr id="40964" name="矩形 5"/>
          <p:cNvSpPr>
            <a:spLocks noChangeArrowheads="1"/>
          </p:cNvSpPr>
          <p:nvPr/>
        </p:nvSpPr>
        <p:spPr bwMode="auto">
          <a:xfrm>
            <a:off x="500063" y="1607344"/>
            <a:ext cx="8215312" cy="1200329"/>
          </a:xfrm>
          <a:prstGeom prst="rect">
            <a:avLst/>
          </a:prstGeom>
          <a:noFill/>
          <a:ln w="9525">
            <a:noFill/>
            <a:miter lim="800000"/>
            <a:headEnd/>
            <a:tailEnd/>
          </a:ln>
        </p:spPr>
        <p:txBody>
          <a:bodyPr>
            <a:spAutoFit/>
          </a:bodyPr>
          <a:lstStyle/>
          <a:p>
            <a:pPr>
              <a:defRPr/>
            </a:pPr>
            <a:r>
              <a:rPr lang="zh-CN" altLang="en-US" sz="2400" dirty="0">
                <a:solidFill>
                  <a:srgbClr val="0000CC"/>
                </a:solidFill>
                <a:latin typeface="+mn-ea"/>
                <a:ea typeface="+mn-ea"/>
              </a:rPr>
              <a:t>将一定功能的模拟电路单元设计成单独的模块（模组）提供给用户，用户可方便快捷地使用模块完成方案设计，缩短了产品的设计周期，同时也能保证产品的可靠性能及精度等级。</a:t>
            </a:r>
          </a:p>
        </p:txBody>
      </p:sp>
      <p:sp>
        <p:nvSpPr>
          <p:cNvPr id="390145" name="Rectangle 1"/>
          <p:cNvSpPr>
            <a:spLocks noChangeArrowheads="1"/>
          </p:cNvSpPr>
          <p:nvPr/>
        </p:nvSpPr>
        <p:spPr bwMode="auto">
          <a:xfrm>
            <a:off x="428625" y="2521178"/>
            <a:ext cx="8358188" cy="830997"/>
          </a:xfrm>
          <a:prstGeom prst="rect">
            <a:avLst/>
          </a:prstGeom>
          <a:noFill/>
          <a:ln w="9525">
            <a:noFill/>
            <a:miter lim="800000"/>
            <a:headEnd/>
            <a:tailEnd/>
          </a:ln>
          <a:effectLst/>
        </p:spPr>
        <p:txBody>
          <a:bodyPr anchor="ctr">
            <a:spAutoFit/>
          </a:bodyPr>
          <a:lstStyle/>
          <a:p>
            <a:pPr>
              <a:defRPr/>
            </a:pPr>
            <a:r>
              <a:rPr lang="en-US" altLang="zh-CN" sz="2400" dirty="0">
                <a:solidFill>
                  <a:srgbClr val="C00000"/>
                </a:solidFill>
                <a:latin typeface="+mn-ea"/>
                <a:ea typeface="+mn-ea"/>
              </a:rPr>
              <a:t>【</a:t>
            </a:r>
            <a:r>
              <a:rPr lang="zh-CN" altLang="en-US" sz="2400" dirty="0">
                <a:solidFill>
                  <a:srgbClr val="C00000"/>
                </a:solidFill>
                <a:latin typeface="+mn-ea"/>
                <a:ea typeface="+mn-ea"/>
              </a:rPr>
              <a:t>例</a:t>
            </a:r>
            <a:r>
              <a:rPr lang="en-US" altLang="en-US" sz="2400" dirty="0">
                <a:solidFill>
                  <a:srgbClr val="C00000"/>
                </a:solidFill>
                <a:latin typeface="+mn-ea"/>
                <a:ea typeface="+mn-ea"/>
              </a:rPr>
              <a:t>3-1-3</a:t>
            </a:r>
            <a:r>
              <a:rPr lang="en-US" altLang="zh-CN" sz="2400" dirty="0">
                <a:solidFill>
                  <a:srgbClr val="C00000"/>
                </a:solidFill>
                <a:latin typeface="+mn-ea"/>
                <a:ea typeface="+mn-ea"/>
              </a:rPr>
              <a:t>】 </a:t>
            </a:r>
            <a:r>
              <a:rPr lang="zh-CN" altLang="en-US" sz="2400" dirty="0">
                <a:solidFill>
                  <a:srgbClr val="C00000"/>
                </a:solidFill>
                <a:latin typeface="+mn-ea"/>
                <a:ea typeface="+mn-ea"/>
              </a:rPr>
              <a:t>常用的模拟电路模块包括：电源模块、滤波器模块、锁相环模块等。</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wipe(left)">
                                      <p:cBhvr>
                                        <p:cTn id="7" dur="500"/>
                                        <p:tgtEl>
                                          <p:spTgt spid="409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4"/>
                                        </p:tgtEl>
                                        <p:attrNameLst>
                                          <p:attrName>style.visibility</p:attrName>
                                        </p:attrNameLst>
                                      </p:cBhvr>
                                      <p:to>
                                        <p:strVal val="visible"/>
                                      </p:to>
                                    </p:set>
                                    <p:animEffect transition="in" filter="wipe(left)">
                                      <p:cBhvr>
                                        <p:cTn id="12" dur="500"/>
                                        <p:tgtEl>
                                          <p:spTgt spid="409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0145"/>
                                        </p:tgtEl>
                                        <p:attrNameLst>
                                          <p:attrName>style.visibility</p:attrName>
                                        </p:attrNameLst>
                                      </p:cBhvr>
                                      <p:to>
                                        <p:strVal val="visible"/>
                                      </p:to>
                                    </p:set>
                                    <p:animEffect transition="in" filter="wipe(left)">
                                      <p:cBhvr>
                                        <p:cTn id="17" dur="500"/>
                                        <p:tgtEl>
                                          <p:spTgt spid="390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40964" grpId="0"/>
      <p:bldP spid="390145" grpId="0"/>
    </p:bld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Narrow"/>
        <a:ea typeface="楷体_GB2312"/>
        <a:cs typeface=""/>
      </a:majorFont>
      <a:minorFont>
        <a:latin typeface="Arial Narrow"/>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Narrow"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Narrow" pitchFamily="34" charset="0"/>
            <a:ea typeface="宋体" pitchFamily="2"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26419</TotalTime>
  <Words>5430</Words>
  <Application>Microsoft Office PowerPoint</Application>
  <PresentationFormat>全屏显示(16:9)</PresentationFormat>
  <Paragraphs>462</Paragraphs>
  <Slides>80</Slides>
  <Notes>6</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6</vt:i4>
      </vt:variant>
      <vt:variant>
        <vt:lpstr>幻灯片标题</vt:lpstr>
      </vt:variant>
      <vt:variant>
        <vt:i4>80</vt:i4>
      </vt:variant>
    </vt:vector>
  </HeadingPairs>
  <TitlesOfParts>
    <vt:vector size="100" baseType="lpstr">
      <vt:lpstr>Arial Narrow</vt:lpstr>
      <vt:lpstr>宋体</vt:lpstr>
      <vt:lpstr>Arial</vt:lpstr>
      <vt:lpstr>楷体_GB2312</vt:lpstr>
      <vt:lpstr>Wingdings</vt:lpstr>
      <vt:lpstr>Times New Roman</vt:lpstr>
      <vt:lpstr>Verdana</vt:lpstr>
      <vt:lpstr>华文楷体</vt:lpstr>
      <vt:lpstr>黑体</vt:lpstr>
      <vt:lpstr>Monotype Sorts</vt:lpstr>
      <vt:lpstr>Book Antiqua</vt:lpstr>
      <vt:lpstr>华康简宋</vt:lpstr>
      <vt:lpstr>Bookman Old Style</vt:lpstr>
      <vt:lpstr>Profile</vt:lpstr>
      <vt:lpstr>Equation.DSMT4</vt:lpstr>
      <vt:lpstr>Microsoft 公式 3.0</vt:lpstr>
      <vt:lpstr>Picture2</vt:lpstr>
      <vt:lpstr>Microsoft Word Picture</vt:lpstr>
      <vt:lpstr>图片</vt:lpstr>
      <vt:lpstr>Microsoft Office PowerPoint 幻灯片</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vector>
  </TitlesOfParts>
  <Company>Samsung Electronics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luojie</dc:creator>
  <cp:lastModifiedBy>xbany</cp:lastModifiedBy>
  <cp:revision>2244</cp:revision>
  <dcterms:created xsi:type="dcterms:W3CDTF">2004-08-29T02:51:05Z</dcterms:created>
  <dcterms:modified xsi:type="dcterms:W3CDTF">2016-09-25T12:00:02Z</dcterms:modified>
</cp:coreProperties>
</file>